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57" r:id="rId3"/>
    <p:sldId id="306" r:id="rId4"/>
    <p:sldId id="258" r:id="rId5"/>
    <p:sldId id="280" r:id="rId6"/>
    <p:sldId id="307" r:id="rId7"/>
    <p:sldId id="296" r:id="rId8"/>
    <p:sldId id="283" r:id="rId9"/>
    <p:sldId id="284" r:id="rId10"/>
    <p:sldId id="285" r:id="rId11"/>
    <p:sldId id="287" r:id="rId12"/>
    <p:sldId id="288" r:id="rId13"/>
    <p:sldId id="290" r:id="rId14"/>
    <p:sldId id="291" r:id="rId15"/>
    <p:sldId id="304" r:id="rId16"/>
    <p:sldId id="293" r:id="rId17"/>
    <p:sldId id="292" r:id="rId18"/>
    <p:sldId id="294" r:id="rId19"/>
    <p:sldId id="295" r:id="rId20"/>
    <p:sldId id="300" r:id="rId21"/>
    <p:sldId id="297" r:id="rId22"/>
    <p:sldId id="299" r:id="rId23"/>
    <p:sldId id="301" r:id="rId24"/>
    <p:sldId id="298" r:id="rId25"/>
    <p:sldId id="303" r:id="rId26"/>
    <p:sldId id="302" r:id="rId27"/>
    <p:sldId id="308" r:id="rId28"/>
    <p:sldId id="309" r:id="rId29"/>
    <p:sldId id="310" r:id="rId30"/>
    <p:sldId id="311" r:id="rId31"/>
    <p:sldId id="312" r:id="rId32"/>
    <p:sldId id="313" r:id="rId33"/>
    <p:sldId id="316" r:id="rId34"/>
    <p:sldId id="314" r:id="rId35"/>
    <p:sldId id="315" r:id="rId36"/>
    <p:sldId id="317" r:id="rId37"/>
    <p:sldId id="286" r:id="rId38"/>
    <p:sldId id="27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7" d="100"/>
          <a:sy n="97" d="100"/>
        </p:scale>
        <p:origin x="-1042"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615133-0355-46A3-B162-2B210174E043}" type="datetimeFigureOut">
              <a:rPr lang="en-US" smtClean="0"/>
              <a:pPr/>
              <a:t>4/28/2009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2F349D-C73D-4892-91DC-5339E73652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Stateful</a:t>
            </a:r>
            <a:r>
              <a:rPr lang="en-US" dirty="0" smtClean="0"/>
              <a:t> packet filtering</a:t>
            </a:r>
            <a:endParaRPr lang="en-US" dirty="0"/>
          </a:p>
        </p:txBody>
      </p:sp>
      <p:sp>
        <p:nvSpPr>
          <p:cNvPr id="4" name="Slide Number Placeholder 3"/>
          <p:cNvSpPr>
            <a:spLocks noGrp="1"/>
          </p:cNvSpPr>
          <p:nvPr>
            <p:ph type="sldNum" sz="quarter" idx="10"/>
          </p:nvPr>
        </p:nvSpPr>
        <p:spPr/>
        <p:txBody>
          <a:bodyPr/>
          <a:lstStyle/>
          <a:p>
            <a:fld id="{FD2F349D-C73D-4892-91DC-5339E736528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Security</a:t>
            </a:r>
          </a:p>
          <a:p>
            <a:r>
              <a:rPr lang="en-US" dirty="0" smtClean="0"/>
              <a:t>+ Scalability</a:t>
            </a:r>
          </a:p>
          <a:p>
            <a:r>
              <a:rPr lang="en-US" dirty="0" smtClean="0"/>
              <a:t>+ Performance</a:t>
            </a:r>
            <a:endParaRPr lang="en-US" dirty="0"/>
          </a:p>
        </p:txBody>
      </p:sp>
      <p:sp>
        <p:nvSpPr>
          <p:cNvPr id="4" name="Slide Number Placeholder 3"/>
          <p:cNvSpPr>
            <a:spLocks noGrp="1"/>
          </p:cNvSpPr>
          <p:nvPr>
            <p:ph type="sldNum" sz="quarter" idx="10"/>
          </p:nvPr>
        </p:nvSpPr>
        <p:spPr/>
        <p:txBody>
          <a:bodyPr/>
          <a:lstStyle/>
          <a:p>
            <a:fld id="{FD2F349D-C73D-4892-91DC-5339E736528F}"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Anyone see the problem here?</a:t>
            </a:r>
            <a:endParaRPr lang="en-US" dirty="0"/>
          </a:p>
        </p:txBody>
      </p:sp>
      <p:sp>
        <p:nvSpPr>
          <p:cNvPr id="4" name="Slide Number Placeholder 3"/>
          <p:cNvSpPr>
            <a:spLocks noGrp="1"/>
          </p:cNvSpPr>
          <p:nvPr>
            <p:ph type="sldNum" sz="quarter" idx="10"/>
          </p:nvPr>
        </p:nvSpPr>
        <p:spPr/>
        <p:txBody>
          <a:bodyPr/>
          <a:lstStyle/>
          <a:p>
            <a:fld id="{FD2F349D-C73D-4892-91DC-5339E736528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Performance, Scalability, Security</a:t>
            </a:r>
            <a:endParaRPr lang="en-US" dirty="0"/>
          </a:p>
        </p:txBody>
      </p:sp>
      <p:sp>
        <p:nvSpPr>
          <p:cNvPr id="4" name="Slide Number Placeholder 3"/>
          <p:cNvSpPr>
            <a:spLocks noGrp="1"/>
          </p:cNvSpPr>
          <p:nvPr>
            <p:ph type="sldNum" sz="quarter" idx="10"/>
          </p:nvPr>
        </p:nvSpPr>
        <p:spPr/>
        <p:txBody>
          <a:bodyPr/>
          <a:lstStyle/>
          <a:p>
            <a:fld id="{FD2F349D-C73D-4892-91DC-5339E736528F}"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Presentation, application, and data</a:t>
            </a:r>
            <a:endParaRPr lang="en-US" dirty="0"/>
          </a:p>
        </p:txBody>
      </p:sp>
      <p:sp>
        <p:nvSpPr>
          <p:cNvPr id="4" name="Slide Number Placeholder 3"/>
          <p:cNvSpPr>
            <a:spLocks noGrp="1"/>
          </p:cNvSpPr>
          <p:nvPr>
            <p:ph type="sldNum" sz="quarter" idx="10"/>
          </p:nvPr>
        </p:nvSpPr>
        <p:spPr/>
        <p:txBody>
          <a:bodyPr/>
          <a:lstStyle/>
          <a:p>
            <a:fld id="{FD2F349D-C73D-4892-91DC-5339E736528F}"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Defense-in-depth</a:t>
            </a:r>
            <a:endParaRPr lang="en-US" dirty="0"/>
          </a:p>
        </p:txBody>
      </p:sp>
      <p:sp>
        <p:nvSpPr>
          <p:cNvPr id="4" name="Slide Number Placeholder 3"/>
          <p:cNvSpPr>
            <a:spLocks noGrp="1"/>
          </p:cNvSpPr>
          <p:nvPr>
            <p:ph type="sldNum" sz="quarter" idx="10"/>
          </p:nvPr>
        </p:nvSpPr>
        <p:spPr/>
        <p:txBody>
          <a:bodyPr/>
          <a:lstStyle/>
          <a:p>
            <a:fld id="{FD2F349D-C73D-4892-91DC-5339E736528F}"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38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2F349D-C73D-4892-91DC-5339E736528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NAT: Packets of data can freely flow from the secure LAN out to the insecure</a:t>
            </a:r>
            <a:br>
              <a:rPr lang="en-US" dirty="0" smtClean="0"/>
            </a:br>
            <a:r>
              <a:rPr lang="en-US" dirty="0" smtClean="0"/>
              <a:t>WAN, but "unsolicited" traffic attempting to flow in from the insecure</a:t>
            </a:r>
            <a:br>
              <a:rPr lang="en-US" dirty="0" smtClean="0"/>
            </a:br>
            <a:r>
              <a:rPr lang="en-US" dirty="0" smtClean="0"/>
              <a:t>WAN to the secure LAN is automatically blocked from entering.</a:t>
            </a:r>
            <a:endParaRPr lang="en-US" dirty="0"/>
          </a:p>
        </p:txBody>
      </p:sp>
      <p:sp>
        <p:nvSpPr>
          <p:cNvPr id="4" name="Slide Number Placeholder 3"/>
          <p:cNvSpPr>
            <a:spLocks noGrp="1"/>
          </p:cNvSpPr>
          <p:nvPr>
            <p:ph type="sldNum" sz="quarter" idx="10"/>
          </p:nvPr>
        </p:nvSpPr>
        <p:spPr/>
        <p:txBody>
          <a:bodyPr/>
          <a:lstStyle/>
          <a:p>
            <a:fld id="{FD2F349D-C73D-4892-91DC-5339E736528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D75053C3-8EF5-4DC6-9009-7A7CC08622D3}" type="datetimeFigureOut">
              <a:rPr lang="en-US" smtClean="0"/>
              <a:pPr/>
              <a:t>4/28/2009</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2289D4D2-A769-47D5-A4D3-F900DC61DE96}"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5053C3-8EF5-4DC6-9009-7A7CC08622D3}" type="datetimeFigureOut">
              <a:rPr lang="en-US" smtClean="0"/>
              <a:pPr/>
              <a:t>4/28/2009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89D4D2-A769-47D5-A4D3-F900DC61DE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5053C3-8EF5-4DC6-9009-7A7CC08622D3}" type="datetimeFigureOut">
              <a:rPr lang="en-US" smtClean="0"/>
              <a:pPr/>
              <a:t>4/28/2009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89D4D2-A769-47D5-A4D3-F900DC61DE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5053C3-8EF5-4DC6-9009-7A7CC08622D3}" type="datetimeFigureOut">
              <a:rPr lang="en-US" smtClean="0"/>
              <a:pPr/>
              <a:t>4/28/2009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89D4D2-A769-47D5-A4D3-F900DC61DE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75053C3-8EF5-4DC6-9009-7A7CC08622D3}" type="datetimeFigureOut">
              <a:rPr lang="en-US" smtClean="0"/>
              <a:pPr/>
              <a:t>4/28/2009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89D4D2-A769-47D5-A4D3-F900DC61DE96}"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5053C3-8EF5-4DC6-9009-7A7CC08622D3}" type="datetimeFigureOut">
              <a:rPr lang="en-US" smtClean="0"/>
              <a:pPr/>
              <a:t>4/28/2009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289D4D2-A769-47D5-A4D3-F900DC61DE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75053C3-8EF5-4DC6-9009-7A7CC08622D3}" type="datetimeFigureOut">
              <a:rPr lang="en-US" smtClean="0"/>
              <a:pPr/>
              <a:t>4/28/2009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289D4D2-A769-47D5-A4D3-F900DC61DE96}"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75053C3-8EF5-4DC6-9009-7A7CC08622D3}" type="datetimeFigureOut">
              <a:rPr lang="en-US" smtClean="0"/>
              <a:pPr/>
              <a:t>4/28/2009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289D4D2-A769-47D5-A4D3-F900DC61DE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75053C3-8EF5-4DC6-9009-7A7CC08622D3}" type="datetimeFigureOut">
              <a:rPr lang="en-US" smtClean="0"/>
              <a:pPr/>
              <a:t>4/28/2009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289D4D2-A769-47D5-A4D3-F900DC61DE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5053C3-8EF5-4DC6-9009-7A7CC08622D3}" type="datetimeFigureOut">
              <a:rPr lang="en-US" smtClean="0"/>
              <a:pPr/>
              <a:t>4/28/2009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289D4D2-A769-47D5-A4D3-F900DC61DE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D75053C3-8EF5-4DC6-9009-7A7CC08622D3}" type="datetimeFigureOut">
              <a:rPr lang="en-US" smtClean="0"/>
              <a:pPr/>
              <a:t>4/28/2009</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2289D4D2-A769-47D5-A4D3-F900DC61DE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75053C3-8EF5-4DC6-9009-7A7CC08622D3}" type="datetimeFigureOut">
              <a:rPr lang="en-US" smtClean="0"/>
              <a:pPr/>
              <a:t>4/28/2009</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289D4D2-A769-47D5-A4D3-F900DC61DE9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6.png"/><Relationship Id="rId4" Type="http://schemas.openxmlformats.org/officeDocument/2006/relationships/image" Target="../media/image8.png"/><Relationship Id="rId9" Type="http://schemas.openxmlformats.org/officeDocument/2006/relationships/image" Target="../media/image1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1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0.png"/><Relationship Id="rId7"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0.png"/><Relationship Id="rId7"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5.png"/><Relationship Id="rId5" Type="http://schemas.openxmlformats.org/officeDocument/2006/relationships/image" Target="../media/image7.png"/><Relationship Id="rId10" Type="http://schemas.openxmlformats.org/officeDocument/2006/relationships/image" Target="../media/image14.png"/><Relationship Id="rId4" Type="http://schemas.openxmlformats.org/officeDocument/2006/relationships/image" Target="../media/image6.png"/><Relationship Id="rId9" Type="http://schemas.openxmlformats.org/officeDocument/2006/relationships/image" Target="../media/image13.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mavetju.org/networking/security.php"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hyperlink" Target="http://www.owasp.org/index.php/OWASP_Guide_Project" TargetMode="External"/><Relationship Id="rId5" Type="http://schemas.openxmlformats.org/officeDocument/2006/relationships/hyperlink" Target="http://www.servepath.com/support/redhat-securitychecklist.php" TargetMode="External"/><Relationship Id="rId4" Type="http://schemas.openxmlformats.org/officeDocument/2006/relationships/hyperlink" Target="http://security.ucdavis.edu/basic_firewall_rules.pdf"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400" dirty="0" smtClean="0"/>
              <a:t>ARCHITECTING SECURE WEB </a:t>
            </a:r>
            <a:r>
              <a:rPr lang="en-US" sz="2400" dirty="0" smtClean="0"/>
              <a:t>Systems</a:t>
            </a:r>
            <a:endParaRPr lang="en-US" sz="2400" dirty="0"/>
          </a:p>
        </p:txBody>
      </p:sp>
      <p:sp>
        <p:nvSpPr>
          <p:cNvPr id="5" name="Subtitle 4"/>
          <p:cNvSpPr>
            <a:spLocks noGrp="1"/>
          </p:cNvSpPr>
          <p:nvPr>
            <p:ph type="subTitle" idx="1"/>
          </p:nvPr>
        </p:nvSpPr>
        <p:spPr>
          <a:xfrm>
            <a:off x="914400" y="5105400"/>
            <a:ext cx="7772400" cy="441960"/>
          </a:xfrm>
        </p:spPr>
        <p:txBody>
          <a:bodyPr/>
          <a:lstStyle/>
          <a:p>
            <a:r>
              <a:rPr lang="en-US" dirty="0" smtClean="0"/>
              <a:t>By Josh </a:t>
            </a:r>
            <a:r>
              <a:rPr lang="en-US" dirty="0" err="1" smtClean="0"/>
              <a:t>Sokol</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Separate Users From Servers</a:t>
            </a:r>
            <a:endParaRPr lang="en-US" dirty="0"/>
          </a:p>
        </p:txBody>
      </p:sp>
      <p:sp>
        <p:nvSpPr>
          <p:cNvPr id="3" name="Content Placeholder 2"/>
          <p:cNvSpPr>
            <a:spLocks noGrp="1"/>
          </p:cNvSpPr>
          <p:nvPr>
            <p:ph idx="1"/>
          </p:nvPr>
        </p:nvSpPr>
        <p:spPr/>
        <p:txBody>
          <a:bodyPr/>
          <a:lstStyle/>
          <a:p>
            <a:r>
              <a:rPr lang="en-US" dirty="0" smtClean="0"/>
              <a:t>Benefits of NAT</a:t>
            </a:r>
          </a:p>
          <a:p>
            <a:endParaRPr lang="en-US" dirty="0" smtClean="0"/>
          </a:p>
          <a:p>
            <a:endParaRPr lang="en-US" dirty="0" smtClean="0"/>
          </a:p>
          <a:p>
            <a:endParaRPr lang="en-US" dirty="0" smtClean="0"/>
          </a:p>
          <a:p>
            <a:r>
              <a:rPr lang="en-US" dirty="0" smtClean="0"/>
              <a:t>Using NAT to Protect Our Users</a:t>
            </a:r>
            <a:endParaRPr lang="en-US" dirty="0"/>
          </a:p>
        </p:txBody>
      </p:sp>
      <p:pic>
        <p:nvPicPr>
          <p:cNvPr id="4098" name="Picture 2"/>
          <p:cNvPicPr>
            <a:picLocks noChangeAspect="1" noChangeArrowheads="1"/>
          </p:cNvPicPr>
          <p:nvPr/>
        </p:nvPicPr>
        <p:blipFill>
          <a:blip r:embed="rId3"/>
          <a:srcRect/>
          <a:stretch>
            <a:fillRect/>
          </a:stretch>
        </p:blipFill>
        <p:spPr bwMode="auto">
          <a:xfrm>
            <a:off x="1371600" y="2438400"/>
            <a:ext cx="3914775" cy="1438275"/>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a:srcRect/>
          <a:stretch>
            <a:fillRect/>
          </a:stretch>
        </p:blipFill>
        <p:spPr bwMode="auto">
          <a:xfrm>
            <a:off x="1371600" y="4572000"/>
            <a:ext cx="5667375" cy="173355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914400" y="1783560"/>
            <a:ext cx="7772400" cy="4572000"/>
          </a:xfrm>
        </p:spPr>
        <p:txBody>
          <a:bodyPr>
            <a:normAutofit fontScale="92500" lnSpcReduction="10000"/>
          </a:bodyPr>
          <a:lstStyle/>
          <a:p>
            <a:endParaRPr lang="en-US" dirty="0" smtClean="0"/>
          </a:p>
          <a:p>
            <a:endParaRPr lang="en-US" dirty="0" smtClean="0"/>
          </a:p>
          <a:p>
            <a:endParaRPr lang="en-US" dirty="0" smtClean="0"/>
          </a:p>
          <a:p>
            <a:endParaRPr lang="en-US" dirty="0" smtClean="0"/>
          </a:p>
          <a:p>
            <a:endParaRPr lang="en-US" dirty="0" smtClean="0"/>
          </a:p>
          <a:p>
            <a:r>
              <a:rPr lang="en-US" dirty="0" smtClean="0"/>
              <a:t>Firewall Configurations</a:t>
            </a:r>
          </a:p>
          <a:p>
            <a:pPr lvl="1"/>
            <a:r>
              <a:rPr lang="en-US" dirty="0" smtClean="0"/>
              <a:t>Many of the same configurations as routers/switches for firmware, SNMP, passwords, etc</a:t>
            </a:r>
          </a:p>
          <a:p>
            <a:pPr lvl="1"/>
            <a:r>
              <a:rPr lang="en-US" dirty="0" smtClean="0"/>
              <a:t>Deny all inbound traffic unless  explicitly authorized</a:t>
            </a:r>
          </a:p>
          <a:p>
            <a:pPr lvl="1"/>
            <a:r>
              <a:rPr lang="en-US" dirty="0" smtClean="0"/>
              <a:t>All deny rules are logged</a:t>
            </a:r>
          </a:p>
          <a:p>
            <a:pPr lvl="1"/>
            <a:endParaRPr lang="en-US" dirty="0" smtClean="0"/>
          </a:p>
          <a:p>
            <a:endParaRPr lang="en-US" dirty="0" smtClean="0"/>
          </a:p>
        </p:txBody>
      </p:sp>
      <p:sp>
        <p:nvSpPr>
          <p:cNvPr id="2" name="Title 1"/>
          <p:cNvSpPr>
            <a:spLocks noGrp="1"/>
          </p:cNvSpPr>
          <p:nvPr>
            <p:ph type="title"/>
          </p:nvPr>
        </p:nvSpPr>
        <p:spPr/>
        <p:txBody>
          <a:bodyPr/>
          <a:lstStyle/>
          <a:p>
            <a:r>
              <a:rPr lang="en-US" dirty="0" smtClean="0"/>
              <a:t>Add a Firewall</a:t>
            </a:r>
            <a:endParaRPr lang="en-US" dirty="0"/>
          </a:p>
        </p:txBody>
      </p:sp>
      <p:sp>
        <p:nvSpPr>
          <p:cNvPr id="4" name="Cloud 3"/>
          <p:cNvSpPr/>
          <p:nvPr/>
        </p:nvSpPr>
        <p:spPr>
          <a:xfrm>
            <a:off x="609600" y="1447800"/>
            <a:ext cx="3429000" cy="25908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loud 4"/>
          <p:cNvSpPr/>
          <p:nvPr/>
        </p:nvSpPr>
        <p:spPr>
          <a:xfrm>
            <a:off x="6934200" y="2057400"/>
            <a:ext cx="2057400" cy="15240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4038600" y="2743200"/>
            <a:ext cx="838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676400" y="2514600"/>
            <a:ext cx="1295400" cy="369332"/>
          </a:xfrm>
          <a:prstGeom prst="rect">
            <a:avLst/>
          </a:prstGeom>
          <a:noFill/>
        </p:spPr>
        <p:txBody>
          <a:bodyPr wrap="square" rtlCol="0">
            <a:spAutoFit/>
          </a:bodyPr>
          <a:lstStyle/>
          <a:p>
            <a:r>
              <a:rPr lang="en-US" b="1" dirty="0" smtClean="0">
                <a:solidFill>
                  <a:schemeClr val="bg1"/>
                </a:solidFill>
              </a:rPr>
              <a:t>INTERNET</a:t>
            </a:r>
            <a:endParaRPr lang="en-US" b="1" dirty="0">
              <a:solidFill>
                <a:schemeClr val="bg1"/>
              </a:solidFill>
            </a:endParaRPr>
          </a:p>
        </p:txBody>
      </p:sp>
      <p:sp>
        <p:nvSpPr>
          <p:cNvPr id="8" name="TextBox 7"/>
          <p:cNvSpPr txBox="1"/>
          <p:nvPr/>
        </p:nvSpPr>
        <p:spPr>
          <a:xfrm>
            <a:off x="7239000" y="2590800"/>
            <a:ext cx="1295400" cy="369332"/>
          </a:xfrm>
          <a:prstGeom prst="rect">
            <a:avLst/>
          </a:prstGeom>
          <a:noFill/>
        </p:spPr>
        <p:txBody>
          <a:bodyPr wrap="square" rtlCol="0">
            <a:spAutoFit/>
          </a:bodyPr>
          <a:lstStyle/>
          <a:p>
            <a:r>
              <a:rPr lang="en-US" b="1" dirty="0" smtClean="0">
                <a:solidFill>
                  <a:schemeClr val="bg1"/>
                </a:solidFill>
              </a:rPr>
              <a:t>INTRANET</a:t>
            </a:r>
            <a:endParaRPr lang="en-US" b="1" dirty="0">
              <a:solidFill>
                <a:schemeClr val="bg1"/>
              </a:solidFill>
            </a:endParaRPr>
          </a:p>
        </p:txBody>
      </p:sp>
      <p:pic>
        <p:nvPicPr>
          <p:cNvPr id="5122" name="Picture 2" descr="C:\Documents and Settings\jsokol\Local Settings\Temporary Internet Files\Content.IE5\O8MHPMGQ\MCj04316220000[1].png"/>
          <p:cNvPicPr>
            <a:picLocks noChangeAspect="1" noChangeArrowheads="1"/>
          </p:cNvPicPr>
          <p:nvPr/>
        </p:nvPicPr>
        <p:blipFill>
          <a:blip r:embed="rId3"/>
          <a:srcRect/>
          <a:stretch>
            <a:fillRect/>
          </a:stretch>
        </p:blipFill>
        <p:spPr bwMode="auto">
          <a:xfrm>
            <a:off x="4953000" y="2057400"/>
            <a:ext cx="1219200" cy="1219200"/>
          </a:xfrm>
          <a:prstGeom prst="rect">
            <a:avLst/>
          </a:prstGeom>
          <a:noFill/>
        </p:spPr>
      </p:pic>
      <p:cxnSp>
        <p:nvCxnSpPr>
          <p:cNvPr id="11" name="Straight Arrow Connector 10"/>
          <p:cNvCxnSpPr/>
          <p:nvPr/>
        </p:nvCxnSpPr>
        <p:spPr>
          <a:xfrm>
            <a:off x="6096000" y="2743200"/>
            <a:ext cx="838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2" name="Explosion 2 11"/>
          <p:cNvSpPr/>
          <p:nvPr/>
        </p:nvSpPr>
        <p:spPr>
          <a:xfrm>
            <a:off x="4038600" y="2514600"/>
            <a:ext cx="381000" cy="457200"/>
          </a:xfrm>
          <a:prstGeom prst="irregularSeal2">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Explosion 2 13"/>
          <p:cNvSpPr/>
          <p:nvPr/>
        </p:nvSpPr>
        <p:spPr>
          <a:xfrm>
            <a:off x="6629400" y="2514600"/>
            <a:ext cx="381000" cy="457200"/>
          </a:xfrm>
          <a:prstGeom prst="irregularSeal2">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257800" y="1219200"/>
            <a:ext cx="3886200" cy="646331"/>
          </a:xfrm>
          <a:prstGeom prst="rect">
            <a:avLst/>
          </a:prstGeom>
          <a:noFill/>
        </p:spPr>
        <p:txBody>
          <a:bodyPr wrap="square" rtlCol="0">
            <a:spAutoFit/>
          </a:bodyPr>
          <a:lstStyle/>
          <a:p>
            <a:r>
              <a:rPr lang="en-US" b="1" dirty="0" smtClean="0">
                <a:ln>
                  <a:solidFill>
                    <a:schemeClr val="bg1"/>
                  </a:solidFill>
                </a:ln>
                <a:solidFill>
                  <a:srgbClr val="FF0000"/>
                </a:solidFill>
              </a:rPr>
              <a:t>Firewall Prevents Unintended Traffic From Getting to the Intranet</a:t>
            </a:r>
            <a:endParaRPr lang="en-US" b="1" dirty="0">
              <a:ln>
                <a:solidFill>
                  <a:schemeClr val="bg1"/>
                </a:solidFill>
              </a:ln>
              <a:solidFill>
                <a:srgbClr val="FF0000"/>
              </a:solidFill>
            </a:endParaRPr>
          </a:p>
        </p:txBody>
      </p:sp>
      <p:sp>
        <p:nvSpPr>
          <p:cNvPr id="16" name="TextBox 15"/>
          <p:cNvSpPr txBox="1"/>
          <p:nvPr/>
        </p:nvSpPr>
        <p:spPr>
          <a:xfrm>
            <a:off x="5257800" y="1219200"/>
            <a:ext cx="3886200" cy="646331"/>
          </a:xfrm>
          <a:prstGeom prst="rect">
            <a:avLst/>
          </a:prstGeom>
          <a:noFill/>
        </p:spPr>
        <p:txBody>
          <a:bodyPr wrap="square" rtlCol="0">
            <a:spAutoFit/>
          </a:bodyPr>
          <a:lstStyle/>
          <a:p>
            <a:r>
              <a:rPr lang="en-US" b="1" dirty="0" smtClean="0">
                <a:ln>
                  <a:solidFill>
                    <a:schemeClr val="bg1"/>
                  </a:solidFill>
                </a:ln>
                <a:solidFill>
                  <a:srgbClr val="FFFF00"/>
                </a:solidFill>
              </a:rPr>
              <a:t>Intended Traffic Still Gets To/From The Internet</a:t>
            </a:r>
            <a:endParaRPr lang="en-US" b="1" dirty="0">
              <a:ln>
                <a:solidFill>
                  <a:schemeClr val="bg1"/>
                </a:solidFill>
              </a:ln>
              <a:solidFill>
                <a:srgbClr val="FFFF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repeatCount="indefinite" accel="50000" decel="50000" autoRev="1" fill="hold" grpId="0" nodeType="withEffect">
                                  <p:stCondLst>
                                    <p:cond delay="0"/>
                                  </p:stCondLst>
                                  <p:childTnLst>
                                    <p:animMotion origin="layout" path="M -3.33333E-6 0 L -0.30833 0 " pathEditMode="relative" rAng="0" ptsTypes="AA">
                                      <p:cBhvr>
                                        <p:cTn id="6" dur="1000" fill="hold"/>
                                        <p:tgtEl>
                                          <p:spTgt spid="14"/>
                                        </p:tgtEl>
                                        <p:attrNameLst>
                                          <p:attrName>ppt_x</p:attrName>
                                          <p:attrName>ppt_y</p:attrName>
                                        </p:attrNameLst>
                                      </p:cBhvr>
                                      <p:rCtr x="-154" y="0"/>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63" presetClass="path" presetSubtype="0" repeatCount="indefinite" accel="50000" decel="50000" fill="hold" grpId="0" nodeType="withEffect">
                                  <p:stCondLst>
                                    <p:cond delay="0"/>
                                  </p:stCondLst>
                                  <p:childTnLst>
                                    <p:animMotion origin="layout" path="M -3.33333E-6 0 L 0.06667 0 " pathEditMode="relative" rAng="0" ptsTypes="AA">
                                      <p:cBhvr>
                                        <p:cTn id="12" dur="1000" fill="hold"/>
                                        <p:tgtEl>
                                          <p:spTgt spid="12"/>
                                        </p:tgtEl>
                                        <p:attrNameLst>
                                          <p:attrName>ppt_x</p:attrName>
                                          <p:attrName>ppt_y</p:attrName>
                                        </p:attrNameLst>
                                      </p:cBhvr>
                                      <p:rCtr x="33" y="0"/>
                                    </p:animMotion>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xit"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4" grpId="0" animBg="1"/>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Definitions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N-tier/Multi-tier Architecture</a:t>
            </a:r>
          </a:p>
          <a:p>
            <a:pPr lvl="1"/>
            <a:r>
              <a:rPr lang="en-US" dirty="0" smtClean="0"/>
              <a:t>A client-server architecture in which, the presentation, the application processing and the data management are logically separate processes.</a:t>
            </a:r>
          </a:p>
          <a:p>
            <a:endParaRPr lang="en-US" dirty="0" smtClean="0"/>
          </a:p>
          <a:p>
            <a:r>
              <a:rPr lang="en-US" dirty="0" smtClean="0"/>
              <a:t>Presentation Tier</a:t>
            </a:r>
          </a:p>
          <a:p>
            <a:pPr lvl="1"/>
            <a:r>
              <a:rPr lang="en-US" dirty="0" smtClean="0"/>
              <a:t>The topmost level of the application which displays information related to such services as browsing merchandise, purchasing, and shopping cart contents.  It communicates with the other tiers by outputting results to the browser/client tier and all other tiers in the network.</a:t>
            </a:r>
          </a:p>
          <a:p>
            <a:endParaRPr lang="en-US" dirty="0" smtClean="0"/>
          </a:p>
          <a:p>
            <a:r>
              <a:rPr lang="en-US" dirty="0" smtClean="0"/>
              <a:t>Application/Business Logic/Logic Tier </a:t>
            </a:r>
          </a:p>
          <a:p>
            <a:pPr lvl="1"/>
            <a:r>
              <a:rPr lang="en-US" dirty="0" smtClean="0"/>
              <a:t>The logic tier is pulled out from the presentation tier and, as its own layer, it controls an application’s functionality by performing detailed processing.</a:t>
            </a:r>
          </a:p>
          <a:p>
            <a:endParaRPr lang="en-US" dirty="0" smtClean="0"/>
          </a:p>
          <a:p>
            <a:r>
              <a:rPr lang="en-US" dirty="0" smtClean="0"/>
              <a:t>Data Tier</a:t>
            </a:r>
          </a:p>
          <a:p>
            <a:pPr lvl="1"/>
            <a:r>
              <a:rPr lang="en-US" dirty="0" smtClean="0"/>
              <a:t>Consists of database servers where information is stored and retrieved.  This tier keeps data neutral and independent from application servers or business logic.</a:t>
            </a:r>
          </a:p>
          <a:p>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Our n-tier Architecture (In Theory)</a:t>
            </a:r>
            <a:endParaRPr lang="en-US" sz="3200" dirty="0"/>
          </a:p>
        </p:txBody>
      </p:sp>
      <p:pic>
        <p:nvPicPr>
          <p:cNvPr id="1029" name="Picture 5"/>
          <p:cNvPicPr>
            <a:picLocks noChangeAspect="1" noChangeArrowheads="1"/>
          </p:cNvPicPr>
          <p:nvPr/>
        </p:nvPicPr>
        <p:blipFill>
          <a:blip r:embed="rId3"/>
          <a:srcRect/>
          <a:stretch>
            <a:fillRect/>
          </a:stretch>
        </p:blipFill>
        <p:spPr bwMode="auto">
          <a:xfrm>
            <a:off x="7315200" y="2819400"/>
            <a:ext cx="1219200" cy="1219200"/>
          </a:xfrm>
          <a:prstGeom prst="rect">
            <a:avLst/>
          </a:prstGeom>
          <a:noFill/>
          <a:ln w="9525">
            <a:noFill/>
            <a:miter lim="800000"/>
            <a:headEnd/>
            <a:tailEnd/>
          </a:ln>
          <a:effectLst/>
        </p:spPr>
      </p:pic>
      <p:pic>
        <p:nvPicPr>
          <p:cNvPr id="1031" name="Picture 7"/>
          <p:cNvPicPr>
            <a:picLocks noChangeAspect="1" noChangeArrowheads="1"/>
          </p:cNvPicPr>
          <p:nvPr/>
        </p:nvPicPr>
        <p:blipFill>
          <a:blip r:embed="rId4"/>
          <a:srcRect/>
          <a:stretch>
            <a:fillRect/>
          </a:stretch>
        </p:blipFill>
        <p:spPr bwMode="auto">
          <a:xfrm>
            <a:off x="3962400" y="2743200"/>
            <a:ext cx="1219200" cy="1219200"/>
          </a:xfrm>
          <a:prstGeom prst="rect">
            <a:avLst/>
          </a:prstGeom>
          <a:noFill/>
          <a:ln w="9525">
            <a:noFill/>
            <a:miter lim="800000"/>
            <a:headEnd/>
            <a:tailEnd/>
          </a:ln>
          <a:effectLst/>
        </p:spPr>
      </p:pic>
      <p:pic>
        <p:nvPicPr>
          <p:cNvPr id="1032" name="Picture 8"/>
          <p:cNvPicPr>
            <a:picLocks noChangeAspect="1" noChangeArrowheads="1"/>
          </p:cNvPicPr>
          <p:nvPr/>
        </p:nvPicPr>
        <p:blipFill>
          <a:blip r:embed="rId5"/>
          <a:srcRect/>
          <a:stretch>
            <a:fillRect/>
          </a:stretch>
        </p:blipFill>
        <p:spPr bwMode="auto">
          <a:xfrm>
            <a:off x="5638800" y="2819400"/>
            <a:ext cx="1219200" cy="1219200"/>
          </a:xfrm>
          <a:prstGeom prst="rect">
            <a:avLst/>
          </a:prstGeom>
          <a:noFill/>
          <a:ln w="9525">
            <a:noFill/>
            <a:miter lim="800000"/>
            <a:headEnd/>
            <a:tailEnd/>
          </a:ln>
          <a:effectLst/>
        </p:spPr>
      </p:pic>
      <p:pic>
        <p:nvPicPr>
          <p:cNvPr id="1033" name="Picture 9"/>
          <p:cNvPicPr>
            <a:picLocks noChangeAspect="1" noChangeArrowheads="1"/>
          </p:cNvPicPr>
          <p:nvPr/>
        </p:nvPicPr>
        <p:blipFill>
          <a:blip r:embed="rId6"/>
          <a:srcRect/>
          <a:stretch>
            <a:fillRect/>
          </a:stretch>
        </p:blipFill>
        <p:spPr bwMode="auto">
          <a:xfrm>
            <a:off x="609600" y="1600200"/>
            <a:ext cx="1219200" cy="1219200"/>
          </a:xfrm>
          <a:prstGeom prst="rect">
            <a:avLst/>
          </a:prstGeom>
          <a:noFill/>
          <a:ln w="9525">
            <a:noFill/>
            <a:miter lim="800000"/>
            <a:headEnd/>
            <a:tailEnd/>
          </a:ln>
          <a:effectLst/>
        </p:spPr>
      </p:pic>
      <p:pic>
        <p:nvPicPr>
          <p:cNvPr id="1034" name="Picture 10"/>
          <p:cNvPicPr>
            <a:picLocks noChangeAspect="1" noChangeArrowheads="1"/>
          </p:cNvPicPr>
          <p:nvPr/>
        </p:nvPicPr>
        <p:blipFill>
          <a:blip r:embed="rId7"/>
          <a:srcRect/>
          <a:stretch>
            <a:fillRect/>
          </a:stretch>
        </p:blipFill>
        <p:spPr bwMode="auto">
          <a:xfrm>
            <a:off x="609600" y="2895600"/>
            <a:ext cx="1219200" cy="1219200"/>
          </a:xfrm>
          <a:prstGeom prst="rect">
            <a:avLst/>
          </a:prstGeom>
          <a:noFill/>
          <a:ln w="9525">
            <a:noFill/>
            <a:miter lim="800000"/>
            <a:headEnd/>
            <a:tailEnd/>
          </a:ln>
          <a:effectLst/>
        </p:spPr>
      </p:pic>
      <p:sp>
        <p:nvSpPr>
          <p:cNvPr id="15" name="TextBox 14"/>
          <p:cNvSpPr txBox="1"/>
          <p:nvPr/>
        </p:nvSpPr>
        <p:spPr>
          <a:xfrm>
            <a:off x="685800" y="1371600"/>
            <a:ext cx="990600" cy="381000"/>
          </a:xfrm>
          <a:prstGeom prst="rect">
            <a:avLst/>
          </a:prstGeom>
          <a:noFill/>
        </p:spPr>
        <p:txBody>
          <a:bodyPr wrap="square" rtlCol="0">
            <a:spAutoFit/>
          </a:bodyPr>
          <a:lstStyle/>
          <a:p>
            <a:pPr algn="ctr"/>
            <a:r>
              <a:rPr lang="en-US" dirty="0" smtClean="0"/>
              <a:t>Internet</a:t>
            </a:r>
            <a:endParaRPr lang="en-US" dirty="0"/>
          </a:p>
        </p:txBody>
      </p:sp>
      <p:sp>
        <p:nvSpPr>
          <p:cNvPr id="16" name="TextBox 15"/>
          <p:cNvSpPr txBox="1"/>
          <p:nvPr/>
        </p:nvSpPr>
        <p:spPr>
          <a:xfrm>
            <a:off x="685800" y="3886200"/>
            <a:ext cx="990600" cy="381000"/>
          </a:xfrm>
          <a:prstGeom prst="rect">
            <a:avLst/>
          </a:prstGeom>
          <a:noFill/>
        </p:spPr>
        <p:txBody>
          <a:bodyPr wrap="square" rtlCol="0">
            <a:spAutoFit/>
          </a:bodyPr>
          <a:lstStyle/>
          <a:p>
            <a:pPr algn="ctr"/>
            <a:r>
              <a:rPr lang="en-US" dirty="0" smtClean="0"/>
              <a:t>Firewall</a:t>
            </a:r>
            <a:endParaRPr lang="en-US" dirty="0"/>
          </a:p>
        </p:txBody>
      </p:sp>
      <p:sp>
        <p:nvSpPr>
          <p:cNvPr id="17" name="TextBox 16"/>
          <p:cNvSpPr txBox="1"/>
          <p:nvPr/>
        </p:nvSpPr>
        <p:spPr>
          <a:xfrm>
            <a:off x="3886200" y="3886200"/>
            <a:ext cx="1447800" cy="646331"/>
          </a:xfrm>
          <a:prstGeom prst="rect">
            <a:avLst/>
          </a:prstGeom>
          <a:noFill/>
        </p:spPr>
        <p:txBody>
          <a:bodyPr wrap="square" rtlCol="0">
            <a:spAutoFit/>
          </a:bodyPr>
          <a:lstStyle/>
          <a:p>
            <a:pPr algn="ctr"/>
            <a:r>
              <a:rPr lang="en-US" dirty="0" smtClean="0"/>
              <a:t>Presentation Tier</a:t>
            </a:r>
            <a:endParaRPr lang="en-US" dirty="0"/>
          </a:p>
        </p:txBody>
      </p:sp>
      <p:sp>
        <p:nvSpPr>
          <p:cNvPr id="19" name="TextBox 18"/>
          <p:cNvSpPr txBox="1"/>
          <p:nvPr/>
        </p:nvSpPr>
        <p:spPr>
          <a:xfrm>
            <a:off x="5638800" y="3962400"/>
            <a:ext cx="1295400" cy="646331"/>
          </a:xfrm>
          <a:prstGeom prst="rect">
            <a:avLst/>
          </a:prstGeom>
          <a:noFill/>
        </p:spPr>
        <p:txBody>
          <a:bodyPr wrap="square" rtlCol="0">
            <a:spAutoFit/>
          </a:bodyPr>
          <a:lstStyle/>
          <a:p>
            <a:pPr algn="ctr"/>
            <a:r>
              <a:rPr lang="en-US" dirty="0" smtClean="0"/>
              <a:t>Application Tier</a:t>
            </a:r>
            <a:endParaRPr lang="en-US" dirty="0"/>
          </a:p>
        </p:txBody>
      </p:sp>
      <p:sp>
        <p:nvSpPr>
          <p:cNvPr id="20" name="TextBox 19"/>
          <p:cNvSpPr txBox="1"/>
          <p:nvPr/>
        </p:nvSpPr>
        <p:spPr>
          <a:xfrm>
            <a:off x="7467600" y="3962400"/>
            <a:ext cx="1143000" cy="646331"/>
          </a:xfrm>
          <a:prstGeom prst="rect">
            <a:avLst/>
          </a:prstGeom>
          <a:noFill/>
        </p:spPr>
        <p:txBody>
          <a:bodyPr wrap="square" rtlCol="0">
            <a:spAutoFit/>
          </a:bodyPr>
          <a:lstStyle/>
          <a:p>
            <a:pPr algn="ctr"/>
            <a:r>
              <a:rPr lang="en-US" dirty="0" smtClean="0"/>
              <a:t>Data </a:t>
            </a:r>
          </a:p>
          <a:p>
            <a:pPr algn="ctr"/>
            <a:r>
              <a:rPr lang="en-US" dirty="0" smtClean="0"/>
              <a:t>Tier</a:t>
            </a:r>
            <a:endParaRPr lang="en-US" dirty="0"/>
          </a:p>
        </p:txBody>
      </p:sp>
      <p:cxnSp>
        <p:nvCxnSpPr>
          <p:cNvPr id="21" name="Straight Arrow Connector 20"/>
          <p:cNvCxnSpPr/>
          <p:nvPr/>
        </p:nvCxnSpPr>
        <p:spPr>
          <a:xfrm>
            <a:off x="914400" y="2819400"/>
            <a:ext cx="609600" cy="1588"/>
          </a:xfrm>
          <a:prstGeom prst="straightConnector1">
            <a:avLst/>
          </a:prstGeom>
          <a:ln>
            <a:headEnd type="arrow"/>
            <a:tailEnd type="arrow"/>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029200" y="35052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6705600" y="35052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1035" name="Picture 11"/>
          <p:cNvPicPr>
            <a:picLocks noChangeAspect="1" noChangeArrowheads="1"/>
          </p:cNvPicPr>
          <p:nvPr/>
        </p:nvPicPr>
        <p:blipFill>
          <a:blip r:embed="rId8"/>
          <a:srcRect/>
          <a:stretch>
            <a:fillRect/>
          </a:stretch>
        </p:blipFill>
        <p:spPr bwMode="auto">
          <a:xfrm>
            <a:off x="2286000" y="2895600"/>
            <a:ext cx="1219200" cy="1219200"/>
          </a:xfrm>
          <a:prstGeom prst="rect">
            <a:avLst/>
          </a:prstGeom>
          <a:noFill/>
          <a:ln w="9525">
            <a:noFill/>
            <a:miter lim="800000"/>
            <a:headEnd/>
            <a:tailEnd/>
          </a:ln>
          <a:effectLst/>
        </p:spPr>
      </p:pic>
      <p:cxnSp>
        <p:nvCxnSpPr>
          <p:cNvPr id="24" name="Straight Arrow Connector 23"/>
          <p:cNvCxnSpPr/>
          <p:nvPr/>
        </p:nvCxnSpPr>
        <p:spPr>
          <a:xfrm>
            <a:off x="3429000" y="35052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752600" y="35052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438400" y="2362200"/>
            <a:ext cx="990600" cy="923330"/>
          </a:xfrm>
          <a:prstGeom prst="rect">
            <a:avLst/>
          </a:prstGeom>
          <a:noFill/>
        </p:spPr>
        <p:txBody>
          <a:bodyPr wrap="square" rtlCol="0">
            <a:spAutoFit/>
          </a:bodyPr>
          <a:lstStyle/>
          <a:p>
            <a:pPr algn="ctr"/>
            <a:r>
              <a:rPr lang="en-US" dirty="0" smtClean="0"/>
              <a:t>External NAT</a:t>
            </a:r>
          </a:p>
          <a:p>
            <a:pPr algn="ctr"/>
            <a:r>
              <a:rPr lang="en-US" dirty="0" smtClean="0"/>
              <a:t>Router</a:t>
            </a:r>
            <a:endParaRPr lang="en-US" dirty="0"/>
          </a:p>
        </p:txBody>
      </p:sp>
      <p:pic>
        <p:nvPicPr>
          <p:cNvPr id="30" name="Picture 11"/>
          <p:cNvPicPr>
            <a:picLocks noChangeAspect="1" noChangeArrowheads="1"/>
          </p:cNvPicPr>
          <p:nvPr/>
        </p:nvPicPr>
        <p:blipFill>
          <a:blip r:embed="rId8"/>
          <a:srcRect/>
          <a:stretch>
            <a:fillRect/>
          </a:stretch>
        </p:blipFill>
        <p:spPr bwMode="auto">
          <a:xfrm>
            <a:off x="2286000" y="4648200"/>
            <a:ext cx="1219200" cy="1219200"/>
          </a:xfrm>
          <a:prstGeom prst="rect">
            <a:avLst/>
          </a:prstGeom>
          <a:noFill/>
          <a:ln w="9525">
            <a:noFill/>
            <a:miter lim="800000"/>
            <a:headEnd/>
            <a:tailEnd/>
          </a:ln>
          <a:effectLst/>
        </p:spPr>
      </p:pic>
      <p:sp>
        <p:nvSpPr>
          <p:cNvPr id="31" name="TextBox 30"/>
          <p:cNvSpPr txBox="1"/>
          <p:nvPr/>
        </p:nvSpPr>
        <p:spPr>
          <a:xfrm>
            <a:off x="2362200" y="5791200"/>
            <a:ext cx="990600" cy="923330"/>
          </a:xfrm>
          <a:prstGeom prst="rect">
            <a:avLst/>
          </a:prstGeom>
          <a:noFill/>
        </p:spPr>
        <p:txBody>
          <a:bodyPr wrap="square" rtlCol="0">
            <a:spAutoFit/>
          </a:bodyPr>
          <a:lstStyle/>
          <a:p>
            <a:pPr algn="ctr"/>
            <a:r>
              <a:rPr lang="en-US" dirty="0" smtClean="0"/>
              <a:t>Internal NAT</a:t>
            </a:r>
          </a:p>
          <a:p>
            <a:pPr algn="ctr"/>
            <a:r>
              <a:rPr lang="en-US" dirty="0" smtClean="0"/>
              <a:t>Router</a:t>
            </a:r>
            <a:endParaRPr lang="en-US" dirty="0"/>
          </a:p>
        </p:txBody>
      </p:sp>
      <p:cxnSp>
        <p:nvCxnSpPr>
          <p:cNvPr id="32" name="Straight Arrow Connector 31"/>
          <p:cNvCxnSpPr/>
          <p:nvPr/>
        </p:nvCxnSpPr>
        <p:spPr>
          <a:xfrm>
            <a:off x="2514600" y="4267200"/>
            <a:ext cx="838200" cy="1588"/>
          </a:xfrm>
          <a:prstGeom prst="straightConnector1">
            <a:avLst/>
          </a:prstGeom>
          <a:ln>
            <a:headEnd type="arrow"/>
            <a:tailEnd type="arrow"/>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3429000" y="52578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1036" name="Picture 12"/>
          <p:cNvPicPr>
            <a:picLocks noChangeAspect="1" noChangeArrowheads="1"/>
          </p:cNvPicPr>
          <p:nvPr/>
        </p:nvPicPr>
        <p:blipFill>
          <a:blip r:embed="rId9"/>
          <a:srcRect/>
          <a:stretch>
            <a:fillRect/>
          </a:stretch>
        </p:blipFill>
        <p:spPr bwMode="auto">
          <a:xfrm>
            <a:off x="4038600" y="4876800"/>
            <a:ext cx="914400" cy="914400"/>
          </a:xfrm>
          <a:prstGeom prst="rect">
            <a:avLst/>
          </a:prstGeom>
          <a:noFill/>
          <a:ln w="9525">
            <a:noFill/>
            <a:miter lim="800000"/>
            <a:headEnd/>
            <a:tailEnd/>
          </a:ln>
          <a:effectLst/>
        </p:spPr>
      </p:pic>
      <p:sp>
        <p:nvSpPr>
          <p:cNvPr id="36" name="TextBox 35"/>
          <p:cNvSpPr txBox="1"/>
          <p:nvPr/>
        </p:nvSpPr>
        <p:spPr>
          <a:xfrm>
            <a:off x="3962400" y="5791200"/>
            <a:ext cx="990600" cy="369332"/>
          </a:xfrm>
          <a:prstGeom prst="rect">
            <a:avLst/>
          </a:prstGeom>
          <a:noFill/>
        </p:spPr>
        <p:txBody>
          <a:bodyPr wrap="square" rtlCol="0">
            <a:spAutoFit/>
          </a:bodyPr>
          <a:lstStyle/>
          <a:p>
            <a:pPr algn="ctr"/>
            <a:r>
              <a:rPr lang="en-US" dirty="0" smtClean="0"/>
              <a:t>Users</a:t>
            </a:r>
            <a:endParaRPr lang="en-US" dirty="0"/>
          </a:p>
        </p:txBody>
      </p:sp>
      <p:sp>
        <p:nvSpPr>
          <p:cNvPr id="27" name="Explosion 2 26"/>
          <p:cNvSpPr/>
          <p:nvPr/>
        </p:nvSpPr>
        <p:spPr>
          <a:xfrm>
            <a:off x="1066800" y="2286000"/>
            <a:ext cx="381000" cy="457200"/>
          </a:xfrm>
          <a:prstGeom prst="irregularSeal2">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Explosion 2 32"/>
          <p:cNvSpPr/>
          <p:nvPr/>
        </p:nvSpPr>
        <p:spPr>
          <a:xfrm>
            <a:off x="1066800" y="2286000"/>
            <a:ext cx="381000" cy="457200"/>
          </a:xfrm>
          <a:prstGeom prst="irregularSeal2">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Explosion 2 34"/>
          <p:cNvSpPr/>
          <p:nvPr/>
        </p:nvSpPr>
        <p:spPr>
          <a:xfrm>
            <a:off x="3810000" y="5029200"/>
            <a:ext cx="381000" cy="457200"/>
          </a:xfrm>
          <a:prstGeom prst="irregularSeal2">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5257800" y="6211669"/>
            <a:ext cx="3886200" cy="646331"/>
          </a:xfrm>
          <a:prstGeom prst="rect">
            <a:avLst/>
          </a:prstGeom>
          <a:noFill/>
        </p:spPr>
        <p:txBody>
          <a:bodyPr wrap="square" rtlCol="0">
            <a:spAutoFit/>
          </a:bodyPr>
          <a:lstStyle/>
          <a:p>
            <a:r>
              <a:rPr lang="en-US" b="1" dirty="0" smtClean="0">
                <a:ln>
                  <a:solidFill>
                    <a:schemeClr val="bg1"/>
                  </a:solidFill>
                </a:ln>
                <a:solidFill>
                  <a:srgbClr val="FFFF00"/>
                </a:solidFill>
              </a:rPr>
              <a:t>Web App Traffic Goes Through the Firewall To Each Tier Directly</a:t>
            </a:r>
            <a:endParaRPr lang="en-US" b="1" dirty="0">
              <a:ln>
                <a:solidFill>
                  <a:schemeClr val="bg1"/>
                </a:solidFill>
              </a:ln>
              <a:solidFill>
                <a:srgbClr val="FFFF00"/>
              </a:solidFill>
            </a:endParaRPr>
          </a:p>
        </p:txBody>
      </p:sp>
      <p:sp>
        <p:nvSpPr>
          <p:cNvPr id="38" name="TextBox 37"/>
          <p:cNvSpPr txBox="1"/>
          <p:nvPr/>
        </p:nvSpPr>
        <p:spPr>
          <a:xfrm>
            <a:off x="5257800" y="6211669"/>
            <a:ext cx="3886200" cy="646331"/>
          </a:xfrm>
          <a:prstGeom prst="rect">
            <a:avLst/>
          </a:prstGeom>
          <a:noFill/>
        </p:spPr>
        <p:txBody>
          <a:bodyPr wrap="square" rtlCol="0">
            <a:spAutoFit/>
          </a:bodyPr>
          <a:lstStyle/>
          <a:p>
            <a:r>
              <a:rPr lang="en-US" b="1" dirty="0" smtClean="0">
                <a:ln>
                  <a:solidFill>
                    <a:schemeClr val="bg1"/>
                  </a:solidFill>
                </a:ln>
                <a:solidFill>
                  <a:srgbClr val="FF0000"/>
                </a:solidFill>
              </a:rPr>
              <a:t>Firewall Prevents Unintended Traffic From Getting to the Intranet</a:t>
            </a:r>
            <a:endParaRPr lang="en-US" b="1" dirty="0">
              <a:ln>
                <a:solidFill>
                  <a:schemeClr val="bg1"/>
                </a:solidFill>
              </a:ln>
              <a:solidFill>
                <a:srgbClr val="FF0000"/>
              </a:solidFill>
            </a:endParaRPr>
          </a:p>
        </p:txBody>
      </p:sp>
      <p:sp>
        <p:nvSpPr>
          <p:cNvPr id="39" name="TextBox 38"/>
          <p:cNvSpPr txBox="1"/>
          <p:nvPr/>
        </p:nvSpPr>
        <p:spPr>
          <a:xfrm>
            <a:off x="5257800" y="6211669"/>
            <a:ext cx="3886200" cy="646331"/>
          </a:xfrm>
          <a:prstGeom prst="rect">
            <a:avLst/>
          </a:prstGeom>
          <a:noFill/>
        </p:spPr>
        <p:txBody>
          <a:bodyPr wrap="square" rtlCol="0">
            <a:spAutoFit/>
          </a:bodyPr>
          <a:lstStyle/>
          <a:p>
            <a:r>
              <a:rPr lang="en-US" b="1" dirty="0" smtClean="0">
                <a:ln>
                  <a:solidFill>
                    <a:schemeClr val="bg1"/>
                  </a:solidFill>
                </a:ln>
                <a:solidFill>
                  <a:srgbClr val="FFFF00"/>
                </a:solidFill>
              </a:rPr>
              <a:t>Users Can Still Transact With The Internet</a:t>
            </a:r>
            <a:endParaRPr lang="en-US" b="1" dirty="0">
              <a:ln>
                <a:solidFill>
                  <a:schemeClr val="bg1"/>
                </a:solidFill>
              </a:ln>
              <a:solidFill>
                <a:srgbClr val="FFFF00"/>
              </a:solidFill>
            </a:endParaRPr>
          </a:p>
        </p:txBody>
      </p:sp>
      <p:sp>
        <p:nvSpPr>
          <p:cNvPr id="40" name="TextBox 39"/>
          <p:cNvSpPr txBox="1"/>
          <p:nvPr/>
        </p:nvSpPr>
        <p:spPr>
          <a:xfrm>
            <a:off x="5257800" y="6248400"/>
            <a:ext cx="3886200" cy="369332"/>
          </a:xfrm>
          <a:prstGeom prst="rect">
            <a:avLst/>
          </a:prstGeom>
          <a:noFill/>
        </p:spPr>
        <p:txBody>
          <a:bodyPr wrap="square" rtlCol="0">
            <a:spAutoFit/>
          </a:bodyPr>
          <a:lstStyle/>
          <a:p>
            <a:r>
              <a:rPr lang="en-US" b="1" dirty="0" smtClean="0">
                <a:ln>
                  <a:solidFill>
                    <a:schemeClr val="bg1"/>
                  </a:solidFill>
                </a:ln>
                <a:solidFill>
                  <a:srgbClr val="FFFF00"/>
                </a:solidFill>
              </a:rPr>
              <a:t>Users Can Transact With The Web App</a:t>
            </a:r>
            <a:endParaRPr lang="en-US" b="1" dirty="0">
              <a:ln>
                <a:solidFill>
                  <a:schemeClr val="bg1"/>
                </a:solidFill>
              </a:ln>
              <a:solidFill>
                <a:srgbClr val="FFFF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repeatCount="indefinite" accel="50000" decel="50000" autoRev="1" fill="hold" grpId="0" nodeType="withEffect">
                                  <p:stCondLst>
                                    <p:cond delay="0"/>
                                  </p:stCondLst>
                                  <p:endCondLst>
                                    <p:cond evt="onNext" delay="0">
                                      <p:tgtEl>
                                        <p:sldTgt/>
                                      </p:tgtEl>
                                    </p:cond>
                                  </p:endCondLst>
                                  <p:childTnLst>
                                    <p:animMotion origin="layout" path="M -0.00417 -0.01111 L -0.00243 0.14583 L 0.7191 0.14583 " pathEditMode="relative" rAng="0" ptsTypes="AAA">
                                      <p:cBhvr>
                                        <p:cTn id="6" dur="2000" fill="hold"/>
                                        <p:tgtEl>
                                          <p:spTgt spid="27"/>
                                        </p:tgtEl>
                                        <p:attrNameLst>
                                          <p:attrName>ppt_x</p:attrName>
                                          <p:attrName>ppt_y</p:attrName>
                                        </p:attrNameLst>
                                      </p:cBhvr>
                                      <p:rCtr x="362" y="78"/>
                                    </p:animMotion>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27"/>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42" presetClass="path" presetSubtype="0" repeatCount="indefinite" accel="50000" decel="50000" fill="hold" grpId="1" nodeType="withEffect">
                                  <p:stCondLst>
                                    <p:cond delay="0"/>
                                  </p:stCondLst>
                                  <p:endCondLst>
                                    <p:cond evt="onNext" delay="0">
                                      <p:tgtEl>
                                        <p:sldTgt/>
                                      </p:tgtEl>
                                    </p:cond>
                                  </p:endCondLst>
                                  <p:childTnLst>
                                    <p:animMotion origin="layout" path="M 0 3.33333E-6 L -0.00417 0.07777 " pathEditMode="relative" rAng="0" ptsTypes="AA">
                                      <p:cBhvr>
                                        <p:cTn id="18" dur="1000" fill="hold"/>
                                        <p:tgtEl>
                                          <p:spTgt spid="33"/>
                                        </p:tgtEl>
                                        <p:attrNameLst>
                                          <p:attrName>ppt_x</p:attrName>
                                          <p:attrName>ppt_y</p:attrName>
                                        </p:attrNameLst>
                                      </p:cBhvr>
                                      <p:rCtr x="-2" y="39"/>
                                    </p:animMotion>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2" nodeType="clickEffect">
                                  <p:stCondLst>
                                    <p:cond delay="0"/>
                                  </p:stCondLst>
                                  <p:childTnLst>
                                    <p:set>
                                      <p:cBhvr>
                                        <p:cTn id="22" dur="1" fill="hold">
                                          <p:stCondLst>
                                            <p:cond delay="0"/>
                                          </p:stCondLst>
                                        </p:cTn>
                                        <p:tgtEl>
                                          <p:spTgt spid="33"/>
                                        </p:tgtEl>
                                        <p:attrNameLst>
                                          <p:attrName>style.visibility</p:attrName>
                                        </p:attrNameLst>
                                      </p:cBhvr>
                                      <p:to>
                                        <p:strVal val="hidden"/>
                                      </p:to>
                                    </p:set>
                                  </p:childTnLst>
                                </p:cTn>
                              </p:par>
                              <p:par>
                                <p:cTn id="23" presetID="1" presetClass="entr" presetSubtype="0" fill="hold" grpId="3" nodeType="with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par>
                                <p:cTn id="25" presetID="0" presetClass="path" presetSubtype="0" repeatCount="indefinite" accel="50000" decel="50000" autoRev="1" fill="hold" grpId="2" nodeType="withEffect">
                                  <p:stCondLst>
                                    <p:cond delay="0"/>
                                  </p:stCondLst>
                                  <p:endCondLst>
                                    <p:cond evt="onNext" delay="0">
                                      <p:tgtEl>
                                        <p:sldTgt/>
                                      </p:tgtEl>
                                    </p:cond>
                                  </p:endCondLst>
                                  <p:childTnLst>
                                    <p:animMotion origin="layout" path="M 0 0 L -0.11979 0 L -0.11979 -0.25717 L -0.30538 -0.25949 L -0.30712 -0.40717 " pathEditMode="relative" ptsTypes="AAAAA">
                                      <p:cBhvr>
                                        <p:cTn id="26" dur="2000" fill="hold"/>
                                        <p:tgtEl>
                                          <p:spTgt spid="35"/>
                                        </p:tgtEl>
                                        <p:attrNameLst>
                                          <p:attrName>ppt_x</p:attrName>
                                          <p:attrName>ppt_y</p:attrName>
                                        </p:attrNameLst>
                                      </p:cBhvr>
                                    </p:animMotion>
                                  </p:childTnLst>
                                </p:cTn>
                              </p:par>
                              <p:par>
                                <p:cTn id="27" presetID="1" presetClass="entr" presetSubtype="0" fill="hold" grpId="1" nodeType="withEffect">
                                  <p:stCondLst>
                                    <p:cond delay="0"/>
                                  </p:stCondLst>
                                  <p:childTnLst>
                                    <p:set>
                                      <p:cBhvr>
                                        <p:cTn id="28" dur="1" fill="hold">
                                          <p:stCondLst>
                                            <p:cond delay="0"/>
                                          </p:stCondLst>
                                        </p:cTn>
                                        <p:tgtEl>
                                          <p:spTgt spid="39"/>
                                        </p:tgtEl>
                                        <p:attrNameLst>
                                          <p:attrName>style.visibility</p:attrName>
                                        </p:attrNameLst>
                                      </p:cBhvr>
                                      <p:to>
                                        <p:strVal val="visible"/>
                                      </p:to>
                                    </p:set>
                                  </p:childTnLst>
                                </p:cTn>
                              </p:par>
                              <p:par>
                                <p:cTn id="29" presetID="1" presetClass="exit" presetSubtype="0" fill="hold" grpId="1" nodeType="withEffect">
                                  <p:stCondLst>
                                    <p:cond delay="0"/>
                                  </p:stCondLst>
                                  <p:childTnLst>
                                    <p:set>
                                      <p:cBhvr>
                                        <p:cTn id="30" dur="1" fill="hold">
                                          <p:stCondLst>
                                            <p:cond delay="0"/>
                                          </p:stCondLst>
                                        </p:cTn>
                                        <p:tgtEl>
                                          <p:spTgt spid="3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0" presetClass="path" presetSubtype="0" repeatCount="indefinite" accel="50000" decel="50000" autoRev="1" fill="remove" grpId="4" nodeType="withEffect">
                                  <p:stCondLst>
                                    <p:cond delay="0"/>
                                  </p:stCondLst>
                                  <p:childTnLst>
                                    <p:animMotion origin="layout" path="M 0 0 L -0.12326 -0.00347 L -0.12326 -0.25625 L 0.41476 -0.25741 " pathEditMode="relative" ptsTypes="AAAA">
                                      <p:cBhvr>
                                        <p:cTn id="36" dur="2000" fill="hold"/>
                                        <p:tgtEl>
                                          <p:spTgt spid="35"/>
                                        </p:tgtEl>
                                        <p:attrNameLst>
                                          <p:attrName>ppt_x</p:attrName>
                                          <p:attrName>ppt_y</p:attrName>
                                        </p:attrNameLst>
                                      </p:cBhvr>
                                    </p:animMotion>
                                  </p:childTnLst>
                                </p:cTn>
                              </p:par>
                              <p:par>
                                <p:cTn id="37" presetID="1" presetClass="exit" presetSubtype="0" fill="hold" grpId="2" nodeType="withEffect">
                                  <p:stCondLst>
                                    <p:cond delay="0"/>
                                  </p:stCondLst>
                                  <p:childTnLst>
                                    <p:set>
                                      <p:cBhvr>
                                        <p:cTn id="38" dur="1" fill="hold">
                                          <p:stCondLst>
                                            <p:cond delay="0"/>
                                          </p:stCondLst>
                                        </p:cTn>
                                        <p:tgtEl>
                                          <p:spTgt spid="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7" grpId="1" animBg="1"/>
      <p:bldP spid="33" grpId="0" animBg="1"/>
      <p:bldP spid="33" grpId="1" animBg="1"/>
      <p:bldP spid="33" grpId="2" animBg="1"/>
      <p:bldP spid="35" grpId="2" animBg="1"/>
      <p:bldP spid="35" grpId="3" animBg="1"/>
      <p:bldP spid="35" grpId="4" animBg="1"/>
      <p:bldP spid="37" grpId="0"/>
      <p:bldP spid="38" grpId="0"/>
      <p:bldP spid="38" grpId="1"/>
      <p:bldP spid="39" grpId="1"/>
      <p:bldP spid="39" grpId="2"/>
      <p:bldP spid="40" grpId="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Benefit of n-tier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Reliability</a:t>
            </a:r>
          </a:p>
          <a:p>
            <a:pPr lvl="1"/>
            <a:r>
              <a:rPr lang="en-US" dirty="0" smtClean="0"/>
              <a:t>An attribute of any system that consistently produces the same results, preferably meeting or exceeding its specifications.</a:t>
            </a:r>
          </a:p>
          <a:p>
            <a:r>
              <a:rPr lang="en-US" dirty="0" smtClean="0"/>
              <a:t>Availability</a:t>
            </a:r>
          </a:p>
          <a:p>
            <a:pPr lvl="1"/>
            <a:r>
              <a:rPr lang="en-US" dirty="0" smtClean="0"/>
              <a:t>The degree to which a system suffers degradation or interruption in its service to the customer as a consequence of failures of one or more of its parts.</a:t>
            </a:r>
          </a:p>
          <a:p>
            <a:r>
              <a:rPr lang="en-US" dirty="0" smtClean="0"/>
              <a:t>Serviceability</a:t>
            </a:r>
          </a:p>
          <a:p>
            <a:pPr lvl="1"/>
            <a:r>
              <a:rPr lang="en-US" dirty="0" smtClean="0"/>
              <a:t>The ease with which corrective maintenance or preventative maintenance can be performed on a system.</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7"/>
          <p:cNvPicPr>
            <a:picLocks noChangeAspect="1" noChangeArrowheads="1"/>
          </p:cNvPicPr>
          <p:nvPr/>
        </p:nvPicPr>
        <p:blipFill>
          <a:blip r:embed="rId3"/>
          <a:srcRect/>
          <a:stretch>
            <a:fillRect/>
          </a:stretch>
        </p:blipFill>
        <p:spPr bwMode="auto">
          <a:xfrm>
            <a:off x="6781800" y="1752600"/>
            <a:ext cx="1219200" cy="1219200"/>
          </a:xfrm>
          <a:prstGeom prst="rect">
            <a:avLst/>
          </a:prstGeom>
          <a:noFill/>
          <a:ln w="9525">
            <a:noFill/>
            <a:miter lim="800000"/>
            <a:headEnd/>
            <a:tailEnd/>
          </a:ln>
          <a:effectLst/>
        </p:spPr>
      </p:pic>
      <p:pic>
        <p:nvPicPr>
          <p:cNvPr id="41" name="Picture 8"/>
          <p:cNvPicPr>
            <a:picLocks noChangeAspect="1" noChangeArrowheads="1"/>
          </p:cNvPicPr>
          <p:nvPr/>
        </p:nvPicPr>
        <p:blipFill>
          <a:blip r:embed="rId4"/>
          <a:srcRect/>
          <a:stretch>
            <a:fillRect/>
          </a:stretch>
        </p:blipFill>
        <p:spPr bwMode="auto">
          <a:xfrm>
            <a:off x="6781800" y="3048000"/>
            <a:ext cx="1219200" cy="1219200"/>
          </a:xfrm>
          <a:prstGeom prst="rect">
            <a:avLst/>
          </a:prstGeom>
          <a:noFill/>
          <a:ln w="9525">
            <a:noFill/>
            <a:miter lim="800000"/>
            <a:headEnd/>
            <a:tailEnd/>
          </a:ln>
          <a:effectLst/>
        </p:spPr>
      </p:pic>
      <p:pic>
        <p:nvPicPr>
          <p:cNvPr id="39" name="Picture 5"/>
          <p:cNvPicPr>
            <a:picLocks noChangeAspect="1" noChangeArrowheads="1"/>
          </p:cNvPicPr>
          <p:nvPr/>
        </p:nvPicPr>
        <p:blipFill>
          <a:blip r:embed="rId5"/>
          <a:srcRect/>
          <a:stretch>
            <a:fillRect/>
          </a:stretch>
        </p:blipFill>
        <p:spPr bwMode="auto">
          <a:xfrm>
            <a:off x="6781800" y="4343400"/>
            <a:ext cx="1219200" cy="1219200"/>
          </a:xfrm>
          <a:prstGeom prst="rect">
            <a:avLst/>
          </a:prstGeom>
          <a:noFill/>
          <a:ln w="9525">
            <a:noFill/>
            <a:miter lim="800000"/>
            <a:headEnd/>
            <a:tailEnd/>
          </a:ln>
          <a:effectLst/>
        </p:spPr>
      </p:pic>
      <p:pic>
        <p:nvPicPr>
          <p:cNvPr id="37" name="Picture 11"/>
          <p:cNvPicPr>
            <a:picLocks noChangeAspect="1" noChangeArrowheads="1"/>
          </p:cNvPicPr>
          <p:nvPr/>
        </p:nvPicPr>
        <p:blipFill>
          <a:blip r:embed="rId6"/>
          <a:srcRect/>
          <a:stretch>
            <a:fillRect/>
          </a:stretch>
        </p:blipFill>
        <p:spPr bwMode="auto">
          <a:xfrm>
            <a:off x="3962400" y="2895600"/>
            <a:ext cx="1219200" cy="12192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sz="2800" dirty="0" smtClean="0"/>
              <a:t>Our n-tier Architecture (In Practice)</a:t>
            </a:r>
            <a:endParaRPr lang="en-US" sz="2800" dirty="0"/>
          </a:p>
        </p:txBody>
      </p:sp>
      <p:pic>
        <p:nvPicPr>
          <p:cNvPr id="1033" name="Picture 9"/>
          <p:cNvPicPr>
            <a:picLocks noChangeAspect="1" noChangeArrowheads="1"/>
          </p:cNvPicPr>
          <p:nvPr/>
        </p:nvPicPr>
        <p:blipFill>
          <a:blip r:embed="rId7"/>
          <a:srcRect/>
          <a:stretch>
            <a:fillRect/>
          </a:stretch>
        </p:blipFill>
        <p:spPr bwMode="auto">
          <a:xfrm>
            <a:off x="609600" y="1600200"/>
            <a:ext cx="1219200" cy="1219200"/>
          </a:xfrm>
          <a:prstGeom prst="rect">
            <a:avLst/>
          </a:prstGeom>
          <a:noFill/>
          <a:ln w="9525">
            <a:noFill/>
            <a:miter lim="800000"/>
            <a:headEnd/>
            <a:tailEnd/>
          </a:ln>
          <a:effectLst/>
        </p:spPr>
      </p:pic>
      <p:pic>
        <p:nvPicPr>
          <p:cNvPr id="1034" name="Picture 10"/>
          <p:cNvPicPr>
            <a:picLocks noChangeAspect="1" noChangeArrowheads="1"/>
          </p:cNvPicPr>
          <p:nvPr/>
        </p:nvPicPr>
        <p:blipFill>
          <a:blip r:embed="rId8"/>
          <a:srcRect/>
          <a:stretch>
            <a:fillRect/>
          </a:stretch>
        </p:blipFill>
        <p:spPr bwMode="auto">
          <a:xfrm>
            <a:off x="609600" y="2895600"/>
            <a:ext cx="1219200" cy="1219200"/>
          </a:xfrm>
          <a:prstGeom prst="rect">
            <a:avLst/>
          </a:prstGeom>
          <a:noFill/>
          <a:ln w="9525">
            <a:noFill/>
            <a:miter lim="800000"/>
            <a:headEnd/>
            <a:tailEnd/>
          </a:ln>
          <a:effectLst/>
        </p:spPr>
      </p:pic>
      <p:sp>
        <p:nvSpPr>
          <p:cNvPr id="15" name="TextBox 14"/>
          <p:cNvSpPr txBox="1"/>
          <p:nvPr/>
        </p:nvSpPr>
        <p:spPr>
          <a:xfrm>
            <a:off x="685800" y="1371600"/>
            <a:ext cx="990600" cy="381000"/>
          </a:xfrm>
          <a:prstGeom prst="rect">
            <a:avLst/>
          </a:prstGeom>
          <a:noFill/>
        </p:spPr>
        <p:txBody>
          <a:bodyPr wrap="square" rtlCol="0">
            <a:spAutoFit/>
          </a:bodyPr>
          <a:lstStyle/>
          <a:p>
            <a:pPr algn="ctr"/>
            <a:r>
              <a:rPr lang="en-US" dirty="0" smtClean="0"/>
              <a:t>Internet</a:t>
            </a:r>
            <a:endParaRPr lang="en-US" dirty="0"/>
          </a:p>
        </p:txBody>
      </p:sp>
      <p:sp>
        <p:nvSpPr>
          <p:cNvPr id="16" name="TextBox 15"/>
          <p:cNvSpPr txBox="1"/>
          <p:nvPr/>
        </p:nvSpPr>
        <p:spPr>
          <a:xfrm>
            <a:off x="685800" y="3886200"/>
            <a:ext cx="990600" cy="381000"/>
          </a:xfrm>
          <a:prstGeom prst="rect">
            <a:avLst/>
          </a:prstGeom>
          <a:noFill/>
        </p:spPr>
        <p:txBody>
          <a:bodyPr wrap="square" rtlCol="0">
            <a:spAutoFit/>
          </a:bodyPr>
          <a:lstStyle/>
          <a:p>
            <a:pPr algn="ctr"/>
            <a:r>
              <a:rPr lang="en-US" dirty="0" smtClean="0"/>
              <a:t>Firewall</a:t>
            </a:r>
            <a:endParaRPr lang="en-US" dirty="0"/>
          </a:p>
        </p:txBody>
      </p:sp>
      <p:cxnSp>
        <p:nvCxnSpPr>
          <p:cNvPr id="21" name="Straight Arrow Connector 20"/>
          <p:cNvCxnSpPr/>
          <p:nvPr/>
        </p:nvCxnSpPr>
        <p:spPr>
          <a:xfrm>
            <a:off x="914400" y="2819400"/>
            <a:ext cx="609600" cy="1588"/>
          </a:xfrm>
          <a:prstGeom prst="straightConnector1">
            <a:avLst/>
          </a:prstGeom>
          <a:ln>
            <a:headEnd type="arrow"/>
            <a:tailEnd type="arrow"/>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pic>
        <p:nvPicPr>
          <p:cNvPr id="1035" name="Picture 11"/>
          <p:cNvPicPr>
            <a:picLocks noChangeAspect="1" noChangeArrowheads="1"/>
          </p:cNvPicPr>
          <p:nvPr/>
        </p:nvPicPr>
        <p:blipFill>
          <a:blip r:embed="rId6"/>
          <a:srcRect/>
          <a:stretch>
            <a:fillRect/>
          </a:stretch>
        </p:blipFill>
        <p:spPr bwMode="auto">
          <a:xfrm>
            <a:off x="2286000" y="2895600"/>
            <a:ext cx="1219200" cy="1219200"/>
          </a:xfrm>
          <a:prstGeom prst="rect">
            <a:avLst/>
          </a:prstGeom>
          <a:noFill/>
          <a:ln w="9525">
            <a:noFill/>
            <a:miter lim="800000"/>
            <a:headEnd/>
            <a:tailEnd/>
          </a:ln>
          <a:effectLst/>
        </p:spPr>
      </p:pic>
      <p:cxnSp>
        <p:nvCxnSpPr>
          <p:cNvPr id="24" name="Straight Arrow Connector 23"/>
          <p:cNvCxnSpPr/>
          <p:nvPr/>
        </p:nvCxnSpPr>
        <p:spPr>
          <a:xfrm>
            <a:off x="3429000" y="35052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752600" y="35052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438400" y="2362200"/>
            <a:ext cx="990600" cy="923330"/>
          </a:xfrm>
          <a:prstGeom prst="rect">
            <a:avLst/>
          </a:prstGeom>
          <a:noFill/>
        </p:spPr>
        <p:txBody>
          <a:bodyPr wrap="square" rtlCol="0">
            <a:spAutoFit/>
          </a:bodyPr>
          <a:lstStyle/>
          <a:p>
            <a:pPr algn="ctr"/>
            <a:r>
              <a:rPr lang="en-US" dirty="0" smtClean="0"/>
              <a:t>External NAT</a:t>
            </a:r>
          </a:p>
          <a:p>
            <a:pPr algn="ctr"/>
            <a:r>
              <a:rPr lang="en-US" dirty="0" smtClean="0"/>
              <a:t>Router</a:t>
            </a:r>
            <a:endParaRPr lang="en-US" dirty="0"/>
          </a:p>
        </p:txBody>
      </p:sp>
      <p:pic>
        <p:nvPicPr>
          <p:cNvPr id="30" name="Picture 11"/>
          <p:cNvPicPr>
            <a:picLocks noChangeAspect="1" noChangeArrowheads="1"/>
          </p:cNvPicPr>
          <p:nvPr/>
        </p:nvPicPr>
        <p:blipFill>
          <a:blip r:embed="rId6"/>
          <a:srcRect/>
          <a:stretch>
            <a:fillRect/>
          </a:stretch>
        </p:blipFill>
        <p:spPr bwMode="auto">
          <a:xfrm>
            <a:off x="2286000" y="4648200"/>
            <a:ext cx="1219200" cy="1219200"/>
          </a:xfrm>
          <a:prstGeom prst="rect">
            <a:avLst/>
          </a:prstGeom>
          <a:noFill/>
          <a:ln w="9525">
            <a:noFill/>
            <a:miter lim="800000"/>
            <a:headEnd/>
            <a:tailEnd/>
          </a:ln>
          <a:effectLst/>
        </p:spPr>
      </p:pic>
      <p:sp>
        <p:nvSpPr>
          <p:cNvPr id="31" name="TextBox 30"/>
          <p:cNvSpPr txBox="1"/>
          <p:nvPr/>
        </p:nvSpPr>
        <p:spPr>
          <a:xfrm>
            <a:off x="2362200" y="5791200"/>
            <a:ext cx="990600" cy="923330"/>
          </a:xfrm>
          <a:prstGeom prst="rect">
            <a:avLst/>
          </a:prstGeom>
          <a:noFill/>
        </p:spPr>
        <p:txBody>
          <a:bodyPr wrap="square" rtlCol="0">
            <a:spAutoFit/>
          </a:bodyPr>
          <a:lstStyle/>
          <a:p>
            <a:pPr algn="ctr"/>
            <a:r>
              <a:rPr lang="en-US" dirty="0" smtClean="0"/>
              <a:t>Internal NAT</a:t>
            </a:r>
          </a:p>
          <a:p>
            <a:pPr algn="ctr"/>
            <a:r>
              <a:rPr lang="en-US" dirty="0" smtClean="0"/>
              <a:t>Router</a:t>
            </a:r>
            <a:endParaRPr lang="en-US" dirty="0"/>
          </a:p>
        </p:txBody>
      </p:sp>
      <p:cxnSp>
        <p:nvCxnSpPr>
          <p:cNvPr id="32" name="Straight Arrow Connector 31"/>
          <p:cNvCxnSpPr/>
          <p:nvPr/>
        </p:nvCxnSpPr>
        <p:spPr>
          <a:xfrm>
            <a:off x="2514600" y="4267200"/>
            <a:ext cx="838200" cy="1588"/>
          </a:xfrm>
          <a:prstGeom prst="straightConnector1">
            <a:avLst/>
          </a:prstGeom>
          <a:ln>
            <a:headEnd type="arrow"/>
            <a:tailEnd type="arrow"/>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3429000" y="52578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1036" name="Picture 12"/>
          <p:cNvPicPr>
            <a:picLocks noChangeAspect="1" noChangeArrowheads="1"/>
          </p:cNvPicPr>
          <p:nvPr/>
        </p:nvPicPr>
        <p:blipFill>
          <a:blip r:embed="rId9"/>
          <a:srcRect/>
          <a:stretch>
            <a:fillRect/>
          </a:stretch>
        </p:blipFill>
        <p:spPr bwMode="auto">
          <a:xfrm>
            <a:off x="4038600" y="4876800"/>
            <a:ext cx="914400" cy="914400"/>
          </a:xfrm>
          <a:prstGeom prst="rect">
            <a:avLst/>
          </a:prstGeom>
          <a:noFill/>
          <a:ln w="9525">
            <a:noFill/>
            <a:miter lim="800000"/>
            <a:headEnd/>
            <a:tailEnd/>
          </a:ln>
          <a:effectLst/>
        </p:spPr>
      </p:pic>
      <p:sp>
        <p:nvSpPr>
          <p:cNvPr id="36" name="TextBox 35"/>
          <p:cNvSpPr txBox="1"/>
          <p:nvPr/>
        </p:nvSpPr>
        <p:spPr>
          <a:xfrm>
            <a:off x="3962400" y="5791200"/>
            <a:ext cx="990600" cy="369332"/>
          </a:xfrm>
          <a:prstGeom prst="rect">
            <a:avLst/>
          </a:prstGeom>
          <a:noFill/>
        </p:spPr>
        <p:txBody>
          <a:bodyPr wrap="square" rtlCol="0">
            <a:spAutoFit/>
          </a:bodyPr>
          <a:lstStyle/>
          <a:p>
            <a:pPr algn="ctr"/>
            <a:r>
              <a:rPr lang="en-US" dirty="0" smtClean="0"/>
              <a:t>Users</a:t>
            </a:r>
            <a:endParaRPr lang="en-US" dirty="0"/>
          </a:p>
        </p:txBody>
      </p:sp>
      <p:sp>
        <p:nvSpPr>
          <p:cNvPr id="38" name="TextBox 37"/>
          <p:cNvSpPr txBox="1"/>
          <p:nvPr/>
        </p:nvSpPr>
        <p:spPr>
          <a:xfrm>
            <a:off x="4114800" y="2819400"/>
            <a:ext cx="990600" cy="369332"/>
          </a:xfrm>
          <a:prstGeom prst="rect">
            <a:avLst/>
          </a:prstGeom>
          <a:noFill/>
        </p:spPr>
        <p:txBody>
          <a:bodyPr wrap="square" rtlCol="0">
            <a:spAutoFit/>
          </a:bodyPr>
          <a:lstStyle/>
          <a:p>
            <a:pPr algn="ctr"/>
            <a:r>
              <a:rPr lang="en-US" dirty="0" smtClean="0"/>
              <a:t>Switch</a:t>
            </a:r>
            <a:endParaRPr lang="en-US" dirty="0"/>
          </a:p>
        </p:txBody>
      </p:sp>
      <p:sp>
        <p:nvSpPr>
          <p:cNvPr id="42" name="TextBox 41"/>
          <p:cNvSpPr txBox="1"/>
          <p:nvPr/>
        </p:nvSpPr>
        <p:spPr>
          <a:xfrm>
            <a:off x="7848600" y="3276600"/>
            <a:ext cx="1295400" cy="646331"/>
          </a:xfrm>
          <a:prstGeom prst="rect">
            <a:avLst/>
          </a:prstGeom>
          <a:noFill/>
        </p:spPr>
        <p:txBody>
          <a:bodyPr wrap="square" rtlCol="0">
            <a:spAutoFit/>
          </a:bodyPr>
          <a:lstStyle/>
          <a:p>
            <a:pPr algn="ctr"/>
            <a:r>
              <a:rPr lang="en-US" dirty="0" smtClean="0"/>
              <a:t>Application Tier</a:t>
            </a:r>
            <a:endParaRPr lang="en-US" dirty="0"/>
          </a:p>
        </p:txBody>
      </p:sp>
      <p:sp>
        <p:nvSpPr>
          <p:cNvPr id="43" name="TextBox 42"/>
          <p:cNvSpPr txBox="1"/>
          <p:nvPr/>
        </p:nvSpPr>
        <p:spPr>
          <a:xfrm>
            <a:off x="7772400" y="4572000"/>
            <a:ext cx="1143000" cy="646331"/>
          </a:xfrm>
          <a:prstGeom prst="rect">
            <a:avLst/>
          </a:prstGeom>
          <a:noFill/>
        </p:spPr>
        <p:txBody>
          <a:bodyPr wrap="square" rtlCol="0">
            <a:spAutoFit/>
          </a:bodyPr>
          <a:lstStyle/>
          <a:p>
            <a:pPr algn="ctr"/>
            <a:r>
              <a:rPr lang="en-US" dirty="0" smtClean="0"/>
              <a:t>Data </a:t>
            </a:r>
          </a:p>
          <a:p>
            <a:pPr algn="ctr"/>
            <a:r>
              <a:rPr lang="en-US" dirty="0" smtClean="0"/>
              <a:t>Tier</a:t>
            </a:r>
            <a:endParaRPr lang="en-US" dirty="0"/>
          </a:p>
        </p:txBody>
      </p:sp>
      <p:cxnSp>
        <p:nvCxnSpPr>
          <p:cNvPr id="44" name="Elbow Connector 43"/>
          <p:cNvCxnSpPr/>
          <p:nvPr/>
        </p:nvCxnSpPr>
        <p:spPr>
          <a:xfrm flipV="1">
            <a:off x="5181600" y="2286000"/>
            <a:ext cx="2057400" cy="1066800"/>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5" name="Elbow Connector 44"/>
          <p:cNvCxnSpPr/>
          <p:nvPr/>
        </p:nvCxnSpPr>
        <p:spPr>
          <a:xfrm>
            <a:off x="5181600" y="3810000"/>
            <a:ext cx="2057400" cy="1066800"/>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5181600" y="3581400"/>
            <a:ext cx="20574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7696200" y="2057400"/>
            <a:ext cx="1447800" cy="646331"/>
          </a:xfrm>
          <a:prstGeom prst="rect">
            <a:avLst/>
          </a:prstGeom>
          <a:noFill/>
        </p:spPr>
        <p:txBody>
          <a:bodyPr wrap="square" rtlCol="0">
            <a:spAutoFit/>
          </a:bodyPr>
          <a:lstStyle/>
          <a:p>
            <a:pPr algn="ctr"/>
            <a:r>
              <a:rPr lang="en-US" dirty="0" smtClean="0"/>
              <a:t>Presentation Tier</a:t>
            </a:r>
            <a:endParaRPr lang="en-US" dirty="0"/>
          </a:p>
        </p:txBody>
      </p:sp>
      <p:sp>
        <p:nvSpPr>
          <p:cNvPr id="35" name="TextBox 34"/>
          <p:cNvSpPr txBox="1"/>
          <p:nvPr/>
        </p:nvSpPr>
        <p:spPr>
          <a:xfrm>
            <a:off x="5257800" y="6248400"/>
            <a:ext cx="3886200" cy="646331"/>
          </a:xfrm>
          <a:prstGeom prst="rect">
            <a:avLst/>
          </a:prstGeom>
          <a:noFill/>
        </p:spPr>
        <p:txBody>
          <a:bodyPr wrap="square" rtlCol="0">
            <a:spAutoFit/>
          </a:bodyPr>
          <a:lstStyle/>
          <a:p>
            <a:r>
              <a:rPr lang="en-US" b="1" dirty="0" smtClean="0">
                <a:ln>
                  <a:solidFill>
                    <a:schemeClr val="bg1"/>
                  </a:solidFill>
                </a:ln>
                <a:solidFill>
                  <a:srgbClr val="FFFF00"/>
                </a:solidFill>
              </a:rPr>
              <a:t>Traffic From The Internet Travels To Tiers Via Common Network Devices</a:t>
            </a:r>
            <a:endParaRPr lang="en-US" b="1" dirty="0">
              <a:ln>
                <a:solidFill>
                  <a:schemeClr val="bg1"/>
                </a:solidFill>
              </a:ln>
              <a:solidFill>
                <a:srgbClr val="FFFF00"/>
              </a:solidFill>
            </a:endParaRPr>
          </a:p>
        </p:txBody>
      </p:sp>
      <p:sp>
        <p:nvSpPr>
          <p:cNvPr id="48" name="Explosion 2 47"/>
          <p:cNvSpPr/>
          <p:nvPr/>
        </p:nvSpPr>
        <p:spPr>
          <a:xfrm>
            <a:off x="1066800" y="2286000"/>
            <a:ext cx="381000" cy="457200"/>
          </a:xfrm>
          <a:prstGeom prst="irregularSeal2">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Explosion 2 32"/>
          <p:cNvSpPr/>
          <p:nvPr/>
        </p:nvSpPr>
        <p:spPr>
          <a:xfrm>
            <a:off x="1066800" y="2286000"/>
            <a:ext cx="381000" cy="457200"/>
          </a:xfrm>
          <a:prstGeom prst="irregularSeal2">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5257800" y="6211669"/>
            <a:ext cx="3886200" cy="646331"/>
          </a:xfrm>
          <a:prstGeom prst="rect">
            <a:avLst/>
          </a:prstGeom>
          <a:noFill/>
        </p:spPr>
        <p:txBody>
          <a:bodyPr wrap="square" rtlCol="0">
            <a:spAutoFit/>
          </a:bodyPr>
          <a:lstStyle/>
          <a:p>
            <a:r>
              <a:rPr lang="en-US" b="1" dirty="0" smtClean="0">
                <a:ln>
                  <a:solidFill>
                    <a:schemeClr val="bg1"/>
                  </a:solidFill>
                </a:ln>
                <a:solidFill>
                  <a:srgbClr val="FF0000"/>
                </a:solidFill>
              </a:rPr>
              <a:t>Presentation Tier Could Be Used To Send </a:t>
            </a:r>
            <a:r>
              <a:rPr lang="en-US" b="1" dirty="0" err="1" smtClean="0">
                <a:ln>
                  <a:solidFill>
                    <a:schemeClr val="bg1"/>
                  </a:solidFill>
                </a:ln>
                <a:solidFill>
                  <a:srgbClr val="FF0000"/>
                </a:solidFill>
              </a:rPr>
              <a:t>Malicous</a:t>
            </a:r>
            <a:r>
              <a:rPr lang="en-US" b="1" dirty="0" smtClean="0">
                <a:ln>
                  <a:solidFill>
                    <a:schemeClr val="bg1"/>
                  </a:solidFill>
                </a:ln>
                <a:solidFill>
                  <a:srgbClr val="FF0000"/>
                </a:solidFill>
              </a:rPr>
              <a:t> Traffic To The Data Tier</a:t>
            </a:r>
            <a:endParaRPr lang="en-US" b="1" dirty="0">
              <a:ln>
                <a:solidFill>
                  <a:schemeClr val="bg1"/>
                </a:solidFill>
              </a:ln>
              <a:solidFill>
                <a:srgbClr val="FF0000"/>
              </a:solidFill>
            </a:endParaRPr>
          </a:p>
        </p:txBody>
      </p:sp>
      <p:sp>
        <p:nvSpPr>
          <p:cNvPr id="50" name="TextBox 49"/>
          <p:cNvSpPr txBox="1"/>
          <p:nvPr/>
        </p:nvSpPr>
        <p:spPr>
          <a:xfrm>
            <a:off x="5257800" y="6211669"/>
            <a:ext cx="3886200" cy="646331"/>
          </a:xfrm>
          <a:prstGeom prst="rect">
            <a:avLst/>
          </a:prstGeom>
          <a:noFill/>
        </p:spPr>
        <p:txBody>
          <a:bodyPr wrap="square" rtlCol="0">
            <a:spAutoFit/>
          </a:bodyPr>
          <a:lstStyle/>
          <a:p>
            <a:r>
              <a:rPr lang="en-US" b="1" dirty="0" smtClean="0">
                <a:ln>
                  <a:solidFill>
                    <a:schemeClr val="bg1"/>
                  </a:solidFill>
                </a:ln>
                <a:solidFill>
                  <a:srgbClr val="FF0000"/>
                </a:solidFill>
              </a:rPr>
              <a:t>Poor Firewall Configurations Could Be Used To Attack App Tier Directly</a:t>
            </a:r>
            <a:endParaRPr lang="en-US" b="1" dirty="0">
              <a:ln>
                <a:solidFill>
                  <a:schemeClr val="bg1"/>
                </a:solidFill>
              </a:ln>
              <a:solidFill>
                <a:srgbClr val="FF0000"/>
              </a:solidFill>
            </a:endParaRPr>
          </a:p>
        </p:txBody>
      </p:sp>
      <p:sp>
        <p:nvSpPr>
          <p:cNvPr id="51" name="TextBox 50"/>
          <p:cNvSpPr txBox="1"/>
          <p:nvPr/>
        </p:nvSpPr>
        <p:spPr>
          <a:xfrm>
            <a:off x="5257800" y="6211669"/>
            <a:ext cx="3886200" cy="369332"/>
          </a:xfrm>
          <a:prstGeom prst="rect">
            <a:avLst/>
          </a:prstGeom>
          <a:noFill/>
        </p:spPr>
        <p:txBody>
          <a:bodyPr wrap="square" rtlCol="0">
            <a:spAutoFit/>
          </a:bodyPr>
          <a:lstStyle/>
          <a:p>
            <a:r>
              <a:rPr lang="en-US" b="1" dirty="0" smtClean="0">
                <a:ln>
                  <a:solidFill>
                    <a:schemeClr val="bg1"/>
                  </a:solidFill>
                </a:ln>
                <a:solidFill>
                  <a:srgbClr val="FF0000"/>
                </a:solidFill>
              </a:rPr>
              <a:t>Or To Attack The Data Tier Directly</a:t>
            </a:r>
            <a:endParaRPr lang="en-US" b="1" dirty="0">
              <a:ln>
                <a:solidFill>
                  <a:schemeClr val="bg1"/>
                </a:solidFill>
              </a:ln>
              <a:solidFill>
                <a:srgbClr val="FF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repeatCount="indefinite" accel="50000" decel="50000" autoRev="1" fill="hold" grpId="0" nodeType="withEffect">
                                  <p:stCondLst>
                                    <p:cond delay="0"/>
                                  </p:stCondLst>
                                  <p:endCondLst>
                                    <p:cond evt="onNext" delay="0">
                                      <p:tgtEl>
                                        <p:sldTgt/>
                                      </p:tgtEl>
                                    </p:cond>
                                  </p:endCondLst>
                                  <p:childTnLst>
                                    <p:animMotion origin="layout" path="M 0 0 L 0 0.15 L 0.40347 0.15949 L 0.40347 0.13333 L 0.55 0.13101 L 0.55 -0.02616 L 0.66423 -0.02616 L 0.55 -0.02616 L 0.55 0.13101 L 0.40347 0.13333 L 0.40347 0.16666 L 0.66597 0.16435 L 0.40347 0.16666 L 0.4052 0.19768 L 0.55 0.2 L 0.55 0.35463 L 0.66423 0.35463 " pathEditMode="relative" ptsTypes="AAAAAAAAAAAAAAAAA">
                                      <p:cBhvr>
                                        <p:cTn id="6" dur="3000" fill="hold"/>
                                        <p:tgtEl>
                                          <p:spTgt spid="33"/>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3"/>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par>
                                <p:cTn id="13" presetID="1" presetClass="exit" presetSubtype="0" fill="hold" grpId="1" nodeType="withEffect">
                                  <p:stCondLst>
                                    <p:cond delay="0"/>
                                  </p:stCondLst>
                                  <p:childTnLst>
                                    <p:set>
                                      <p:cBhvr>
                                        <p:cTn id="14" dur="1" fill="hold">
                                          <p:stCondLst>
                                            <p:cond delay="0"/>
                                          </p:stCondLst>
                                        </p:cTn>
                                        <p:tgtEl>
                                          <p:spTgt spid="35"/>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49"/>
                                        </p:tgtEl>
                                        <p:attrNameLst>
                                          <p:attrName>style.visibility</p:attrName>
                                        </p:attrNameLst>
                                      </p:cBhvr>
                                      <p:to>
                                        <p:strVal val="visible"/>
                                      </p:to>
                                    </p:set>
                                  </p:childTnLst>
                                </p:cTn>
                              </p:par>
                              <p:par>
                                <p:cTn id="17" presetID="0" presetClass="path" presetSubtype="0" repeatCount="indefinite" accel="50000" decel="50000" autoRev="1" fill="hold" grpId="3" nodeType="withEffect">
                                  <p:stCondLst>
                                    <p:cond delay="0"/>
                                  </p:stCondLst>
                                  <p:endCondLst>
                                    <p:cond evt="onNext" delay="0">
                                      <p:tgtEl>
                                        <p:sldTgt/>
                                      </p:tgtEl>
                                    </p:cond>
                                  </p:endCondLst>
                                  <p:childTnLst>
                                    <p:animMotion origin="layout" path="M 0 0 L 0.00174 0.13797 L 0.4125 0.14283 L 0.4125 0.11898 L 0.54636 0.11667 L 0.54827 -0.04051 L 0.6625 -0.04051 L 0.55 -0.04282 L 0.54827 0.11667 L 0.41077 0.11898 L 0.41077 0.18102 L 0.54827 0.18334 L 0.54827 0.33797 L 0.6625 0.33797 " pathEditMode="relative" ptsTypes="AAAAAAAAAAAAAA">
                                      <p:cBhvr>
                                        <p:cTn id="18" dur="2000" fill="hold"/>
                                        <p:tgtEl>
                                          <p:spTgt spid="48"/>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repeatCount="indefinite" accel="50000" decel="50000" autoRev="1" fill="hold" grpId="1" nodeType="clickEffect">
                                  <p:stCondLst>
                                    <p:cond delay="0"/>
                                  </p:stCondLst>
                                  <p:endCondLst>
                                    <p:cond evt="onNext" delay="0">
                                      <p:tgtEl>
                                        <p:sldTgt/>
                                      </p:tgtEl>
                                    </p:cond>
                                  </p:endCondLst>
                                  <p:childTnLst>
                                    <p:animMotion origin="layout" path="M 0 0 L 0 0.14283 L 0.66424 0.15255 " pathEditMode="relative" ptsTypes="AAA">
                                      <p:cBhvr>
                                        <p:cTn id="22" dur="2000" fill="hold"/>
                                        <p:tgtEl>
                                          <p:spTgt spid="48"/>
                                        </p:tgtEl>
                                        <p:attrNameLst>
                                          <p:attrName>ppt_x</p:attrName>
                                          <p:attrName>ppt_y</p:attrName>
                                        </p:attrNameLst>
                                      </p:cBhvr>
                                    </p:animMotion>
                                  </p:childTnLst>
                                </p:cTn>
                              </p:par>
                              <p:par>
                                <p:cTn id="23" presetID="1" presetClass="exit" presetSubtype="0" fill="hold" grpId="1" nodeType="withEffect">
                                  <p:stCondLst>
                                    <p:cond delay="0"/>
                                  </p:stCondLst>
                                  <p:childTnLst>
                                    <p:set>
                                      <p:cBhvr>
                                        <p:cTn id="24" dur="1" fill="hold">
                                          <p:stCondLst>
                                            <p:cond delay="0"/>
                                          </p:stCondLst>
                                        </p:cTn>
                                        <p:tgtEl>
                                          <p:spTgt spid="49"/>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0" presetClass="path" presetSubtype="0" repeatCount="indefinite" accel="50000" decel="50000" autoRev="1" fill="hold" grpId="2" nodeType="clickEffect">
                                  <p:stCondLst>
                                    <p:cond delay="0"/>
                                  </p:stCondLst>
                                  <p:endCondLst>
                                    <p:cond evt="onNext" delay="0">
                                      <p:tgtEl>
                                        <p:sldTgt/>
                                      </p:tgtEl>
                                    </p:cond>
                                  </p:endCondLst>
                                  <p:childTnLst>
                                    <p:animMotion origin="layout" path="M 0 0 L 0 0.13102 L 0.41077 0.14282 L 0.40886 0.17384 L 0.54827 0.17615 L 0.54827 0.33565 L 0.6625 0.33565 " pathEditMode="relative" ptsTypes="AAAAAAA">
                                      <p:cBhvr>
                                        <p:cTn id="30" dur="2000" fill="hold"/>
                                        <p:tgtEl>
                                          <p:spTgt spid="48"/>
                                        </p:tgtEl>
                                        <p:attrNameLst>
                                          <p:attrName>ppt_x</p:attrName>
                                          <p:attrName>ppt_y</p:attrName>
                                        </p:attrNameLst>
                                      </p:cBhvr>
                                    </p:animMotion>
                                  </p:childTnLst>
                                </p:cTn>
                              </p:par>
                              <p:par>
                                <p:cTn id="31" presetID="1" presetClass="exit" presetSubtype="0" fill="hold" grpId="1" nodeType="withEffect">
                                  <p:stCondLst>
                                    <p:cond delay="0"/>
                                  </p:stCondLst>
                                  <p:childTnLst>
                                    <p:set>
                                      <p:cBhvr>
                                        <p:cTn id="32" dur="1" fill="hold">
                                          <p:stCondLst>
                                            <p:cond delay="0"/>
                                          </p:stCondLst>
                                        </p:cTn>
                                        <p:tgtEl>
                                          <p:spTgt spid="50"/>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1"/>
      <p:bldP spid="48" grpId="0" animBg="1"/>
      <p:bldP spid="48" grpId="1" animBg="1"/>
      <p:bldP spid="48" grpId="2" animBg="1"/>
      <p:bldP spid="48" grpId="3" animBg="1"/>
      <p:bldP spid="33" grpId="0" animBg="1"/>
      <p:bldP spid="33" grpId="1" animBg="1"/>
      <p:bldP spid="49" grpId="0"/>
      <p:bldP spid="49" grpId="1"/>
      <p:bldP spid="50" grpId="0"/>
      <p:bldP spid="50" grpId="1"/>
      <p:bldP spid="5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smtClean="0"/>
              <a:t>Demilitarized Zone (DMZ)</a:t>
            </a:r>
          </a:p>
          <a:p>
            <a:pPr lvl="1"/>
            <a:r>
              <a:rPr lang="en-US" dirty="0" smtClean="0"/>
              <a:t>aka Data Management Zone, Demarcation Zone, or Perimeter Network</a:t>
            </a:r>
          </a:p>
          <a:p>
            <a:pPr lvl="1"/>
            <a:r>
              <a:rPr lang="en-US" dirty="0" smtClean="0"/>
              <a:t>A physical or logical </a:t>
            </a:r>
            <a:r>
              <a:rPr lang="en-US" dirty="0" err="1" smtClean="0"/>
              <a:t>subnetwork</a:t>
            </a:r>
            <a:r>
              <a:rPr lang="en-US" dirty="0" smtClean="0"/>
              <a:t> that contains and exposes an organization’s external services to a larger, </a:t>
            </a:r>
            <a:r>
              <a:rPr lang="en-US" dirty="0" err="1" smtClean="0"/>
              <a:t>untrusted</a:t>
            </a:r>
            <a:r>
              <a:rPr lang="en-US" dirty="0" smtClean="0"/>
              <a:t> network, usually the Internet.</a:t>
            </a:r>
          </a:p>
          <a:p>
            <a:pPr lvl="1"/>
            <a:r>
              <a:rPr lang="en-US" dirty="0" smtClean="0"/>
              <a:t>Adds an additional layer of security to an organization’s LAN; an external attacker only has access to equipment in the DMZ, rather than the whole of the network.</a:t>
            </a:r>
          </a:p>
          <a:p>
            <a:pPr lvl="1"/>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What PCI Has to Say About the Network</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Requirement 1: Install and maintain a firewall configuration to protect cardholder data</a:t>
            </a:r>
          </a:p>
          <a:p>
            <a:pPr lvl="1"/>
            <a:r>
              <a:rPr lang="en-US" dirty="0" smtClean="0"/>
              <a:t>1.1.3 Firewall at each Internet connection and between any DMZ and the internal network zone.</a:t>
            </a:r>
          </a:p>
          <a:p>
            <a:pPr lvl="1"/>
            <a:r>
              <a:rPr lang="en-US" dirty="0" smtClean="0"/>
              <a:t>1.3.1 Implement a DMZ to limit inbound and outbound traffic to only protocols that are necessary for the cardholder data environment.</a:t>
            </a:r>
          </a:p>
          <a:p>
            <a:pPr lvl="1"/>
            <a:r>
              <a:rPr lang="en-US" dirty="0" smtClean="0"/>
              <a:t>1.3.2 Limit inbound Internet traffic to IP addresses within the DMZ.</a:t>
            </a:r>
          </a:p>
          <a:p>
            <a:pPr lvl="1"/>
            <a:r>
              <a:rPr lang="en-US" dirty="0" smtClean="0"/>
              <a:t>1.3.8 Place the database in an </a:t>
            </a:r>
            <a:r>
              <a:rPr lang="en-US" dirty="0" err="1" smtClean="0"/>
              <a:t>intenral</a:t>
            </a:r>
            <a:r>
              <a:rPr lang="en-US" dirty="0" smtClean="0"/>
              <a:t> network zone, segregated from the DMZ.</a:t>
            </a:r>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N-tier with DMZ (old </a:t>
            </a:r>
            <a:r>
              <a:rPr lang="en-US" dirty="0" err="1" smtClean="0"/>
              <a:t>skool</a:t>
            </a:r>
            <a:r>
              <a:rPr lang="en-US" dirty="0" smtClean="0"/>
              <a:t>)</a:t>
            </a:r>
            <a:endParaRPr lang="en-US" dirty="0"/>
          </a:p>
        </p:txBody>
      </p:sp>
      <p:pic>
        <p:nvPicPr>
          <p:cNvPr id="4" name="Picture 5"/>
          <p:cNvPicPr>
            <a:picLocks noChangeAspect="1" noChangeArrowheads="1"/>
          </p:cNvPicPr>
          <p:nvPr/>
        </p:nvPicPr>
        <p:blipFill>
          <a:blip r:embed="rId3"/>
          <a:srcRect/>
          <a:stretch>
            <a:fillRect/>
          </a:stretch>
        </p:blipFill>
        <p:spPr bwMode="auto">
          <a:xfrm>
            <a:off x="7924800" y="5638800"/>
            <a:ext cx="1219200" cy="1219200"/>
          </a:xfrm>
          <a:prstGeom prst="rect">
            <a:avLst/>
          </a:prstGeom>
          <a:noFill/>
          <a:ln w="9525">
            <a:noFill/>
            <a:miter lim="800000"/>
            <a:headEnd/>
            <a:tailEnd/>
          </a:ln>
          <a:effectLst/>
        </p:spPr>
      </p:pic>
      <p:pic>
        <p:nvPicPr>
          <p:cNvPr id="5" name="Picture 7"/>
          <p:cNvPicPr>
            <a:picLocks noChangeAspect="1" noChangeArrowheads="1"/>
          </p:cNvPicPr>
          <p:nvPr/>
        </p:nvPicPr>
        <p:blipFill>
          <a:blip r:embed="rId4"/>
          <a:srcRect/>
          <a:stretch>
            <a:fillRect/>
          </a:stretch>
        </p:blipFill>
        <p:spPr bwMode="auto">
          <a:xfrm>
            <a:off x="5029200" y="2819400"/>
            <a:ext cx="1219200" cy="1219200"/>
          </a:xfrm>
          <a:prstGeom prst="rect">
            <a:avLst/>
          </a:prstGeom>
          <a:noFill/>
          <a:ln w="9525">
            <a:noFill/>
            <a:miter lim="800000"/>
            <a:headEnd/>
            <a:tailEnd/>
          </a:ln>
          <a:effectLst/>
        </p:spPr>
      </p:pic>
      <p:pic>
        <p:nvPicPr>
          <p:cNvPr id="6" name="Picture 8"/>
          <p:cNvPicPr>
            <a:picLocks noChangeAspect="1" noChangeArrowheads="1"/>
          </p:cNvPicPr>
          <p:nvPr/>
        </p:nvPicPr>
        <p:blipFill>
          <a:blip r:embed="rId5"/>
          <a:srcRect/>
          <a:stretch>
            <a:fillRect/>
          </a:stretch>
        </p:blipFill>
        <p:spPr bwMode="auto">
          <a:xfrm>
            <a:off x="7924800" y="2819400"/>
            <a:ext cx="1219200" cy="1219200"/>
          </a:xfrm>
          <a:prstGeom prst="rect">
            <a:avLst/>
          </a:prstGeom>
          <a:noFill/>
          <a:ln w="9525">
            <a:noFill/>
            <a:miter lim="800000"/>
            <a:headEnd/>
            <a:tailEnd/>
          </a:ln>
          <a:effectLst/>
        </p:spPr>
      </p:pic>
      <p:pic>
        <p:nvPicPr>
          <p:cNvPr id="7" name="Picture 9"/>
          <p:cNvPicPr>
            <a:picLocks noChangeAspect="1" noChangeArrowheads="1"/>
          </p:cNvPicPr>
          <p:nvPr/>
        </p:nvPicPr>
        <p:blipFill>
          <a:blip r:embed="rId6"/>
          <a:srcRect/>
          <a:stretch>
            <a:fillRect/>
          </a:stretch>
        </p:blipFill>
        <p:spPr bwMode="auto">
          <a:xfrm>
            <a:off x="609600" y="1600200"/>
            <a:ext cx="1219200" cy="1219200"/>
          </a:xfrm>
          <a:prstGeom prst="rect">
            <a:avLst/>
          </a:prstGeom>
          <a:noFill/>
          <a:ln w="9525">
            <a:noFill/>
            <a:miter lim="800000"/>
            <a:headEnd/>
            <a:tailEnd/>
          </a:ln>
          <a:effectLst/>
        </p:spPr>
      </p:pic>
      <p:pic>
        <p:nvPicPr>
          <p:cNvPr id="8" name="Picture 10"/>
          <p:cNvPicPr>
            <a:picLocks noChangeAspect="1" noChangeArrowheads="1"/>
          </p:cNvPicPr>
          <p:nvPr/>
        </p:nvPicPr>
        <p:blipFill>
          <a:blip r:embed="rId7"/>
          <a:srcRect/>
          <a:stretch>
            <a:fillRect/>
          </a:stretch>
        </p:blipFill>
        <p:spPr bwMode="auto">
          <a:xfrm>
            <a:off x="609600" y="2895600"/>
            <a:ext cx="1219200" cy="1219200"/>
          </a:xfrm>
          <a:prstGeom prst="rect">
            <a:avLst/>
          </a:prstGeom>
          <a:noFill/>
          <a:ln w="9525">
            <a:noFill/>
            <a:miter lim="800000"/>
            <a:headEnd/>
            <a:tailEnd/>
          </a:ln>
          <a:effectLst/>
        </p:spPr>
      </p:pic>
      <p:sp>
        <p:nvSpPr>
          <p:cNvPr id="9" name="TextBox 8"/>
          <p:cNvSpPr txBox="1"/>
          <p:nvPr/>
        </p:nvSpPr>
        <p:spPr>
          <a:xfrm>
            <a:off x="685800" y="1371600"/>
            <a:ext cx="990600" cy="381000"/>
          </a:xfrm>
          <a:prstGeom prst="rect">
            <a:avLst/>
          </a:prstGeom>
          <a:noFill/>
        </p:spPr>
        <p:txBody>
          <a:bodyPr wrap="square" rtlCol="0">
            <a:spAutoFit/>
          </a:bodyPr>
          <a:lstStyle/>
          <a:p>
            <a:pPr algn="ctr"/>
            <a:r>
              <a:rPr lang="en-US" dirty="0" smtClean="0"/>
              <a:t>Internet</a:t>
            </a:r>
            <a:endParaRPr lang="en-US" dirty="0"/>
          </a:p>
        </p:txBody>
      </p:sp>
      <p:sp>
        <p:nvSpPr>
          <p:cNvPr id="10" name="TextBox 9"/>
          <p:cNvSpPr txBox="1"/>
          <p:nvPr/>
        </p:nvSpPr>
        <p:spPr>
          <a:xfrm>
            <a:off x="685800" y="3886200"/>
            <a:ext cx="990600" cy="381000"/>
          </a:xfrm>
          <a:prstGeom prst="rect">
            <a:avLst/>
          </a:prstGeom>
          <a:noFill/>
        </p:spPr>
        <p:txBody>
          <a:bodyPr wrap="square" rtlCol="0">
            <a:spAutoFit/>
          </a:bodyPr>
          <a:lstStyle/>
          <a:p>
            <a:pPr algn="ctr"/>
            <a:r>
              <a:rPr lang="en-US" dirty="0" smtClean="0"/>
              <a:t>Firewall</a:t>
            </a:r>
            <a:endParaRPr lang="en-US" dirty="0"/>
          </a:p>
        </p:txBody>
      </p:sp>
      <p:sp>
        <p:nvSpPr>
          <p:cNvPr id="11" name="TextBox 10"/>
          <p:cNvSpPr txBox="1"/>
          <p:nvPr/>
        </p:nvSpPr>
        <p:spPr>
          <a:xfrm>
            <a:off x="5029200" y="3962400"/>
            <a:ext cx="1447800" cy="646331"/>
          </a:xfrm>
          <a:prstGeom prst="rect">
            <a:avLst/>
          </a:prstGeom>
          <a:noFill/>
        </p:spPr>
        <p:txBody>
          <a:bodyPr wrap="square" rtlCol="0">
            <a:spAutoFit/>
          </a:bodyPr>
          <a:lstStyle/>
          <a:p>
            <a:pPr algn="ctr"/>
            <a:r>
              <a:rPr lang="en-US" dirty="0" smtClean="0"/>
              <a:t>Presentation Tier</a:t>
            </a:r>
            <a:endParaRPr lang="en-US" dirty="0"/>
          </a:p>
        </p:txBody>
      </p:sp>
      <p:sp>
        <p:nvSpPr>
          <p:cNvPr id="12" name="TextBox 11"/>
          <p:cNvSpPr txBox="1"/>
          <p:nvPr/>
        </p:nvSpPr>
        <p:spPr>
          <a:xfrm>
            <a:off x="7848600" y="2209800"/>
            <a:ext cx="1295400" cy="646331"/>
          </a:xfrm>
          <a:prstGeom prst="rect">
            <a:avLst/>
          </a:prstGeom>
          <a:noFill/>
        </p:spPr>
        <p:txBody>
          <a:bodyPr wrap="square" rtlCol="0">
            <a:spAutoFit/>
          </a:bodyPr>
          <a:lstStyle/>
          <a:p>
            <a:pPr algn="ctr"/>
            <a:r>
              <a:rPr lang="en-US" dirty="0" smtClean="0"/>
              <a:t>Application Tier</a:t>
            </a:r>
            <a:endParaRPr lang="en-US" dirty="0"/>
          </a:p>
        </p:txBody>
      </p:sp>
      <p:sp>
        <p:nvSpPr>
          <p:cNvPr id="13" name="TextBox 12"/>
          <p:cNvSpPr txBox="1"/>
          <p:nvPr/>
        </p:nvSpPr>
        <p:spPr>
          <a:xfrm>
            <a:off x="7010400" y="5943600"/>
            <a:ext cx="1143000" cy="646331"/>
          </a:xfrm>
          <a:prstGeom prst="rect">
            <a:avLst/>
          </a:prstGeom>
          <a:noFill/>
        </p:spPr>
        <p:txBody>
          <a:bodyPr wrap="square" rtlCol="0">
            <a:spAutoFit/>
          </a:bodyPr>
          <a:lstStyle/>
          <a:p>
            <a:pPr algn="ctr"/>
            <a:r>
              <a:rPr lang="en-US" dirty="0" smtClean="0"/>
              <a:t>Data </a:t>
            </a:r>
          </a:p>
          <a:p>
            <a:pPr algn="ctr"/>
            <a:r>
              <a:rPr lang="en-US" dirty="0" smtClean="0"/>
              <a:t>Tier</a:t>
            </a:r>
            <a:endParaRPr lang="en-US" dirty="0"/>
          </a:p>
        </p:txBody>
      </p:sp>
      <p:cxnSp>
        <p:nvCxnSpPr>
          <p:cNvPr id="14" name="Straight Arrow Connector 13"/>
          <p:cNvCxnSpPr/>
          <p:nvPr/>
        </p:nvCxnSpPr>
        <p:spPr>
          <a:xfrm>
            <a:off x="914400" y="2819400"/>
            <a:ext cx="609600" cy="1588"/>
          </a:xfrm>
          <a:prstGeom prst="straightConnector1">
            <a:avLst/>
          </a:prstGeom>
          <a:ln>
            <a:headEnd type="arrow"/>
            <a:tailEnd type="arrow"/>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pic>
        <p:nvPicPr>
          <p:cNvPr id="17" name="Picture 11"/>
          <p:cNvPicPr>
            <a:picLocks noChangeAspect="1" noChangeArrowheads="1"/>
          </p:cNvPicPr>
          <p:nvPr/>
        </p:nvPicPr>
        <p:blipFill>
          <a:blip r:embed="rId8"/>
          <a:srcRect/>
          <a:stretch>
            <a:fillRect/>
          </a:stretch>
        </p:blipFill>
        <p:spPr bwMode="auto">
          <a:xfrm>
            <a:off x="2286000" y="2895600"/>
            <a:ext cx="1219200" cy="1219200"/>
          </a:xfrm>
          <a:prstGeom prst="rect">
            <a:avLst/>
          </a:prstGeom>
          <a:noFill/>
          <a:ln w="9525">
            <a:noFill/>
            <a:miter lim="800000"/>
            <a:headEnd/>
            <a:tailEnd/>
          </a:ln>
          <a:effectLst/>
        </p:spPr>
      </p:pic>
      <p:cxnSp>
        <p:nvCxnSpPr>
          <p:cNvPr id="19" name="Straight Arrow Connector 18"/>
          <p:cNvCxnSpPr/>
          <p:nvPr/>
        </p:nvCxnSpPr>
        <p:spPr>
          <a:xfrm>
            <a:off x="1752600" y="35052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438400" y="2362200"/>
            <a:ext cx="990600" cy="923330"/>
          </a:xfrm>
          <a:prstGeom prst="rect">
            <a:avLst/>
          </a:prstGeom>
          <a:noFill/>
        </p:spPr>
        <p:txBody>
          <a:bodyPr wrap="square" rtlCol="0">
            <a:spAutoFit/>
          </a:bodyPr>
          <a:lstStyle/>
          <a:p>
            <a:pPr algn="ctr"/>
            <a:r>
              <a:rPr lang="en-US" dirty="0" smtClean="0"/>
              <a:t>External NAT</a:t>
            </a:r>
          </a:p>
          <a:p>
            <a:pPr algn="ctr"/>
            <a:r>
              <a:rPr lang="en-US" dirty="0" smtClean="0"/>
              <a:t>Router</a:t>
            </a:r>
            <a:endParaRPr lang="en-US" dirty="0"/>
          </a:p>
        </p:txBody>
      </p:sp>
      <p:pic>
        <p:nvPicPr>
          <p:cNvPr id="21" name="Picture 11"/>
          <p:cNvPicPr>
            <a:picLocks noChangeAspect="1" noChangeArrowheads="1"/>
          </p:cNvPicPr>
          <p:nvPr/>
        </p:nvPicPr>
        <p:blipFill>
          <a:blip r:embed="rId8"/>
          <a:srcRect/>
          <a:stretch>
            <a:fillRect/>
          </a:stretch>
        </p:blipFill>
        <p:spPr bwMode="auto">
          <a:xfrm>
            <a:off x="3962400" y="5638800"/>
            <a:ext cx="1219200" cy="1219200"/>
          </a:xfrm>
          <a:prstGeom prst="rect">
            <a:avLst/>
          </a:prstGeom>
          <a:noFill/>
          <a:ln w="9525">
            <a:noFill/>
            <a:miter lim="800000"/>
            <a:headEnd/>
            <a:tailEnd/>
          </a:ln>
          <a:effectLst/>
        </p:spPr>
      </p:pic>
      <p:cxnSp>
        <p:nvCxnSpPr>
          <p:cNvPr id="23" name="Straight Arrow Connector 22"/>
          <p:cNvCxnSpPr/>
          <p:nvPr/>
        </p:nvCxnSpPr>
        <p:spPr>
          <a:xfrm>
            <a:off x="5105400" y="62484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24" name="Picture 12"/>
          <p:cNvPicPr>
            <a:picLocks noChangeAspect="1" noChangeArrowheads="1"/>
          </p:cNvPicPr>
          <p:nvPr/>
        </p:nvPicPr>
        <p:blipFill>
          <a:blip r:embed="rId9"/>
          <a:srcRect/>
          <a:stretch>
            <a:fillRect/>
          </a:stretch>
        </p:blipFill>
        <p:spPr bwMode="auto">
          <a:xfrm>
            <a:off x="5715000" y="5867400"/>
            <a:ext cx="914400" cy="914400"/>
          </a:xfrm>
          <a:prstGeom prst="rect">
            <a:avLst/>
          </a:prstGeom>
          <a:noFill/>
          <a:ln w="9525">
            <a:noFill/>
            <a:miter lim="800000"/>
            <a:headEnd/>
            <a:tailEnd/>
          </a:ln>
          <a:effectLst/>
        </p:spPr>
      </p:pic>
      <p:sp>
        <p:nvSpPr>
          <p:cNvPr id="25" name="TextBox 24"/>
          <p:cNvSpPr txBox="1"/>
          <p:nvPr/>
        </p:nvSpPr>
        <p:spPr>
          <a:xfrm>
            <a:off x="5638800" y="5410200"/>
            <a:ext cx="990600" cy="369332"/>
          </a:xfrm>
          <a:prstGeom prst="rect">
            <a:avLst/>
          </a:prstGeom>
          <a:noFill/>
        </p:spPr>
        <p:txBody>
          <a:bodyPr wrap="square" rtlCol="0">
            <a:spAutoFit/>
          </a:bodyPr>
          <a:lstStyle/>
          <a:p>
            <a:pPr algn="ctr"/>
            <a:r>
              <a:rPr lang="en-US" dirty="0" smtClean="0"/>
              <a:t>Users</a:t>
            </a:r>
            <a:endParaRPr lang="en-US" dirty="0"/>
          </a:p>
        </p:txBody>
      </p:sp>
      <p:sp>
        <p:nvSpPr>
          <p:cNvPr id="26" name="TextBox 25"/>
          <p:cNvSpPr txBox="1"/>
          <p:nvPr/>
        </p:nvSpPr>
        <p:spPr>
          <a:xfrm>
            <a:off x="4114800" y="4648200"/>
            <a:ext cx="990600" cy="923330"/>
          </a:xfrm>
          <a:prstGeom prst="rect">
            <a:avLst/>
          </a:prstGeom>
          <a:noFill/>
        </p:spPr>
        <p:txBody>
          <a:bodyPr wrap="square" rtlCol="0">
            <a:spAutoFit/>
          </a:bodyPr>
          <a:lstStyle/>
          <a:p>
            <a:pPr algn="ctr"/>
            <a:r>
              <a:rPr lang="en-US" dirty="0" smtClean="0"/>
              <a:t>Internal NAT</a:t>
            </a:r>
          </a:p>
          <a:p>
            <a:pPr algn="ctr"/>
            <a:r>
              <a:rPr lang="en-US" dirty="0" smtClean="0"/>
              <a:t>Router</a:t>
            </a:r>
            <a:endParaRPr lang="en-US" dirty="0"/>
          </a:p>
        </p:txBody>
      </p:sp>
      <p:pic>
        <p:nvPicPr>
          <p:cNvPr id="27" name="Picture 10"/>
          <p:cNvPicPr>
            <a:picLocks noChangeAspect="1" noChangeArrowheads="1"/>
          </p:cNvPicPr>
          <p:nvPr/>
        </p:nvPicPr>
        <p:blipFill>
          <a:blip r:embed="rId7"/>
          <a:srcRect/>
          <a:stretch>
            <a:fillRect/>
          </a:stretch>
        </p:blipFill>
        <p:spPr bwMode="auto">
          <a:xfrm>
            <a:off x="2286000" y="5562600"/>
            <a:ext cx="1219200" cy="1219200"/>
          </a:xfrm>
          <a:prstGeom prst="rect">
            <a:avLst/>
          </a:prstGeom>
          <a:noFill/>
          <a:ln w="9525">
            <a:noFill/>
            <a:miter lim="800000"/>
            <a:headEnd/>
            <a:tailEnd/>
          </a:ln>
          <a:effectLst/>
        </p:spPr>
      </p:pic>
      <p:sp>
        <p:nvSpPr>
          <p:cNvPr id="28" name="TextBox 27"/>
          <p:cNvSpPr txBox="1"/>
          <p:nvPr/>
        </p:nvSpPr>
        <p:spPr>
          <a:xfrm>
            <a:off x="1219200" y="5943600"/>
            <a:ext cx="990600" cy="381000"/>
          </a:xfrm>
          <a:prstGeom prst="rect">
            <a:avLst/>
          </a:prstGeom>
          <a:noFill/>
        </p:spPr>
        <p:txBody>
          <a:bodyPr wrap="square" rtlCol="0">
            <a:spAutoFit/>
          </a:bodyPr>
          <a:lstStyle/>
          <a:p>
            <a:pPr algn="ctr"/>
            <a:r>
              <a:rPr lang="en-US" dirty="0" smtClean="0"/>
              <a:t>Firewall</a:t>
            </a:r>
            <a:endParaRPr lang="en-US" dirty="0"/>
          </a:p>
        </p:txBody>
      </p:sp>
      <p:cxnSp>
        <p:nvCxnSpPr>
          <p:cNvPr id="29" name="Straight Arrow Connector 28"/>
          <p:cNvCxnSpPr/>
          <p:nvPr/>
        </p:nvCxnSpPr>
        <p:spPr>
          <a:xfrm>
            <a:off x="3429000" y="61722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1943100" y="4838700"/>
            <a:ext cx="1905000" cy="1588"/>
          </a:xfrm>
          <a:prstGeom prst="straightConnector1">
            <a:avLst/>
          </a:prstGeom>
          <a:ln>
            <a:headEnd type="arrow"/>
            <a:tailEnd type="arrow"/>
          </a:ln>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cxnSp>
      <p:pic>
        <p:nvPicPr>
          <p:cNvPr id="37" name="Picture 10"/>
          <p:cNvPicPr>
            <a:picLocks noChangeAspect="1" noChangeArrowheads="1"/>
          </p:cNvPicPr>
          <p:nvPr/>
        </p:nvPicPr>
        <p:blipFill>
          <a:blip r:embed="rId7"/>
          <a:srcRect/>
          <a:stretch>
            <a:fillRect/>
          </a:stretch>
        </p:blipFill>
        <p:spPr bwMode="auto">
          <a:xfrm>
            <a:off x="3962400" y="3200400"/>
            <a:ext cx="685800" cy="685800"/>
          </a:xfrm>
          <a:prstGeom prst="rect">
            <a:avLst/>
          </a:prstGeom>
          <a:noFill/>
          <a:ln w="9525">
            <a:noFill/>
            <a:miter lim="800000"/>
            <a:headEnd/>
            <a:tailEnd/>
          </a:ln>
          <a:effectLst/>
        </p:spPr>
      </p:pic>
      <p:cxnSp>
        <p:nvCxnSpPr>
          <p:cNvPr id="18" name="Straight Arrow Connector 17"/>
          <p:cNvCxnSpPr/>
          <p:nvPr/>
        </p:nvCxnSpPr>
        <p:spPr>
          <a:xfrm>
            <a:off x="3429000" y="35052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572000" y="35052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41" name="Picture 10"/>
          <p:cNvPicPr>
            <a:picLocks noChangeAspect="1" noChangeArrowheads="1"/>
          </p:cNvPicPr>
          <p:nvPr/>
        </p:nvPicPr>
        <p:blipFill>
          <a:blip r:embed="rId7"/>
          <a:srcRect/>
          <a:stretch>
            <a:fillRect/>
          </a:stretch>
        </p:blipFill>
        <p:spPr bwMode="auto">
          <a:xfrm>
            <a:off x="6629400" y="3200400"/>
            <a:ext cx="685800" cy="685800"/>
          </a:xfrm>
          <a:prstGeom prst="rect">
            <a:avLst/>
          </a:prstGeom>
          <a:noFill/>
          <a:ln w="9525">
            <a:noFill/>
            <a:miter lim="800000"/>
            <a:headEnd/>
            <a:tailEnd/>
          </a:ln>
          <a:effectLst/>
        </p:spPr>
      </p:pic>
      <p:cxnSp>
        <p:nvCxnSpPr>
          <p:cNvPr id="42" name="Straight Arrow Connector 41"/>
          <p:cNvCxnSpPr/>
          <p:nvPr/>
        </p:nvCxnSpPr>
        <p:spPr>
          <a:xfrm>
            <a:off x="6096000" y="35052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7239000" y="3505200"/>
            <a:ext cx="6858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46" name="Picture 10"/>
          <p:cNvPicPr>
            <a:picLocks noChangeAspect="1" noChangeArrowheads="1"/>
          </p:cNvPicPr>
          <p:nvPr/>
        </p:nvPicPr>
        <p:blipFill>
          <a:blip r:embed="rId7"/>
          <a:srcRect/>
          <a:stretch>
            <a:fillRect/>
          </a:stretch>
        </p:blipFill>
        <p:spPr bwMode="auto">
          <a:xfrm>
            <a:off x="8305800" y="4495800"/>
            <a:ext cx="685800" cy="685800"/>
          </a:xfrm>
          <a:prstGeom prst="rect">
            <a:avLst/>
          </a:prstGeom>
          <a:noFill/>
          <a:ln w="9525">
            <a:noFill/>
            <a:miter lim="800000"/>
            <a:headEnd/>
            <a:tailEnd/>
          </a:ln>
          <a:effectLst/>
        </p:spPr>
      </p:pic>
      <p:cxnSp>
        <p:nvCxnSpPr>
          <p:cNvPr id="47" name="Straight Arrow Connector 46"/>
          <p:cNvCxnSpPr/>
          <p:nvPr/>
        </p:nvCxnSpPr>
        <p:spPr>
          <a:xfrm rot="5400000">
            <a:off x="8382000" y="42672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5400000">
            <a:off x="8382794" y="5333206"/>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3810000" y="2971800"/>
            <a:ext cx="990600" cy="381000"/>
          </a:xfrm>
          <a:prstGeom prst="rect">
            <a:avLst/>
          </a:prstGeom>
          <a:noFill/>
        </p:spPr>
        <p:txBody>
          <a:bodyPr wrap="square" rtlCol="0">
            <a:spAutoFit/>
          </a:bodyPr>
          <a:lstStyle/>
          <a:p>
            <a:pPr algn="ctr"/>
            <a:r>
              <a:rPr lang="en-US" dirty="0" smtClean="0"/>
              <a:t>Firewall</a:t>
            </a:r>
            <a:endParaRPr lang="en-US" dirty="0"/>
          </a:p>
        </p:txBody>
      </p:sp>
      <p:sp>
        <p:nvSpPr>
          <p:cNvPr id="53" name="TextBox 52"/>
          <p:cNvSpPr txBox="1"/>
          <p:nvPr/>
        </p:nvSpPr>
        <p:spPr>
          <a:xfrm>
            <a:off x="6477000" y="2971800"/>
            <a:ext cx="990600" cy="381000"/>
          </a:xfrm>
          <a:prstGeom prst="rect">
            <a:avLst/>
          </a:prstGeom>
          <a:noFill/>
        </p:spPr>
        <p:txBody>
          <a:bodyPr wrap="square" rtlCol="0">
            <a:spAutoFit/>
          </a:bodyPr>
          <a:lstStyle/>
          <a:p>
            <a:pPr algn="ctr"/>
            <a:r>
              <a:rPr lang="en-US" dirty="0" smtClean="0"/>
              <a:t>Firewall</a:t>
            </a:r>
            <a:endParaRPr lang="en-US" dirty="0"/>
          </a:p>
        </p:txBody>
      </p:sp>
      <p:sp>
        <p:nvSpPr>
          <p:cNvPr id="54" name="TextBox 53"/>
          <p:cNvSpPr txBox="1"/>
          <p:nvPr/>
        </p:nvSpPr>
        <p:spPr>
          <a:xfrm>
            <a:off x="7315200" y="4648200"/>
            <a:ext cx="990600" cy="381000"/>
          </a:xfrm>
          <a:prstGeom prst="rect">
            <a:avLst/>
          </a:prstGeom>
          <a:noFill/>
        </p:spPr>
        <p:txBody>
          <a:bodyPr wrap="square" rtlCol="0">
            <a:spAutoFit/>
          </a:bodyPr>
          <a:lstStyle/>
          <a:p>
            <a:pPr algn="ctr"/>
            <a:r>
              <a:rPr lang="en-US" dirty="0" smtClean="0"/>
              <a:t>Firewall</a:t>
            </a:r>
            <a:endParaRPr lang="en-US" dirty="0"/>
          </a:p>
        </p:txBody>
      </p:sp>
      <p:sp>
        <p:nvSpPr>
          <p:cNvPr id="38" name="Explosion 2 37"/>
          <p:cNvSpPr/>
          <p:nvPr/>
        </p:nvSpPr>
        <p:spPr>
          <a:xfrm>
            <a:off x="1066800" y="2286000"/>
            <a:ext cx="381000" cy="457200"/>
          </a:xfrm>
          <a:prstGeom prst="irregularSeal2">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2438400" y="1371600"/>
            <a:ext cx="4495800" cy="646331"/>
          </a:xfrm>
          <a:prstGeom prst="rect">
            <a:avLst/>
          </a:prstGeom>
          <a:noFill/>
        </p:spPr>
        <p:txBody>
          <a:bodyPr wrap="square" rtlCol="0">
            <a:spAutoFit/>
          </a:bodyPr>
          <a:lstStyle/>
          <a:p>
            <a:r>
              <a:rPr lang="en-US" b="1" dirty="0" smtClean="0">
                <a:ln>
                  <a:solidFill>
                    <a:schemeClr val="bg1"/>
                  </a:solidFill>
                </a:ln>
                <a:solidFill>
                  <a:srgbClr val="FFFF00"/>
                </a:solidFill>
              </a:rPr>
              <a:t>Firewalls Separate Each Tier To Ensure Only Intended IPs and Ports Are Established</a:t>
            </a:r>
            <a:endParaRPr lang="en-US" b="1" dirty="0">
              <a:ln>
                <a:solidFill>
                  <a:schemeClr val="bg1"/>
                </a:solidFill>
              </a:ln>
              <a:solidFill>
                <a:srgbClr val="FFFF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repeatCount="indefinite" accel="50000" decel="50000" autoRev="1" fill="hold" grpId="0" nodeType="withEffect">
                                  <p:stCondLst>
                                    <p:cond delay="0"/>
                                  </p:stCondLst>
                                  <p:childTnLst>
                                    <p:animMotion origin="layout" path="M 0 0 L 0.00347 0.15 L 0.82135 0.15 L 0.82135 0.53333 " pathEditMode="relative" ptsTypes="AAAA">
                                      <p:cBhvr>
                                        <p:cTn id="6" dur="2000" fill="hold"/>
                                        <p:tgtEl>
                                          <p:spTgt spid="3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10"/>
          <p:cNvPicPr>
            <a:picLocks noChangeAspect="1" noChangeArrowheads="1"/>
          </p:cNvPicPr>
          <p:nvPr/>
        </p:nvPicPr>
        <p:blipFill>
          <a:blip r:embed="rId3"/>
          <a:srcRect/>
          <a:stretch>
            <a:fillRect/>
          </a:stretch>
        </p:blipFill>
        <p:spPr bwMode="auto">
          <a:xfrm>
            <a:off x="2819400" y="1371600"/>
            <a:ext cx="1219200" cy="1219200"/>
          </a:xfrm>
          <a:prstGeom prst="rect">
            <a:avLst/>
          </a:prstGeom>
          <a:noFill/>
          <a:ln w="9525">
            <a:noFill/>
            <a:miter lim="800000"/>
            <a:headEnd/>
            <a:tailEnd/>
          </a:ln>
          <a:effectLst/>
        </p:spPr>
      </p:pic>
      <p:sp>
        <p:nvSpPr>
          <p:cNvPr id="4" name="Title 1"/>
          <p:cNvSpPr>
            <a:spLocks noGrp="1"/>
          </p:cNvSpPr>
          <p:nvPr>
            <p:ph type="title"/>
          </p:nvPr>
        </p:nvSpPr>
        <p:spPr>
          <a:xfrm>
            <a:off x="914400" y="512064"/>
            <a:ext cx="7772400" cy="914400"/>
          </a:xfrm>
        </p:spPr>
        <p:txBody>
          <a:bodyPr/>
          <a:lstStyle/>
          <a:p>
            <a:r>
              <a:rPr lang="en-US" dirty="0" smtClean="0"/>
              <a:t>N-tier with DMZ (new </a:t>
            </a:r>
            <a:r>
              <a:rPr lang="en-US" dirty="0" err="1" smtClean="0"/>
              <a:t>skool</a:t>
            </a:r>
            <a:r>
              <a:rPr lang="en-US" dirty="0" smtClean="0"/>
              <a:t>)</a:t>
            </a:r>
            <a:endParaRPr lang="en-US" dirty="0"/>
          </a:p>
        </p:txBody>
      </p:sp>
      <p:pic>
        <p:nvPicPr>
          <p:cNvPr id="5" name="Picture 5"/>
          <p:cNvPicPr>
            <a:picLocks noChangeAspect="1" noChangeArrowheads="1"/>
          </p:cNvPicPr>
          <p:nvPr/>
        </p:nvPicPr>
        <p:blipFill>
          <a:blip r:embed="rId4"/>
          <a:srcRect/>
          <a:stretch>
            <a:fillRect/>
          </a:stretch>
        </p:blipFill>
        <p:spPr bwMode="auto">
          <a:xfrm>
            <a:off x="5638800" y="4114800"/>
            <a:ext cx="1219200" cy="1219200"/>
          </a:xfrm>
          <a:prstGeom prst="rect">
            <a:avLst/>
          </a:prstGeom>
          <a:noFill/>
          <a:ln w="9525">
            <a:noFill/>
            <a:miter lim="800000"/>
            <a:headEnd/>
            <a:tailEnd/>
          </a:ln>
          <a:effectLst/>
        </p:spPr>
      </p:pic>
      <p:pic>
        <p:nvPicPr>
          <p:cNvPr id="6" name="Picture 7"/>
          <p:cNvPicPr>
            <a:picLocks noChangeAspect="1" noChangeArrowheads="1"/>
          </p:cNvPicPr>
          <p:nvPr/>
        </p:nvPicPr>
        <p:blipFill>
          <a:blip r:embed="rId5"/>
          <a:srcRect/>
          <a:stretch>
            <a:fillRect/>
          </a:stretch>
        </p:blipFill>
        <p:spPr bwMode="auto">
          <a:xfrm>
            <a:off x="5638800" y="1524000"/>
            <a:ext cx="1219200" cy="1219200"/>
          </a:xfrm>
          <a:prstGeom prst="rect">
            <a:avLst/>
          </a:prstGeom>
          <a:noFill/>
          <a:ln w="9525">
            <a:noFill/>
            <a:miter lim="800000"/>
            <a:headEnd/>
            <a:tailEnd/>
          </a:ln>
          <a:effectLst/>
        </p:spPr>
      </p:pic>
      <p:pic>
        <p:nvPicPr>
          <p:cNvPr id="7" name="Picture 8"/>
          <p:cNvPicPr>
            <a:picLocks noChangeAspect="1" noChangeArrowheads="1"/>
          </p:cNvPicPr>
          <p:nvPr/>
        </p:nvPicPr>
        <p:blipFill>
          <a:blip r:embed="rId6"/>
          <a:srcRect/>
          <a:stretch>
            <a:fillRect/>
          </a:stretch>
        </p:blipFill>
        <p:spPr bwMode="auto">
          <a:xfrm>
            <a:off x="5638800" y="2819400"/>
            <a:ext cx="1219200" cy="1219200"/>
          </a:xfrm>
          <a:prstGeom prst="rect">
            <a:avLst/>
          </a:prstGeom>
          <a:noFill/>
          <a:ln w="9525">
            <a:noFill/>
            <a:miter lim="800000"/>
            <a:headEnd/>
            <a:tailEnd/>
          </a:ln>
          <a:effectLst/>
        </p:spPr>
      </p:pic>
      <p:pic>
        <p:nvPicPr>
          <p:cNvPr id="8" name="Picture 9"/>
          <p:cNvPicPr>
            <a:picLocks noChangeAspect="1" noChangeArrowheads="1"/>
          </p:cNvPicPr>
          <p:nvPr/>
        </p:nvPicPr>
        <p:blipFill>
          <a:blip r:embed="rId7"/>
          <a:srcRect/>
          <a:stretch>
            <a:fillRect/>
          </a:stretch>
        </p:blipFill>
        <p:spPr bwMode="auto">
          <a:xfrm>
            <a:off x="1066800" y="2743200"/>
            <a:ext cx="1219200" cy="1219200"/>
          </a:xfrm>
          <a:prstGeom prst="rect">
            <a:avLst/>
          </a:prstGeom>
          <a:noFill/>
          <a:ln w="9525">
            <a:noFill/>
            <a:miter lim="800000"/>
            <a:headEnd/>
            <a:tailEnd/>
          </a:ln>
          <a:effectLst/>
        </p:spPr>
      </p:pic>
      <p:sp>
        <p:nvSpPr>
          <p:cNvPr id="10" name="TextBox 9"/>
          <p:cNvSpPr txBox="1"/>
          <p:nvPr/>
        </p:nvSpPr>
        <p:spPr>
          <a:xfrm>
            <a:off x="1143000" y="3581400"/>
            <a:ext cx="990600" cy="381000"/>
          </a:xfrm>
          <a:prstGeom prst="rect">
            <a:avLst/>
          </a:prstGeom>
          <a:noFill/>
        </p:spPr>
        <p:txBody>
          <a:bodyPr wrap="square" rtlCol="0">
            <a:spAutoFit/>
          </a:bodyPr>
          <a:lstStyle/>
          <a:p>
            <a:pPr algn="ctr"/>
            <a:r>
              <a:rPr lang="en-US" dirty="0" smtClean="0"/>
              <a:t>Internet</a:t>
            </a:r>
            <a:endParaRPr lang="en-US" dirty="0"/>
          </a:p>
        </p:txBody>
      </p:sp>
      <p:sp>
        <p:nvSpPr>
          <p:cNvPr id="11" name="TextBox 10"/>
          <p:cNvSpPr txBox="1"/>
          <p:nvPr/>
        </p:nvSpPr>
        <p:spPr>
          <a:xfrm>
            <a:off x="1981200" y="1752600"/>
            <a:ext cx="990600" cy="381000"/>
          </a:xfrm>
          <a:prstGeom prst="rect">
            <a:avLst/>
          </a:prstGeom>
          <a:noFill/>
        </p:spPr>
        <p:txBody>
          <a:bodyPr wrap="square" rtlCol="0">
            <a:spAutoFit/>
          </a:bodyPr>
          <a:lstStyle/>
          <a:p>
            <a:pPr algn="ctr"/>
            <a:r>
              <a:rPr lang="en-US" dirty="0" smtClean="0"/>
              <a:t>Firewall</a:t>
            </a:r>
            <a:endParaRPr lang="en-US" dirty="0"/>
          </a:p>
        </p:txBody>
      </p:sp>
      <p:sp>
        <p:nvSpPr>
          <p:cNvPr id="12" name="TextBox 11"/>
          <p:cNvSpPr txBox="1"/>
          <p:nvPr/>
        </p:nvSpPr>
        <p:spPr>
          <a:xfrm>
            <a:off x="6705600" y="1905000"/>
            <a:ext cx="1447800" cy="646331"/>
          </a:xfrm>
          <a:prstGeom prst="rect">
            <a:avLst/>
          </a:prstGeom>
          <a:noFill/>
        </p:spPr>
        <p:txBody>
          <a:bodyPr wrap="square" rtlCol="0">
            <a:spAutoFit/>
          </a:bodyPr>
          <a:lstStyle/>
          <a:p>
            <a:pPr algn="ctr"/>
            <a:r>
              <a:rPr lang="en-US" dirty="0" smtClean="0"/>
              <a:t>Presentation Tier</a:t>
            </a:r>
            <a:endParaRPr lang="en-US" dirty="0"/>
          </a:p>
        </p:txBody>
      </p:sp>
      <p:sp>
        <p:nvSpPr>
          <p:cNvPr id="13" name="TextBox 12"/>
          <p:cNvSpPr txBox="1"/>
          <p:nvPr/>
        </p:nvSpPr>
        <p:spPr>
          <a:xfrm>
            <a:off x="6705600" y="3048000"/>
            <a:ext cx="1295400" cy="646331"/>
          </a:xfrm>
          <a:prstGeom prst="rect">
            <a:avLst/>
          </a:prstGeom>
          <a:noFill/>
        </p:spPr>
        <p:txBody>
          <a:bodyPr wrap="square" rtlCol="0">
            <a:spAutoFit/>
          </a:bodyPr>
          <a:lstStyle/>
          <a:p>
            <a:pPr algn="ctr"/>
            <a:r>
              <a:rPr lang="en-US" dirty="0" smtClean="0"/>
              <a:t>Application Tier</a:t>
            </a:r>
            <a:endParaRPr lang="en-US" dirty="0"/>
          </a:p>
        </p:txBody>
      </p:sp>
      <p:sp>
        <p:nvSpPr>
          <p:cNvPr id="14" name="TextBox 13"/>
          <p:cNvSpPr txBox="1"/>
          <p:nvPr/>
        </p:nvSpPr>
        <p:spPr>
          <a:xfrm>
            <a:off x="6629400" y="4343400"/>
            <a:ext cx="1143000" cy="646331"/>
          </a:xfrm>
          <a:prstGeom prst="rect">
            <a:avLst/>
          </a:prstGeom>
          <a:noFill/>
        </p:spPr>
        <p:txBody>
          <a:bodyPr wrap="square" rtlCol="0">
            <a:spAutoFit/>
          </a:bodyPr>
          <a:lstStyle/>
          <a:p>
            <a:pPr algn="ctr"/>
            <a:r>
              <a:rPr lang="en-US" dirty="0" smtClean="0"/>
              <a:t>Data </a:t>
            </a:r>
          </a:p>
          <a:p>
            <a:pPr algn="ctr"/>
            <a:r>
              <a:rPr lang="en-US" dirty="0" smtClean="0"/>
              <a:t>Tier</a:t>
            </a:r>
            <a:endParaRPr lang="en-US" dirty="0"/>
          </a:p>
        </p:txBody>
      </p:sp>
      <p:pic>
        <p:nvPicPr>
          <p:cNvPr id="16" name="Picture 11"/>
          <p:cNvPicPr>
            <a:picLocks noChangeAspect="1" noChangeArrowheads="1"/>
          </p:cNvPicPr>
          <p:nvPr/>
        </p:nvPicPr>
        <p:blipFill>
          <a:blip r:embed="rId8"/>
          <a:srcRect/>
          <a:stretch>
            <a:fillRect/>
          </a:stretch>
        </p:blipFill>
        <p:spPr bwMode="auto">
          <a:xfrm>
            <a:off x="2819400" y="2667000"/>
            <a:ext cx="1219200" cy="1219200"/>
          </a:xfrm>
          <a:prstGeom prst="rect">
            <a:avLst/>
          </a:prstGeom>
          <a:noFill/>
          <a:ln w="9525">
            <a:noFill/>
            <a:miter lim="800000"/>
            <a:headEnd/>
            <a:tailEnd/>
          </a:ln>
          <a:effectLst/>
        </p:spPr>
      </p:pic>
      <p:cxnSp>
        <p:nvCxnSpPr>
          <p:cNvPr id="17" name="Straight Arrow Connector 16"/>
          <p:cNvCxnSpPr/>
          <p:nvPr/>
        </p:nvCxnSpPr>
        <p:spPr>
          <a:xfrm>
            <a:off x="2286000" y="32766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133600" y="2590800"/>
            <a:ext cx="990600" cy="646331"/>
          </a:xfrm>
          <a:prstGeom prst="rect">
            <a:avLst/>
          </a:prstGeom>
          <a:noFill/>
        </p:spPr>
        <p:txBody>
          <a:bodyPr wrap="square" rtlCol="0">
            <a:spAutoFit/>
          </a:bodyPr>
          <a:lstStyle/>
          <a:p>
            <a:pPr algn="ctr"/>
            <a:r>
              <a:rPr lang="en-US" dirty="0" smtClean="0"/>
              <a:t>Core</a:t>
            </a:r>
          </a:p>
          <a:p>
            <a:pPr algn="ctr"/>
            <a:r>
              <a:rPr lang="en-US" dirty="0" smtClean="0"/>
              <a:t>Router</a:t>
            </a:r>
            <a:endParaRPr lang="en-US" dirty="0"/>
          </a:p>
        </p:txBody>
      </p:sp>
      <p:pic>
        <p:nvPicPr>
          <p:cNvPr id="19" name="Picture 11"/>
          <p:cNvPicPr>
            <a:picLocks noChangeAspect="1" noChangeArrowheads="1"/>
          </p:cNvPicPr>
          <p:nvPr/>
        </p:nvPicPr>
        <p:blipFill>
          <a:blip r:embed="rId8"/>
          <a:srcRect/>
          <a:stretch>
            <a:fillRect/>
          </a:stretch>
        </p:blipFill>
        <p:spPr bwMode="auto">
          <a:xfrm>
            <a:off x="2819400" y="3962400"/>
            <a:ext cx="1219200" cy="1219200"/>
          </a:xfrm>
          <a:prstGeom prst="rect">
            <a:avLst/>
          </a:prstGeom>
          <a:noFill/>
          <a:ln w="9525">
            <a:noFill/>
            <a:miter lim="800000"/>
            <a:headEnd/>
            <a:tailEnd/>
          </a:ln>
          <a:effectLst/>
        </p:spPr>
      </p:pic>
      <p:pic>
        <p:nvPicPr>
          <p:cNvPr id="21" name="Picture 12"/>
          <p:cNvPicPr>
            <a:picLocks noChangeAspect="1" noChangeArrowheads="1"/>
          </p:cNvPicPr>
          <p:nvPr/>
        </p:nvPicPr>
        <p:blipFill>
          <a:blip r:embed="rId9"/>
          <a:srcRect/>
          <a:stretch>
            <a:fillRect/>
          </a:stretch>
        </p:blipFill>
        <p:spPr bwMode="auto">
          <a:xfrm>
            <a:off x="2971800" y="5562600"/>
            <a:ext cx="914400" cy="914400"/>
          </a:xfrm>
          <a:prstGeom prst="rect">
            <a:avLst/>
          </a:prstGeom>
          <a:noFill/>
          <a:ln w="9525">
            <a:noFill/>
            <a:miter lim="800000"/>
            <a:headEnd/>
            <a:tailEnd/>
          </a:ln>
          <a:effectLst/>
        </p:spPr>
      </p:pic>
      <p:sp>
        <p:nvSpPr>
          <p:cNvPr id="22" name="TextBox 21"/>
          <p:cNvSpPr txBox="1"/>
          <p:nvPr/>
        </p:nvSpPr>
        <p:spPr>
          <a:xfrm>
            <a:off x="2057400" y="5867400"/>
            <a:ext cx="990600" cy="369332"/>
          </a:xfrm>
          <a:prstGeom prst="rect">
            <a:avLst/>
          </a:prstGeom>
          <a:noFill/>
        </p:spPr>
        <p:txBody>
          <a:bodyPr wrap="square" rtlCol="0">
            <a:spAutoFit/>
          </a:bodyPr>
          <a:lstStyle/>
          <a:p>
            <a:pPr algn="ctr"/>
            <a:r>
              <a:rPr lang="en-US" dirty="0" smtClean="0"/>
              <a:t>Users</a:t>
            </a:r>
            <a:endParaRPr lang="en-US" dirty="0"/>
          </a:p>
        </p:txBody>
      </p:sp>
      <p:sp>
        <p:nvSpPr>
          <p:cNvPr id="23" name="TextBox 22"/>
          <p:cNvSpPr txBox="1"/>
          <p:nvPr/>
        </p:nvSpPr>
        <p:spPr>
          <a:xfrm>
            <a:off x="1905000" y="4267200"/>
            <a:ext cx="990600" cy="923330"/>
          </a:xfrm>
          <a:prstGeom prst="rect">
            <a:avLst/>
          </a:prstGeom>
          <a:noFill/>
        </p:spPr>
        <p:txBody>
          <a:bodyPr wrap="square" rtlCol="0">
            <a:spAutoFit/>
          </a:bodyPr>
          <a:lstStyle/>
          <a:p>
            <a:pPr algn="ctr"/>
            <a:r>
              <a:rPr lang="en-US" dirty="0" smtClean="0"/>
              <a:t>Internal NAT</a:t>
            </a:r>
          </a:p>
          <a:p>
            <a:pPr algn="ctr"/>
            <a:r>
              <a:rPr lang="en-US" dirty="0" smtClean="0"/>
              <a:t>Router</a:t>
            </a:r>
            <a:endParaRPr lang="en-US" dirty="0"/>
          </a:p>
        </p:txBody>
      </p:sp>
      <p:cxnSp>
        <p:nvCxnSpPr>
          <p:cNvPr id="38" name="Straight Arrow Connector 37"/>
          <p:cNvCxnSpPr/>
          <p:nvPr/>
        </p:nvCxnSpPr>
        <p:spPr>
          <a:xfrm rot="5400000">
            <a:off x="3086100" y="2628900"/>
            <a:ext cx="6858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1" name="Elbow Connector 50"/>
          <p:cNvCxnSpPr/>
          <p:nvPr/>
        </p:nvCxnSpPr>
        <p:spPr>
          <a:xfrm flipV="1">
            <a:off x="4038600" y="2057400"/>
            <a:ext cx="2057400" cy="1066800"/>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0" name="Elbow Connector 59"/>
          <p:cNvCxnSpPr/>
          <p:nvPr/>
        </p:nvCxnSpPr>
        <p:spPr>
          <a:xfrm>
            <a:off x="4038600" y="3581400"/>
            <a:ext cx="2057400" cy="1066800"/>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a:off x="3086894" y="3999706"/>
            <a:ext cx="6858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5400000">
            <a:off x="3086894" y="5218906"/>
            <a:ext cx="6858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4038600" y="3352800"/>
            <a:ext cx="20574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6" name="Explosion 2 25"/>
          <p:cNvSpPr/>
          <p:nvPr/>
        </p:nvSpPr>
        <p:spPr>
          <a:xfrm>
            <a:off x="1981200" y="3048000"/>
            <a:ext cx="381000" cy="457200"/>
          </a:xfrm>
          <a:prstGeom prst="irregularSeal2">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4648200" y="5562600"/>
            <a:ext cx="4495800" cy="923330"/>
          </a:xfrm>
          <a:prstGeom prst="rect">
            <a:avLst/>
          </a:prstGeom>
          <a:noFill/>
        </p:spPr>
        <p:txBody>
          <a:bodyPr wrap="square" rtlCol="0">
            <a:spAutoFit/>
          </a:bodyPr>
          <a:lstStyle/>
          <a:p>
            <a:r>
              <a:rPr lang="en-US" b="1" dirty="0" smtClean="0">
                <a:ln>
                  <a:solidFill>
                    <a:schemeClr val="bg1"/>
                  </a:solidFill>
                </a:ln>
                <a:solidFill>
                  <a:srgbClr val="FFFF00"/>
                </a:solidFill>
              </a:rPr>
              <a:t>A Core Router Has Rules Configured To Route Traffic Through A Single Firewall For Connectivity Between Tiers</a:t>
            </a:r>
            <a:endParaRPr lang="en-US" b="1" dirty="0">
              <a:ln>
                <a:solidFill>
                  <a:schemeClr val="bg1"/>
                </a:solidFill>
              </a:ln>
              <a:solidFill>
                <a:srgbClr val="FFFF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repeatCount="indefinite" accel="50000" decel="50000" autoRev="1" fill="hold" grpId="0" nodeType="withEffect">
                                  <p:stCondLst>
                                    <p:cond delay="0"/>
                                  </p:stCondLst>
                                  <p:childTnLst>
                                    <p:animMotion origin="layout" path="M 0 0 L 0.1375 -0.00255 L 0.1375 -0.19283 L 0.13924 -0.02384 L 0.31615 -0.02616 L 0.31615 -0.18102 L 0.43038 -0.18102 L 0.31615 -0.17871 L 0.31424 -0.02616 L 0.13924 -0.02384 L 0.1375 -0.19537 L 0.13576 0.00231 L 0.43212 0.00463 L 0.1375 0 L 0.13576 -0.19283 L 0.13576 0.03333 L 0.31615 0.03796 L 0.31615 0.19514 L 0.43038 0.19514 " pathEditMode="relative" ptsTypes="AAAAAAAAAAAAAAAAAAA">
                                      <p:cBhvr>
                                        <p:cTn id="6" dur="5000" fill="hold"/>
                                        <p:tgtEl>
                                          <p:spTgt spid="2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whoami</a:t>
            </a:r>
            <a:endParaRPr lang="en-US" dirty="0"/>
          </a:p>
        </p:txBody>
      </p:sp>
      <p:sp>
        <p:nvSpPr>
          <p:cNvPr id="3" name="Content Placeholder 2"/>
          <p:cNvSpPr>
            <a:spLocks noGrp="1"/>
          </p:cNvSpPr>
          <p:nvPr>
            <p:ph idx="1"/>
          </p:nvPr>
        </p:nvSpPr>
        <p:spPr/>
        <p:txBody>
          <a:bodyPr/>
          <a:lstStyle/>
          <a:p>
            <a:r>
              <a:rPr lang="en-US" dirty="0" smtClean="0"/>
              <a:t>Josh </a:t>
            </a:r>
            <a:r>
              <a:rPr lang="en-US" dirty="0" err="1" smtClean="0"/>
              <a:t>Sokol</a:t>
            </a:r>
            <a:r>
              <a:rPr lang="en-US" dirty="0" smtClean="0"/>
              <a:t> (josh.sokol@ni.com)</a:t>
            </a:r>
          </a:p>
          <a:p>
            <a:r>
              <a:rPr lang="en-US" dirty="0" smtClean="0"/>
              <a:t>B.S. in Computer Science</a:t>
            </a:r>
          </a:p>
          <a:p>
            <a:r>
              <a:rPr lang="en-US" dirty="0" smtClean="0"/>
              <a:t>Cisco Certified Network Associate (CCNA)</a:t>
            </a:r>
          </a:p>
          <a:p>
            <a:r>
              <a:rPr lang="en-US" dirty="0" smtClean="0"/>
              <a:t>SANS GIAC in Web Application Security (GWAS)</a:t>
            </a:r>
          </a:p>
          <a:p>
            <a:r>
              <a:rPr lang="en-US" dirty="0" smtClean="0"/>
              <a:t>Web Systems Engineer for National Instruments</a:t>
            </a:r>
          </a:p>
          <a:p>
            <a:r>
              <a:rPr lang="en-US" dirty="0" smtClean="0"/>
              <a:t>Own the Web Systems “Security Practice”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Benefits of n-tier</a:t>
            </a:r>
            <a:endParaRPr lang="en-US" dirty="0"/>
          </a:p>
        </p:txBody>
      </p:sp>
      <p:sp>
        <p:nvSpPr>
          <p:cNvPr id="3" name="Content Placeholder 2"/>
          <p:cNvSpPr>
            <a:spLocks noGrp="1"/>
          </p:cNvSpPr>
          <p:nvPr>
            <p:ph idx="1"/>
          </p:nvPr>
        </p:nvSpPr>
        <p:spPr/>
        <p:txBody>
          <a:bodyPr/>
          <a:lstStyle/>
          <a:p>
            <a:r>
              <a:rPr lang="en-US" dirty="0" smtClean="0"/>
              <a:t>Scalability</a:t>
            </a:r>
          </a:p>
          <a:p>
            <a:pPr lvl="1"/>
            <a:r>
              <a:rPr lang="en-US" dirty="0" smtClean="0"/>
              <a:t>How well a solution to some problem will work when the size of the problem increases.</a:t>
            </a:r>
          </a:p>
          <a:p>
            <a:r>
              <a:rPr lang="en-US" dirty="0" smtClean="0"/>
              <a:t>Security</a:t>
            </a:r>
          </a:p>
          <a:p>
            <a:pPr lvl="1"/>
            <a:r>
              <a:rPr lang="en-US" dirty="0" smtClean="0"/>
              <a:t>Protection against unauthorized access to, or alteration of, information and system resources including CPUs, storage devices, and programs.</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Building a secure server</a:t>
            </a:r>
            <a:endParaRPr lang="en-US" dirty="0"/>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What PCI Has to Say About the Servers</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Requirement 2: Do not use vendor-supplied defaults for system passwords and other security parameters</a:t>
            </a:r>
          </a:p>
          <a:p>
            <a:pPr lvl="1"/>
            <a:r>
              <a:rPr lang="en-US" dirty="0" smtClean="0"/>
              <a:t>2.1 Always change vendor-supplied defaults before installing a system on the network</a:t>
            </a:r>
          </a:p>
          <a:p>
            <a:pPr lvl="1"/>
            <a:r>
              <a:rPr lang="en-US" dirty="0" smtClean="0"/>
              <a:t>2.2.1 Implement only one primary function per server.</a:t>
            </a:r>
          </a:p>
          <a:p>
            <a:pPr lvl="1"/>
            <a:r>
              <a:rPr lang="en-US" dirty="0" smtClean="0"/>
              <a:t>2.2.2 Disable all unnecessary and insecure services and protocols.</a:t>
            </a:r>
          </a:p>
          <a:p>
            <a:pPr lvl="1"/>
            <a:r>
              <a:rPr lang="en-US" dirty="0" smtClean="0"/>
              <a:t>2.2.4 Remove all unnecessary functionality such as scripts, drivers, features, subsystems, file systems, and unnecessary web servers.</a:t>
            </a:r>
          </a:p>
          <a:p>
            <a:pPr lvl="1"/>
            <a:r>
              <a:rPr lang="en-US" dirty="0" smtClean="0"/>
              <a:t>2.3 Encrypt all non-console administrative access.</a:t>
            </a:r>
          </a:p>
          <a:p>
            <a:pPr lvl="1"/>
            <a:endParaRPr lang="en-US" dirty="0"/>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Assume a Fresh OS Install</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Update and patch software</a:t>
            </a:r>
          </a:p>
          <a:p>
            <a:r>
              <a:rPr lang="en-US" dirty="0" smtClean="0"/>
              <a:t>Change default passwords</a:t>
            </a:r>
          </a:p>
          <a:p>
            <a:r>
              <a:rPr lang="en-US" dirty="0" smtClean="0"/>
              <a:t>File change monitoring (tripwire)</a:t>
            </a:r>
          </a:p>
          <a:p>
            <a:r>
              <a:rPr lang="en-US" dirty="0" smtClean="0"/>
              <a:t>Client Firewall (</a:t>
            </a:r>
            <a:r>
              <a:rPr lang="en-US" dirty="0" err="1" smtClean="0"/>
              <a:t>iptables</a:t>
            </a:r>
            <a:r>
              <a:rPr lang="en-US" dirty="0" smtClean="0"/>
              <a:t>)</a:t>
            </a:r>
          </a:p>
          <a:p>
            <a:pPr lvl="1"/>
            <a:r>
              <a:rPr lang="en-US" dirty="0" smtClean="0"/>
              <a:t>Stateless/</a:t>
            </a:r>
            <a:r>
              <a:rPr lang="en-US" dirty="0" err="1" smtClean="0"/>
              <a:t>stateful</a:t>
            </a:r>
            <a:r>
              <a:rPr lang="en-US" dirty="0" smtClean="0"/>
              <a:t> packet filtering</a:t>
            </a:r>
          </a:p>
          <a:p>
            <a:r>
              <a:rPr lang="en-US" dirty="0" smtClean="0"/>
              <a:t>Disable unused/unnecessary services (telnet, any “r” service such as </a:t>
            </a:r>
            <a:r>
              <a:rPr lang="en-US" dirty="0" err="1" smtClean="0"/>
              <a:t>rsh</a:t>
            </a:r>
            <a:r>
              <a:rPr lang="en-US" dirty="0" smtClean="0"/>
              <a:t>, </a:t>
            </a:r>
            <a:r>
              <a:rPr lang="en-US" dirty="0" err="1" smtClean="0"/>
              <a:t>rcp</a:t>
            </a:r>
            <a:r>
              <a:rPr lang="en-US" dirty="0" smtClean="0"/>
              <a:t>, etc)</a:t>
            </a:r>
          </a:p>
          <a:p>
            <a:r>
              <a:rPr lang="en-US" dirty="0" smtClean="0"/>
              <a:t>Log to a centralized log server</a:t>
            </a:r>
          </a:p>
          <a:p>
            <a:r>
              <a:rPr lang="en-US" dirty="0" smtClean="0"/>
              <a:t>Use SSH/SSL to manage the box</a:t>
            </a:r>
          </a:p>
          <a:p>
            <a:r>
              <a:rPr lang="en-US" dirty="0" smtClean="0"/>
              <a:t>Check file ownership and permissions</a:t>
            </a:r>
          </a:p>
          <a:p>
            <a:r>
              <a:rPr lang="en-US" dirty="0" smtClean="0"/>
              <a:t>Check all unlocked user accounts for necessity</a:t>
            </a:r>
          </a:p>
          <a:p>
            <a:r>
              <a:rPr lang="en-US" dirty="0" smtClean="0"/>
              <a:t>TCP Hardening in /etc/</a:t>
            </a:r>
            <a:r>
              <a:rPr lang="en-US" dirty="0" err="1" smtClean="0"/>
              <a:t>sysctl.conf</a:t>
            </a:r>
            <a:endParaRPr lang="en-US" dirty="0" smtClean="0"/>
          </a:p>
          <a:p>
            <a:pPr lvl="1"/>
            <a:r>
              <a:rPr lang="en-US" dirty="0" smtClean="0"/>
              <a:t>Ignore broadcasts</a:t>
            </a:r>
          </a:p>
          <a:p>
            <a:pPr lvl="1"/>
            <a:r>
              <a:rPr lang="en-US" dirty="0" smtClean="0"/>
              <a:t>IP Spoofing Protection</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3600" dirty="0" smtClean="0"/>
              <a:t>building a secure application</a:t>
            </a:r>
            <a:endParaRPr lang="en-US" sz="3600" dirty="0"/>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What PCI Has to Say About the Apps</a:t>
            </a:r>
            <a:endParaRPr lang="en-US" sz="2800" dirty="0"/>
          </a:p>
        </p:txBody>
      </p:sp>
      <p:sp>
        <p:nvSpPr>
          <p:cNvPr id="3" name="Content Placeholder 2"/>
          <p:cNvSpPr>
            <a:spLocks noGrp="1"/>
          </p:cNvSpPr>
          <p:nvPr>
            <p:ph idx="1"/>
          </p:nvPr>
        </p:nvSpPr>
        <p:spPr/>
        <p:txBody>
          <a:bodyPr>
            <a:normAutofit/>
          </a:bodyPr>
          <a:lstStyle/>
          <a:p>
            <a:r>
              <a:rPr lang="en-US" dirty="0" smtClean="0"/>
              <a:t>Pretty much every other requirement not previously mentioned talks about how to secure your application.</a:t>
            </a:r>
          </a:p>
          <a:p>
            <a:pPr lvl="1"/>
            <a:r>
              <a:rPr lang="en-US" dirty="0" smtClean="0"/>
              <a:t>6.5 Develop all web applications (internal and external) based on secure coding guidelines such as the Open Web Application Security Project Guide.</a:t>
            </a:r>
          </a:p>
          <a:p>
            <a:pPr lvl="1"/>
            <a:endParaRPr lang="en-US" dirty="0"/>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OWASP Guide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Policy Frameworks</a:t>
            </a:r>
          </a:p>
          <a:p>
            <a:r>
              <a:rPr lang="en-US" dirty="0" smtClean="0"/>
              <a:t>Secure Coding Principles</a:t>
            </a:r>
          </a:p>
          <a:p>
            <a:r>
              <a:rPr lang="en-US" dirty="0" smtClean="0"/>
              <a:t>Threat Risk Modeling</a:t>
            </a:r>
          </a:p>
          <a:p>
            <a:r>
              <a:rPr lang="en-US" dirty="0" smtClean="0"/>
              <a:t>Handling E-Commerce Payments</a:t>
            </a:r>
          </a:p>
          <a:p>
            <a:r>
              <a:rPr lang="en-US" dirty="0" smtClean="0"/>
              <a:t>Phishing</a:t>
            </a:r>
          </a:p>
          <a:p>
            <a:r>
              <a:rPr lang="en-US" dirty="0" smtClean="0"/>
              <a:t>Web Services</a:t>
            </a:r>
          </a:p>
          <a:p>
            <a:r>
              <a:rPr lang="en-US" dirty="0" smtClean="0"/>
              <a:t>Authentication</a:t>
            </a:r>
          </a:p>
          <a:p>
            <a:r>
              <a:rPr lang="en-US" dirty="0" smtClean="0"/>
              <a:t>Authorization</a:t>
            </a:r>
          </a:p>
          <a:p>
            <a:r>
              <a:rPr lang="en-US" dirty="0" smtClean="0"/>
              <a:t>Session Management</a:t>
            </a:r>
          </a:p>
          <a:p>
            <a:r>
              <a:rPr lang="en-US" dirty="0" smtClean="0"/>
              <a:t>Data Validation</a:t>
            </a:r>
          </a:p>
          <a:p>
            <a:r>
              <a:rPr lang="en-US" dirty="0" smtClean="0"/>
              <a:t>Interpreter Injection</a:t>
            </a:r>
          </a:p>
          <a:p>
            <a:r>
              <a:rPr lang="en-US" dirty="0" smtClean="0"/>
              <a:t>Canonicalization, Locale, and Unicode</a:t>
            </a:r>
          </a:p>
          <a:p>
            <a:r>
              <a:rPr lang="en-US" dirty="0" smtClean="0"/>
              <a:t>Error Handling, Auditing, and Logging</a:t>
            </a:r>
          </a:p>
          <a:p>
            <a:r>
              <a:rPr lang="en-US" dirty="0" smtClean="0"/>
              <a:t>…</a:t>
            </a:r>
          </a:p>
          <a:p>
            <a:r>
              <a:rPr lang="en-US" dirty="0" smtClean="0"/>
              <a:t>The list goes on…and on…and on</a:t>
            </a:r>
            <a:endParaRPr lang="en-US" dirty="0"/>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Defense-in-depth Add-ons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Defense-in-Depth</a:t>
            </a:r>
            <a:endParaRPr lang="en-US" dirty="0"/>
          </a:p>
        </p:txBody>
      </p:sp>
      <p:sp>
        <p:nvSpPr>
          <p:cNvPr id="3" name="Content Placeholder 2"/>
          <p:cNvSpPr>
            <a:spLocks noGrp="1"/>
          </p:cNvSpPr>
          <p:nvPr>
            <p:ph idx="1"/>
          </p:nvPr>
        </p:nvSpPr>
        <p:spPr/>
        <p:txBody>
          <a:bodyPr/>
          <a:lstStyle/>
          <a:p>
            <a:r>
              <a:rPr lang="en-US" dirty="0" smtClean="0"/>
              <a:t>Defend a system against any particular attack using several, varying methods.</a:t>
            </a:r>
          </a:p>
          <a:p>
            <a:r>
              <a:rPr lang="en-US" dirty="0" smtClean="0"/>
              <a:t>Layering tactic, conceived by the NSA as a comprehensive approach to information and electronic security.</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Add-ons</a:t>
            </a:r>
            <a:endParaRPr lang="en-US" dirty="0"/>
          </a:p>
        </p:txBody>
      </p:sp>
      <p:sp>
        <p:nvSpPr>
          <p:cNvPr id="3" name="Content Placeholder 2"/>
          <p:cNvSpPr>
            <a:spLocks noGrp="1"/>
          </p:cNvSpPr>
          <p:nvPr>
            <p:ph idx="1"/>
          </p:nvPr>
        </p:nvSpPr>
        <p:spPr/>
        <p:txBody>
          <a:bodyPr>
            <a:normAutofit lnSpcReduction="10000"/>
          </a:bodyPr>
          <a:lstStyle/>
          <a:p>
            <a:r>
              <a:rPr lang="en-US" dirty="0" smtClean="0"/>
              <a:t>Network</a:t>
            </a:r>
          </a:p>
          <a:p>
            <a:pPr lvl="1"/>
            <a:r>
              <a:rPr lang="en-US" dirty="0" smtClean="0"/>
              <a:t>IDS/IPS</a:t>
            </a:r>
          </a:p>
          <a:p>
            <a:pPr lvl="1"/>
            <a:r>
              <a:rPr lang="en-US" dirty="0" smtClean="0"/>
              <a:t>WAF</a:t>
            </a:r>
          </a:p>
          <a:p>
            <a:pPr lvl="1"/>
            <a:r>
              <a:rPr lang="en-US" dirty="0" smtClean="0"/>
              <a:t>NAC</a:t>
            </a:r>
          </a:p>
          <a:p>
            <a:pPr lvl="1"/>
            <a:r>
              <a:rPr lang="en-US" dirty="0" smtClean="0"/>
              <a:t>Load Balancer</a:t>
            </a:r>
          </a:p>
          <a:p>
            <a:r>
              <a:rPr lang="en-US" dirty="0" smtClean="0"/>
              <a:t>Server</a:t>
            </a:r>
          </a:p>
          <a:p>
            <a:pPr lvl="1"/>
            <a:r>
              <a:rPr lang="en-US" dirty="0" smtClean="0"/>
              <a:t>Host-based Intrusion Prevention System</a:t>
            </a:r>
          </a:p>
          <a:p>
            <a:r>
              <a:rPr lang="en-US" dirty="0" smtClean="0"/>
              <a:t>Auditing</a:t>
            </a:r>
          </a:p>
          <a:p>
            <a:pPr lvl="1"/>
            <a:r>
              <a:rPr lang="en-US" dirty="0" smtClean="0"/>
              <a:t>Network Vulnerability Scanning</a:t>
            </a:r>
          </a:p>
          <a:p>
            <a:pPr lvl="1"/>
            <a:r>
              <a:rPr lang="en-US" dirty="0" smtClean="0"/>
              <a:t>Application Vulnerability Scanning</a:t>
            </a:r>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What We’re Talking About</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smtClean="0"/>
              <a:t>Most OWASP presentations focus on securing the web application by scanning for vulnerabilities or fixing the code</a:t>
            </a:r>
          </a:p>
          <a:p>
            <a:r>
              <a:rPr lang="en-US" dirty="0" smtClean="0"/>
              <a:t>The key to a secure web application is building it on top of a secure foundation</a:t>
            </a:r>
          </a:p>
          <a:p>
            <a:r>
              <a:rPr lang="en-US" dirty="0" smtClean="0"/>
              <a:t>All part of a Defense-in-Depth approach to web application security</a:t>
            </a:r>
          </a:p>
          <a:p>
            <a:r>
              <a:rPr lang="en-US" dirty="0" smtClean="0"/>
              <a:t>Focus on the network and server level protections</a:t>
            </a:r>
          </a:p>
          <a:p>
            <a:r>
              <a:rPr lang="en-US" dirty="0" smtClean="0"/>
              <a:t>Throw in what PCI has to say about things where applicable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10"/>
          <p:cNvPicPr>
            <a:picLocks noChangeAspect="1" noChangeArrowheads="1"/>
          </p:cNvPicPr>
          <p:nvPr/>
        </p:nvPicPr>
        <p:blipFill>
          <a:blip r:embed="rId3"/>
          <a:srcRect/>
          <a:stretch>
            <a:fillRect/>
          </a:stretch>
        </p:blipFill>
        <p:spPr bwMode="auto">
          <a:xfrm>
            <a:off x="2209800" y="1524000"/>
            <a:ext cx="1219200" cy="1219200"/>
          </a:xfrm>
          <a:prstGeom prst="rect">
            <a:avLst/>
          </a:prstGeom>
          <a:noFill/>
          <a:ln w="9525">
            <a:noFill/>
            <a:miter lim="800000"/>
            <a:headEnd/>
            <a:tailEnd/>
          </a:ln>
          <a:effectLst/>
        </p:spPr>
      </p:pic>
      <p:sp>
        <p:nvSpPr>
          <p:cNvPr id="4" name="Title 1"/>
          <p:cNvSpPr>
            <a:spLocks noGrp="1"/>
          </p:cNvSpPr>
          <p:nvPr>
            <p:ph type="title"/>
          </p:nvPr>
        </p:nvSpPr>
        <p:spPr>
          <a:xfrm>
            <a:off x="914400" y="512064"/>
            <a:ext cx="7772400" cy="914400"/>
          </a:xfrm>
        </p:spPr>
        <p:txBody>
          <a:bodyPr/>
          <a:lstStyle/>
          <a:p>
            <a:r>
              <a:rPr lang="en-US" dirty="0" smtClean="0"/>
              <a:t>The Picture Gets Complicated</a:t>
            </a:r>
            <a:endParaRPr lang="en-US" dirty="0"/>
          </a:p>
        </p:txBody>
      </p:sp>
      <p:pic>
        <p:nvPicPr>
          <p:cNvPr id="5" name="Picture 5"/>
          <p:cNvPicPr>
            <a:picLocks noChangeAspect="1" noChangeArrowheads="1"/>
          </p:cNvPicPr>
          <p:nvPr/>
        </p:nvPicPr>
        <p:blipFill>
          <a:blip r:embed="rId4"/>
          <a:srcRect/>
          <a:stretch>
            <a:fillRect/>
          </a:stretch>
        </p:blipFill>
        <p:spPr bwMode="auto">
          <a:xfrm>
            <a:off x="5638800" y="4114800"/>
            <a:ext cx="1219200" cy="1219200"/>
          </a:xfrm>
          <a:prstGeom prst="rect">
            <a:avLst/>
          </a:prstGeom>
          <a:noFill/>
          <a:ln w="9525">
            <a:noFill/>
            <a:miter lim="800000"/>
            <a:headEnd/>
            <a:tailEnd/>
          </a:ln>
          <a:effectLst/>
        </p:spPr>
      </p:pic>
      <p:pic>
        <p:nvPicPr>
          <p:cNvPr id="6" name="Picture 7"/>
          <p:cNvPicPr>
            <a:picLocks noChangeAspect="1" noChangeArrowheads="1"/>
          </p:cNvPicPr>
          <p:nvPr/>
        </p:nvPicPr>
        <p:blipFill>
          <a:blip r:embed="rId5"/>
          <a:srcRect/>
          <a:stretch>
            <a:fillRect/>
          </a:stretch>
        </p:blipFill>
        <p:spPr bwMode="auto">
          <a:xfrm>
            <a:off x="5638800" y="1524000"/>
            <a:ext cx="1219200" cy="1219200"/>
          </a:xfrm>
          <a:prstGeom prst="rect">
            <a:avLst/>
          </a:prstGeom>
          <a:noFill/>
          <a:ln w="9525">
            <a:noFill/>
            <a:miter lim="800000"/>
            <a:headEnd/>
            <a:tailEnd/>
          </a:ln>
          <a:effectLst/>
        </p:spPr>
      </p:pic>
      <p:pic>
        <p:nvPicPr>
          <p:cNvPr id="7" name="Picture 8"/>
          <p:cNvPicPr>
            <a:picLocks noChangeAspect="1" noChangeArrowheads="1"/>
          </p:cNvPicPr>
          <p:nvPr/>
        </p:nvPicPr>
        <p:blipFill>
          <a:blip r:embed="rId6"/>
          <a:srcRect/>
          <a:stretch>
            <a:fillRect/>
          </a:stretch>
        </p:blipFill>
        <p:spPr bwMode="auto">
          <a:xfrm>
            <a:off x="5638800" y="2819400"/>
            <a:ext cx="1219200" cy="1219200"/>
          </a:xfrm>
          <a:prstGeom prst="rect">
            <a:avLst/>
          </a:prstGeom>
          <a:noFill/>
          <a:ln w="9525">
            <a:noFill/>
            <a:miter lim="800000"/>
            <a:headEnd/>
            <a:tailEnd/>
          </a:ln>
          <a:effectLst/>
        </p:spPr>
      </p:pic>
      <p:pic>
        <p:nvPicPr>
          <p:cNvPr id="8" name="Picture 9"/>
          <p:cNvPicPr>
            <a:picLocks noChangeAspect="1" noChangeArrowheads="1"/>
          </p:cNvPicPr>
          <p:nvPr/>
        </p:nvPicPr>
        <p:blipFill>
          <a:blip r:embed="rId7"/>
          <a:srcRect/>
          <a:stretch>
            <a:fillRect/>
          </a:stretch>
        </p:blipFill>
        <p:spPr bwMode="auto">
          <a:xfrm>
            <a:off x="1066800" y="2743200"/>
            <a:ext cx="1219200" cy="1219200"/>
          </a:xfrm>
          <a:prstGeom prst="rect">
            <a:avLst/>
          </a:prstGeom>
          <a:noFill/>
          <a:ln w="9525">
            <a:noFill/>
            <a:miter lim="800000"/>
            <a:headEnd/>
            <a:tailEnd/>
          </a:ln>
          <a:effectLst/>
        </p:spPr>
      </p:pic>
      <p:sp>
        <p:nvSpPr>
          <p:cNvPr id="10" name="TextBox 9"/>
          <p:cNvSpPr txBox="1"/>
          <p:nvPr/>
        </p:nvSpPr>
        <p:spPr>
          <a:xfrm>
            <a:off x="1143000" y="3581400"/>
            <a:ext cx="990600" cy="381000"/>
          </a:xfrm>
          <a:prstGeom prst="rect">
            <a:avLst/>
          </a:prstGeom>
          <a:noFill/>
        </p:spPr>
        <p:txBody>
          <a:bodyPr wrap="square" rtlCol="0">
            <a:spAutoFit/>
          </a:bodyPr>
          <a:lstStyle/>
          <a:p>
            <a:pPr algn="ctr"/>
            <a:r>
              <a:rPr lang="en-US" dirty="0" smtClean="0"/>
              <a:t>Internet</a:t>
            </a:r>
            <a:endParaRPr lang="en-US" dirty="0"/>
          </a:p>
        </p:txBody>
      </p:sp>
      <p:sp>
        <p:nvSpPr>
          <p:cNvPr id="11" name="TextBox 10"/>
          <p:cNvSpPr txBox="1"/>
          <p:nvPr/>
        </p:nvSpPr>
        <p:spPr>
          <a:xfrm>
            <a:off x="2286000" y="1371600"/>
            <a:ext cx="990600" cy="381000"/>
          </a:xfrm>
          <a:prstGeom prst="rect">
            <a:avLst/>
          </a:prstGeom>
          <a:noFill/>
        </p:spPr>
        <p:txBody>
          <a:bodyPr wrap="square" rtlCol="0">
            <a:spAutoFit/>
          </a:bodyPr>
          <a:lstStyle/>
          <a:p>
            <a:pPr algn="ctr"/>
            <a:r>
              <a:rPr lang="en-US" dirty="0" smtClean="0"/>
              <a:t>Firewall</a:t>
            </a:r>
            <a:endParaRPr lang="en-US" dirty="0"/>
          </a:p>
        </p:txBody>
      </p:sp>
      <p:sp>
        <p:nvSpPr>
          <p:cNvPr id="12" name="TextBox 11"/>
          <p:cNvSpPr txBox="1"/>
          <p:nvPr/>
        </p:nvSpPr>
        <p:spPr>
          <a:xfrm>
            <a:off x="6705600" y="1905000"/>
            <a:ext cx="1447800" cy="646331"/>
          </a:xfrm>
          <a:prstGeom prst="rect">
            <a:avLst/>
          </a:prstGeom>
          <a:noFill/>
        </p:spPr>
        <p:txBody>
          <a:bodyPr wrap="square" rtlCol="0">
            <a:spAutoFit/>
          </a:bodyPr>
          <a:lstStyle/>
          <a:p>
            <a:pPr algn="ctr"/>
            <a:r>
              <a:rPr lang="en-US" dirty="0" smtClean="0"/>
              <a:t>Presentation Tier</a:t>
            </a:r>
            <a:endParaRPr lang="en-US" dirty="0"/>
          </a:p>
        </p:txBody>
      </p:sp>
      <p:sp>
        <p:nvSpPr>
          <p:cNvPr id="13" name="TextBox 12"/>
          <p:cNvSpPr txBox="1"/>
          <p:nvPr/>
        </p:nvSpPr>
        <p:spPr>
          <a:xfrm>
            <a:off x="6705600" y="3048000"/>
            <a:ext cx="1295400" cy="646331"/>
          </a:xfrm>
          <a:prstGeom prst="rect">
            <a:avLst/>
          </a:prstGeom>
          <a:noFill/>
        </p:spPr>
        <p:txBody>
          <a:bodyPr wrap="square" rtlCol="0">
            <a:spAutoFit/>
          </a:bodyPr>
          <a:lstStyle/>
          <a:p>
            <a:pPr algn="ctr"/>
            <a:r>
              <a:rPr lang="en-US" dirty="0" smtClean="0"/>
              <a:t>Application Tier</a:t>
            </a:r>
            <a:endParaRPr lang="en-US" dirty="0"/>
          </a:p>
        </p:txBody>
      </p:sp>
      <p:sp>
        <p:nvSpPr>
          <p:cNvPr id="14" name="TextBox 13"/>
          <p:cNvSpPr txBox="1"/>
          <p:nvPr/>
        </p:nvSpPr>
        <p:spPr>
          <a:xfrm>
            <a:off x="6629400" y="4343400"/>
            <a:ext cx="1143000" cy="646331"/>
          </a:xfrm>
          <a:prstGeom prst="rect">
            <a:avLst/>
          </a:prstGeom>
          <a:noFill/>
        </p:spPr>
        <p:txBody>
          <a:bodyPr wrap="square" rtlCol="0">
            <a:spAutoFit/>
          </a:bodyPr>
          <a:lstStyle/>
          <a:p>
            <a:pPr algn="ctr"/>
            <a:r>
              <a:rPr lang="en-US" dirty="0" smtClean="0"/>
              <a:t>Data </a:t>
            </a:r>
          </a:p>
          <a:p>
            <a:pPr algn="ctr"/>
            <a:r>
              <a:rPr lang="en-US" dirty="0" smtClean="0"/>
              <a:t>Tier</a:t>
            </a:r>
            <a:endParaRPr lang="en-US" dirty="0"/>
          </a:p>
        </p:txBody>
      </p:sp>
      <p:pic>
        <p:nvPicPr>
          <p:cNvPr id="16" name="Picture 11"/>
          <p:cNvPicPr>
            <a:picLocks noChangeAspect="1" noChangeArrowheads="1"/>
          </p:cNvPicPr>
          <p:nvPr/>
        </p:nvPicPr>
        <p:blipFill>
          <a:blip r:embed="rId8"/>
          <a:srcRect/>
          <a:stretch>
            <a:fillRect/>
          </a:stretch>
        </p:blipFill>
        <p:spPr bwMode="auto">
          <a:xfrm>
            <a:off x="2819400" y="2667000"/>
            <a:ext cx="1219200" cy="1219200"/>
          </a:xfrm>
          <a:prstGeom prst="rect">
            <a:avLst/>
          </a:prstGeom>
          <a:noFill/>
          <a:ln w="9525">
            <a:noFill/>
            <a:miter lim="800000"/>
            <a:headEnd/>
            <a:tailEnd/>
          </a:ln>
          <a:effectLst/>
        </p:spPr>
      </p:pic>
      <p:cxnSp>
        <p:nvCxnSpPr>
          <p:cNvPr id="17" name="Straight Arrow Connector 16"/>
          <p:cNvCxnSpPr/>
          <p:nvPr/>
        </p:nvCxnSpPr>
        <p:spPr>
          <a:xfrm>
            <a:off x="2286000" y="32766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133600" y="2590800"/>
            <a:ext cx="990600" cy="646331"/>
          </a:xfrm>
          <a:prstGeom prst="rect">
            <a:avLst/>
          </a:prstGeom>
          <a:noFill/>
        </p:spPr>
        <p:txBody>
          <a:bodyPr wrap="square" rtlCol="0">
            <a:spAutoFit/>
          </a:bodyPr>
          <a:lstStyle/>
          <a:p>
            <a:pPr algn="ctr"/>
            <a:r>
              <a:rPr lang="en-US" dirty="0" smtClean="0"/>
              <a:t>Core</a:t>
            </a:r>
          </a:p>
          <a:p>
            <a:pPr algn="ctr"/>
            <a:r>
              <a:rPr lang="en-US" dirty="0" smtClean="0"/>
              <a:t>Router</a:t>
            </a:r>
            <a:endParaRPr lang="en-US" dirty="0"/>
          </a:p>
        </p:txBody>
      </p:sp>
      <p:cxnSp>
        <p:nvCxnSpPr>
          <p:cNvPr id="51" name="Elbow Connector 50"/>
          <p:cNvCxnSpPr/>
          <p:nvPr/>
        </p:nvCxnSpPr>
        <p:spPr>
          <a:xfrm flipV="1">
            <a:off x="4038600" y="2057400"/>
            <a:ext cx="2057400" cy="1066800"/>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0" name="Elbow Connector 59"/>
          <p:cNvCxnSpPr/>
          <p:nvPr/>
        </p:nvCxnSpPr>
        <p:spPr>
          <a:xfrm>
            <a:off x="4038600" y="3581400"/>
            <a:ext cx="2057400" cy="1066800"/>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4038600" y="3352800"/>
            <a:ext cx="20574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9"/>
          <a:srcRect/>
          <a:stretch>
            <a:fillRect/>
          </a:stretch>
        </p:blipFill>
        <p:spPr bwMode="auto">
          <a:xfrm>
            <a:off x="4038600" y="4800600"/>
            <a:ext cx="1219200" cy="1219200"/>
          </a:xfrm>
          <a:prstGeom prst="rect">
            <a:avLst/>
          </a:prstGeom>
          <a:noFill/>
          <a:ln w="9525">
            <a:noFill/>
            <a:miter lim="800000"/>
            <a:headEnd/>
            <a:tailEnd/>
          </a:ln>
          <a:effectLst/>
        </p:spPr>
      </p:pic>
      <p:pic>
        <p:nvPicPr>
          <p:cNvPr id="29" name="Picture 10"/>
          <p:cNvPicPr>
            <a:picLocks noChangeAspect="1" noChangeArrowheads="1"/>
          </p:cNvPicPr>
          <p:nvPr/>
        </p:nvPicPr>
        <p:blipFill>
          <a:blip r:embed="rId3"/>
          <a:srcRect/>
          <a:stretch>
            <a:fillRect/>
          </a:stretch>
        </p:blipFill>
        <p:spPr bwMode="auto">
          <a:xfrm>
            <a:off x="3429000" y="1524000"/>
            <a:ext cx="1219200" cy="1219200"/>
          </a:xfrm>
          <a:prstGeom prst="rect">
            <a:avLst/>
          </a:prstGeom>
          <a:noFill/>
          <a:ln w="9525">
            <a:noFill/>
            <a:miter lim="800000"/>
            <a:headEnd/>
            <a:tailEnd/>
          </a:ln>
          <a:effectLst/>
        </p:spPr>
      </p:pic>
      <p:sp>
        <p:nvSpPr>
          <p:cNvPr id="30" name="TextBox 29"/>
          <p:cNvSpPr txBox="1"/>
          <p:nvPr/>
        </p:nvSpPr>
        <p:spPr>
          <a:xfrm>
            <a:off x="3505200" y="1371600"/>
            <a:ext cx="990600" cy="381000"/>
          </a:xfrm>
          <a:prstGeom prst="rect">
            <a:avLst/>
          </a:prstGeom>
          <a:noFill/>
        </p:spPr>
        <p:txBody>
          <a:bodyPr wrap="square" rtlCol="0">
            <a:spAutoFit/>
          </a:bodyPr>
          <a:lstStyle/>
          <a:p>
            <a:pPr algn="ctr"/>
            <a:r>
              <a:rPr lang="en-US" dirty="0" smtClean="0"/>
              <a:t>WAF</a:t>
            </a:r>
            <a:endParaRPr lang="en-US" dirty="0"/>
          </a:p>
        </p:txBody>
      </p:sp>
      <p:sp>
        <p:nvSpPr>
          <p:cNvPr id="31" name="TextBox 30"/>
          <p:cNvSpPr txBox="1"/>
          <p:nvPr/>
        </p:nvSpPr>
        <p:spPr>
          <a:xfrm>
            <a:off x="4114800" y="5934670"/>
            <a:ext cx="1143000" cy="923330"/>
          </a:xfrm>
          <a:prstGeom prst="rect">
            <a:avLst/>
          </a:prstGeom>
          <a:noFill/>
        </p:spPr>
        <p:txBody>
          <a:bodyPr wrap="square" rtlCol="0">
            <a:spAutoFit/>
          </a:bodyPr>
          <a:lstStyle/>
          <a:p>
            <a:pPr algn="ctr"/>
            <a:r>
              <a:rPr lang="en-US" dirty="0" smtClean="0"/>
              <a:t>IDS</a:t>
            </a:r>
          </a:p>
          <a:p>
            <a:pPr algn="ctr"/>
            <a:r>
              <a:rPr lang="en-US" dirty="0" smtClean="0"/>
              <a:t>or</a:t>
            </a:r>
          </a:p>
          <a:p>
            <a:pPr algn="ctr"/>
            <a:r>
              <a:rPr lang="en-US" dirty="0" smtClean="0"/>
              <a:t>IPS</a:t>
            </a:r>
            <a:endParaRPr lang="en-US" dirty="0"/>
          </a:p>
        </p:txBody>
      </p:sp>
      <p:pic>
        <p:nvPicPr>
          <p:cNvPr id="1027" name="Picture 3"/>
          <p:cNvPicPr>
            <a:picLocks noChangeAspect="1" noChangeArrowheads="1"/>
          </p:cNvPicPr>
          <p:nvPr/>
        </p:nvPicPr>
        <p:blipFill>
          <a:blip r:embed="rId10"/>
          <a:srcRect/>
          <a:stretch>
            <a:fillRect/>
          </a:stretch>
        </p:blipFill>
        <p:spPr bwMode="auto">
          <a:xfrm>
            <a:off x="2743200" y="4800600"/>
            <a:ext cx="1219200" cy="1219200"/>
          </a:xfrm>
          <a:prstGeom prst="rect">
            <a:avLst/>
          </a:prstGeom>
          <a:noFill/>
          <a:ln w="9525">
            <a:noFill/>
            <a:miter lim="800000"/>
            <a:headEnd/>
            <a:tailEnd/>
          </a:ln>
          <a:effectLst/>
        </p:spPr>
      </p:pic>
      <p:sp>
        <p:nvSpPr>
          <p:cNvPr id="33" name="TextBox 32"/>
          <p:cNvSpPr txBox="1"/>
          <p:nvPr/>
        </p:nvSpPr>
        <p:spPr>
          <a:xfrm>
            <a:off x="2819400" y="6019800"/>
            <a:ext cx="1143000" cy="369332"/>
          </a:xfrm>
          <a:prstGeom prst="rect">
            <a:avLst/>
          </a:prstGeom>
          <a:noFill/>
        </p:spPr>
        <p:txBody>
          <a:bodyPr wrap="square" rtlCol="0">
            <a:spAutoFit/>
          </a:bodyPr>
          <a:lstStyle/>
          <a:p>
            <a:pPr algn="ctr"/>
            <a:r>
              <a:rPr lang="en-US" dirty="0" smtClean="0"/>
              <a:t>NAC</a:t>
            </a:r>
            <a:endParaRPr lang="en-US" dirty="0"/>
          </a:p>
        </p:txBody>
      </p:sp>
      <p:cxnSp>
        <p:nvCxnSpPr>
          <p:cNvPr id="35" name="Elbow Connector 34"/>
          <p:cNvCxnSpPr/>
          <p:nvPr/>
        </p:nvCxnSpPr>
        <p:spPr>
          <a:xfrm rot="16200000" flipV="1">
            <a:off x="2894806" y="2591594"/>
            <a:ext cx="534194" cy="380206"/>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9" name="Elbow Connector 38"/>
          <p:cNvCxnSpPr/>
          <p:nvPr/>
        </p:nvCxnSpPr>
        <p:spPr>
          <a:xfrm rot="5400000" flipH="1" flipV="1">
            <a:off x="3428206" y="2590800"/>
            <a:ext cx="534194" cy="381794"/>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1028" name="Picture 4"/>
          <p:cNvPicPr>
            <a:picLocks noChangeAspect="1" noChangeArrowheads="1"/>
          </p:cNvPicPr>
          <p:nvPr/>
        </p:nvPicPr>
        <p:blipFill>
          <a:blip r:embed="rId11"/>
          <a:srcRect/>
          <a:stretch>
            <a:fillRect/>
          </a:stretch>
        </p:blipFill>
        <p:spPr bwMode="auto">
          <a:xfrm>
            <a:off x="1447800" y="4800600"/>
            <a:ext cx="1219200" cy="1219200"/>
          </a:xfrm>
          <a:prstGeom prst="rect">
            <a:avLst/>
          </a:prstGeom>
          <a:noFill/>
          <a:ln w="9525">
            <a:noFill/>
            <a:miter lim="800000"/>
            <a:headEnd/>
            <a:tailEnd/>
          </a:ln>
          <a:effectLst/>
        </p:spPr>
      </p:pic>
      <p:sp>
        <p:nvSpPr>
          <p:cNvPr id="43" name="TextBox 42"/>
          <p:cNvSpPr txBox="1"/>
          <p:nvPr/>
        </p:nvSpPr>
        <p:spPr>
          <a:xfrm>
            <a:off x="1524000" y="6019800"/>
            <a:ext cx="1143000" cy="646331"/>
          </a:xfrm>
          <a:prstGeom prst="rect">
            <a:avLst/>
          </a:prstGeom>
          <a:noFill/>
        </p:spPr>
        <p:txBody>
          <a:bodyPr wrap="square" rtlCol="0">
            <a:spAutoFit/>
          </a:bodyPr>
          <a:lstStyle/>
          <a:p>
            <a:pPr algn="ctr"/>
            <a:r>
              <a:rPr lang="en-US" dirty="0" smtClean="0"/>
              <a:t>Load Balancer</a:t>
            </a:r>
            <a:endParaRPr lang="en-US" dirty="0"/>
          </a:p>
        </p:txBody>
      </p:sp>
      <p:cxnSp>
        <p:nvCxnSpPr>
          <p:cNvPr id="46" name="Elbow Connector 45"/>
          <p:cNvCxnSpPr>
            <a:stCxn id="1028" idx="0"/>
          </p:cNvCxnSpPr>
          <p:nvPr/>
        </p:nvCxnSpPr>
        <p:spPr>
          <a:xfrm rot="5400000" flipH="1" flipV="1">
            <a:off x="1981200" y="3657600"/>
            <a:ext cx="1219200" cy="1066800"/>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9" name="Elbow Connector 48"/>
          <p:cNvCxnSpPr/>
          <p:nvPr/>
        </p:nvCxnSpPr>
        <p:spPr>
          <a:xfrm rot="5400000" flipH="1" flipV="1">
            <a:off x="2820591" y="4189809"/>
            <a:ext cx="1218406" cy="1588"/>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8" name="Elbow Connector 77"/>
          <p:cNvCxnSpPr/>
          <p:nvPr/>
        </p:nvCxnSpPr>
        <p:spPr>
          <a:xfrm rot="16200000" flipV="1">
            <a:off x="3619500" y="3695700"/>
            <a:ext cx="1219200" cy="990600"/>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6" name="Explosion 2 25"/>
          <p:cNvSpPr/>
          <p:nvPr/>
        </p:nvSpPr>
        <p:spPr>
          <a:xfrm>
            <a:off x="1981200" y="3048000"/>
            <a:ext cx="381000" cy="457200"/>
          </a:xfrm>
          <a:prstGeom prst="irregularSeal2">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repeatCount="indefinite" accel="50000" decel="50000" fill="hold" grpId="0" nodeType="withEffect">
                                  <p:stCondLst>
                                    <p:cond delay="0"/>
                                  </p:stCondLst>
                                  <p:childTnLst>
                                    <p:animMotion origin="layout" path="M 0 0 L 0.12586 -0.00232 L 0.1276 -0.07593 L 0.08541 -0.07593 L 0.08541 -0.17246 L 0.08541 -0.07477 L 0.1276 -0.07362 L 0.12586 -0.00348 L 0.14409 -0.00232 L 0.16822 -0.00232 L 0.16909 0.12986 L 0.2776 0.1287 L 0.2776 0.29884 L 0.27847 0.12986 L 0.16996 0.12986 L 0.16822 -0.00232 L 0.14409 -0.00348 L 0.14409 -0.07593 L 0.18628 -0.07593 L 0.18541 -0.17014 L 0.18541 -0.07477 L 0.14496 -0.07593 L 0.14322 -0.00232 L 0.09843 -0.00116 L 0.10347 0.12986 L -0.01459 0.12986 L -0.01372 0.28726 L -0.01285 0.12986 L 0.1026 0.12986 L 0.10086 -0.02547 L 0.31475 -0.02547 L 0.31475 -0.1794 L 0.46302 -0.18403 L 0.31475 -0.17825 L 0.31562 -0.02547 L 0.12673 -0.02547 L 0.12673 -0.07362 L 0.08541 -0.07477 L 0.08368 -0.17593 L 0.08541 -0.07477 L 0.12673 -0.07593 L 0.12847 -0.00348 L 0.10086 -0.00232 L 0.1026 0.12986 L -0.01372 0.12986 L -0.01372 0.30324 L -0.01285 0.12986 L 0.1026 0.12986 L 0.10086 0.00671 L 0.4552 0.00902 L 0.12847 -0.00232 L 0.1276 -0.07477 L 0.08541 -0.07477 L 0.08541 -0.1713 L 0.08541 -0.07477 L 0.1276 -0.07477 L 0.12586 -0.00232 L 0.10086 0 L 0.10173 0.12986 L -0.01459 0.12986 L -0.01372 0.29884 L -0.01372 0.12986 L 0.10173 0.1287 L 0.10173 0.03564 L 0.31475 0.04004 L 0.31475 0.19768 L 0.46475 0.19652 L 0.31475 0.19768 L 0.31475 0.0412 L 0.13541 0.03657 L 0.13454 0.00115 L 0.46215 0.00787 L 0.13454 0.00555 L 0.13454 -0.02547 L 0.31475 -0.02662 L 0.31475 -0.1794 L 0.46562 -0.18172 L 0.31475 -0.18172 L 0.31562 -0.02662 L 0.13454 -0.02315 L 0.13454 0.00115 L -0.00504 -0.00232 " pathEditMode="relative" ptsTypes="AAAAAAAAAAAAAAAAAAAAAAAAAAAAAAAAAAAAAAAAAAAAAAAAAAAAAAAAAAAAAAAAAAAAAAAAAAAAAAAAAA">
                                      <p:cBhvr>
                                        <p:cTn id="6" dur="5000" fill="hold"/>
                                        <p:tgtEl>
                                          <p:spTgt spid="2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POP QUIZ</a:t>
            </a:r>
            <a:endParaRPr lang="en-US" dirty="0"/>
          </a:p>
        </p:txBody>
      </p:sp>
      <p:sp>
        <p:nvSpPr>
          <p:cNvPr id="5" name="Subtitle 4"/>
          <p:cNvSpPr>
            <a:spLocks noGrp="1"/>
          </p:cNvSpPr>
          <p:nvPr>
            <p:ph type="subTitle" idx="1"/>
          </p:nvPr>
        </p:nvSpPr>
        <p:spPr/>
        <p:txBody>
          <a:bodyPr/>
          <a:lstStyle/>
          <a:p>
            <a:r>
              <a:rPr lang="en-US" dirty="0" smtClean="0"/>
              <a:t>I warned you…</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lstStyle/>
          <a:p>
            <a:r>
              <a:rPr lang="en-US" dirty="0" smtClean="0"/>
              <a:t>Name one of the three issues I mentioned at the beginning when you act without taking the time to think about what you’re trying to accomplish?</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lstStyle/>
          <a:p>
            <a:r>
              <a:rPr lang="en-US" dirty="0" smtClean="0"/>
              <a:t>What are the three tiers that I presented as part of my n-tier architecture?</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p:txBody>
          <a:bodyPr/>
          <a:lstStyle/>
          <a:p>
            <a:r>
              <a:rPr lang="en-US" dirty="0" smtClean="0"/>
              <a:t>Name two different things that you can do secure a network device?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lstStyle/>
          <a:p>
            <a:r>
              <a:rPr lang="en-US" dirty="0" smtClean="0"/>
              <a:t>Name two different things that you can do to secure a newly-built server?</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p:txBody>
          <a:bodyPr/>
          <a:lstStyle/>
          <a:p>
            <a:r>
              <a:rPr lang="en-US" dirty="0" smtClean="0"/>
              <a:t>What term is used to describe a layering tactic, conceived by the NSA, that is used to defend a system against any particular attack using several varying methods?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Networks</a:t>
            </a:r>
          </a:p>
          <a:p>
            <a:pPr lvl="1"/>
            <a:r>
              <a:rPr lang="en-US" dirty="0" smtClean="0"/>
              <a:t>Router Security</a:t>
            </a:r>
          </a:p>
          <a:p>
            <a:pPr lvl="2"/>
            <a:r>
              <a:rPr lang="en-US" dirty="0" smtClean="0">
                <a:hlinkClick r:id="rId3"/>
              </a:rPr>
              <a:t>http://www.mavetju.org/networking/security.php</a:t>
            </a:r>
            <a:endParaRPr lang="en-US" dirty="0" smtClean="0"/>
          </a:p>
          <a:p>
            <a:pPr lvl="1"/>
            <a:r>
              <a:rPr lang="en-US" dirty="0" smtClean="0"/>
              <a:t>Firewall Security</a:t>
            </a:r>
          </a:p>
          <a:p>
            <a:pPr lvl="2"/>
            <a:r>
              <a:rPr lang="en-US" u="sng" dirty="0" smtClean="0">
                <a:hlinkClick r:id="rId4"/>
              </a:rPr>
              <a:t>http://security.ucdavis.edu/basic_firewall_rules.pdf</a:t>
            </a:r>
            <a:endParaRPr lang="en-US" dirty="0" smtClean="0"/>
          </a:p>
          <a:p>
            <a:r>
              <a:rPr lang="en-US" dirty="0" smtClean="0"/>
              <a:t>Servers</a:t>
            </a:r>
          </a:p>
          <a:p>
            <a:pPr lvl="1"/>
            <a:r>
              <a:rPr lang="en-US" dirty="0" err="1" smtClean="0"/>
              <a:t>RedHat</a:t>
            </a:r>
            <a:r>
              <a:rPr lang="en-US" dirty="0" smtClean="0"/>
              <a:t> Linux Server Security</a:t>
            </a:r>
          </a:p>
          <a:p>
            <a:pPr lvl="2"/>
            <a:r>
              <a:rPr lang="en-US" dirty="0" smtClean="0">
                <a:hlinkClick r:id="rId5"/>
              </a:rPr>
              <a:t>http://www.servepath.com/support/redhat-securitychecklist.php</a:t>
            </a:r>
            <a:endParaRPr lang="en-US" dirty="0" smtClean="0"/>
          </a:p>
          <a:p>
            <a:r>
              <a:rPr lang="en-US" dirty="0" smtClean="0"/>
              <a:t>Applications</a:t>
            </a:r>
          </a:p>
          <a:p>
            <a:pPr lvl="1"/>
            <a:r>
              <a:rPr lang="en-US" dirty="0" smtClean="0"/>
              <a:t>OWASP Project Guide</a:t>
            </a:r>
          </a:p>
          <a:p>
            <a:pPr lvl="2"/>
            <a:r>
              <a:rPr lang="en-US" dirty="0" smtClean="0">
                <a:hlinkClick r:id="rId6"/>
              </a:rPr>
              <a:t>http://www.owasp.org/index.php/OWASP_Guide_Project</a:t>
            </a:r>
            <a:endParaRPr lang="en-US" dirty="0" smtClean="0"/>
          </a:p>
          <a:p>
            <a:pPr lvl="1"/>
            <a:endParaRPr lang="en-US" dirty="0"/>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3"/>
          <a:srcRect/>
          <a:stretch>
            <a:fillRect/>
          </a:stretch>
        </p:blipFill>
        <p:spPr bwMode="auto">
          <a:xfrm>
            <a:off x="2819400" y="1295400"/>
            <a:ext cx="3733800" cy="3733800"/>
          </a:xfrm>
          <a:prstGeom prst="rect">
            <a:avLst/>
          </a:prstGeom>
          <a:noFill/>
          <a:ln w="9525">
            <a:noFill/>
            <a:miter lim="800000"/>
            <a:headEnd/>
            <a:tailEnd/>
          </a:ln>
          <a:effectLst/>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How We’ll Accomplish It</a:t>
            </a:r>
            <a:endParaRPr lang="en-US" sz="3600" dirty="0"/>
          </a:p>
        </p:txBody>
      </p:sp>
      <p:sp>
        <p:nvSpPr>
          <p:cNvPr id="3" name="Content Placeholder 2"/>
          <p:cNvSpPr>
            <a:spLocks noGrp="1"/>
          </p:cNvSpPr>
          <p:nvPr>
            <p:ph idx="1"/>
          </p:nvPr>
        </p:nvSpPr>
        <p:spPr/>
        <p:txBody>
          <a:bodyPr/>
          <a:lstStyle/>
          <a:p>
            <a:r>
              <a:rPr lang="en-US" dirty="0" smtClean="0"/>
              <a:t>Start with a clean slate</a:t>
            </a:r>
          </a:p>
          <a:p>
            <a:r>
              <a:rPr lang="en-US" dirty="0" smtClean="0"/>
              <a:t>Create a secure network</a:t>
            </a:r>
          </a:p>
          <a:p>
            <a:r>
              <a:rPr lang="en-US" dirty="0" smtClean="0"/>
              <a:t>Add some secure servers</a:t>
            </a:r>
          </a:p>
          <a:p>
            <a:r>
              <a:rPr lang="en-US" dirty="0" smtClean="0"/>
              <a:t>Throw in a secure web application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 Slate</a:t>
            </a:r>
            <a:endParaRPr lang="en-US" dirty="0"/>
          </a:p>
        </p:txBody>
      </p:sp>
      <p:pic>
        <p:nvPicPr>
          <p:cNvPr id="1026" name="Picture 2"/>
          <p:cNvPicPr>
            <a:picLocks noChangeAspect="1" noChangeArrowheads="1"/>
          </p:cNvPicPr>
          <p:nvPr/>
        </p:nvPicPr>
        <p:blipFill>
          <a:blip r:embed="rId3"/>
          <a:srcRect/>
          <a:stretch>
            <a:fillRect/>
          </a:stretch>
        </p:blipFill>
        <p:spPr bwMode="auto">
          <a:xfrm>
            <a:off x="1752600" y="1828800"/>
            <a:ext cx="5578078" cy="4314164"/>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 Before You Act</a:t>
            </a:r>
            <a:endParaRPr lang="en-US" dirty="0"/>
          </a:p>
        </p:txBody>
      </p:sp>
      <p:sp>
        <p:nvSpPr>
          <p:cNvPr id="3" name="Content Placeholder 2"/>
          <p:cNvSpPr>
            <a:spLocks noGrp="1"/>
          </p:cNvSpPr>
          <p:nvPr>
            <p:ph idx="1"/>
          </p:nvPr>
        </p:nvSpPr>
        <p:spPr/>
        <p:txBody>
          <a:bodyPr>
            <a:normAutofit lnSpcReduction="10000"/>
          </a:bodyPr>
          <a:lstStyle/>
          <a:p>
            <a:r>
              <a:rPr lang="en-US" dirty="0" smtClean="0"/>
              <a:t>Too many organizations just start building without taking the time to think about what they’re trying to accomplish in the long term</a:t>
            </a:r>
          </a:p>
          <a:p>
            <a:r>
              <a:rPr lang="en-US" dirty="0" smtClean="0"/>
              <a:t>Leads to many issues down the road</a:t>
            </a:r>
          </a:p>
          <a:p>
            <a:pPr lvl="1"/>
            <a:r>
              <a:rPr lang="en-US" dirty="0" smtClean="0"/>
              <a:t>Performance</a:t>
            </a:r>
          </a:p>
          <a:p>
            <a:pPr lvl="1"/>
            <a:r>
              <a:rPr lang="en-US" dirty="0" smtClean="0"/>
              <a:t>Scalability</a:t>
            </a:r>
          </a:p>
          <a:p>
            <a:pPr lvl="1"/>
            <a:r>
              <a:rPr lang="en-US" dirty="0" smtClean="0"/>
              <a:t>Security</a:t>
            </a:r>
          </a:p>
          <a:p>
            <a:r>
              <a:rPr lang="en-US" dirty="0" smtClean="0"/>
              <a:t>Ends up costing more time, money, and resources than if you just took some time in the beginning to plan it right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Building a secure Network</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Establish an Internet Connection</a:t>
            </a:r>
            <a:endParaRPr lang="en-US" sz="3200" dirty="0"/>
          </a:p>
        </p:txBody>
      </p:sp>
      <p:sp>
        <p:nvSpPr>
          <p:cNvPr id="4" name="Cloud 3"/>
          <p:cNvSpPr/>
          <p:nvPr/>
        </p:nvSpPr>
        <p:spPr>
          <a:xfrm>
            <a:off x="762000" y="4114800"/>
            <a:ext cx="3429000" cy="25908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loud 4"/>
          <p:cNvSpPr/>
          <p:nvPr/>
        </p:nvSpPr>
        <p:spPr>
          <a:xfrm>
            <a:off x="6096000" y="4648200"/>
            <a:ext cx="2057400" cy="15240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828800" y="5181600"/>
            <a:ext cx="1295400" cy="369332"/>
          </a:xfrm>
          <a:prstGeom prst="rect">
            <a:avLst/>
          </a:prstGeom>
          <a:noFill/>
        </p:spPr>
        <p:txBody>
          <a:bodyPr wrap="square" rtlCol="0">
            <a:spAutoFit/>
          </a:bodyPr>
          <a:lstStyle/>
          <a:p>
            <a:r>
              <a:rPr lang="en-US" b="1" dirty="0" smtClean="0">
                <a:solidFill>
                  <a:schemeClr val="bg1"/>
                </a:solidFill>
              </a:rPr>
              <a:t>INTERNET</a:t>
            </a:r>
            <a:endParaRPr lang="en-US" b="1" dirty="0">
              <a:solidFill>
                <a:schemeClr val="bg1"/>
              </a:solidFill>
            </a:endParaRPr>
          </a:p>
        </p:txBody>
      </p:sp>
      <p:sp>
        <p:nvSpPr>
          <p:cNvPr id="11" name="TextBox 10"/>
          <p:cNvSpPr txBox="1"/>
          <p:nvPr/>
        </p:nvSpPr>
        <p:spPr>
          <a:xfrm>
            <a:off x="6400800" y="5257800"/>
            <a:ext cx="1295400" cy="369332"/>
          </a:xfrm>
          <a:prstGeom prst="rect">
            <a:avLst/>
          </a:prstGeom>
          <a:noFill/>
        </p:spPr>
        <p:txBody>
          <a:bodyPr wrap="square" rtlCol="0">
            <a:spAutoFit/>
          </a:bodyPr>
          <a:lstStyle/>
          <a:p>
            <a:r>
              <a:rPr lang="en-US" b="1" dirty="0" smtClean="0">
                <a:solidFill>
                  <a:schemeClr val="bg1"/>
                </a:solidFill>
              </a:rPr>
              <a:t>INTRANET</a:t>
            </a:r>
            <a:endParaRPr lang="en-US" b="1" dirty="0">
              <a:solidFill>
                <a:schemeClr val="bg1"/>
              </a:solidFill>
            </a:endParaRPr>
          </a:p>
        </p:txBody>
      </p:sp>
      <p:sp>
        <p:nvSpPr>
          <p:cNvPr id="12" name="Content Placeholder 2"/>
          <p:cNvSpPr>
            <a:spLocks noGrp="1"/>
          </p:cNvSpPr>
          <p:nvPr>
            <p:ph idx="1"/>
          </p:nvPr>
        </p:nvSpPr>
        <p:spPr>
          <a:xfrm>
            <a:off x="914400" y="1783560"/>
            <a:ext cx="7772400" cy="4572000"/>
          </a:xfrm>
        </p:spPr>
        <p:txBody>
          <a:bodyPr/>
          <a:lstStyle/>
          <a:p>
            <a:r>
              <a:rPr lang="en-US" dirty="0" smtClean="0"/>
              <a:t>ISP</a:t>
            </a:r>
          </a:p>
          <a:p>
            <a:r>
              <a:rPr lang="en-US" dirty="0" smtClean="0"/>
              <a:t>Public IP Addresses</a:t>
            </a:r>
          </a:p>
          <a:p>
            <a:r>
              <a:rPr lang="en-US" dirty="0" smtClean="0"/>
              <a:t>Edge router</a:t>
            </a:r>
          </a:p>
          <a:p>
            <a:r>
              <a:rPr lang="en-US" dirty="0" smtClean="0"/>
              <a:t>Switch</a:t>
            </a:r>
          </a:p>
        </p:txBody>
      </p:sp>
      <p:cxnSp>
        <p:nvCxnSpPr>
          <p:cNvPr id="25" name="Straight Arrow Connector 24"/>
          <p:cNvCxnSpPr>
            <a:stCxn id="4" idx="0"/>
            <a:endCxn id="5" idx="2"/>
          </p:cNvCxnSpPr>
          <p:nvPr/>
        </p:nvCxnSpPr>
        <p:spPr>
          <a:xfrm>
            <a:off x="4188143" y="5410200"/>
            <a:ext cx="1914239"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7" name="Explosion 2 26"/>
          <p:cNvSpPr/>
          <p:nvPr/>
        </p:nvSpPr>
        <p:spPr>
          <a:xfrm>
            <a:off x="4038600" y="5181600"/>
            <a:ext cx="381000" cy="457200"/>
          </a:xfrm>
          <a:prstGeom prst="irregularSeal2">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Explosion 2 12"/>
          <p:cNvSpPr/>
          <p:nvPr/>
        </p:nvSpPr>
        <p:spPr>
          <a:xfrm>
            <a:off x="5943600" y="5181600"/>
            <a:ext cx="381000" cy="457200"/>
          </a:xfrm>
          <a:prstGeom prst="irregularSeal2">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Explosion 2 13"/>
          <p:cNvSpPr/>
          <p:nvPr/>
        </p:nvSpPr>
        <p:spPr>
          <a:xfrm>
            <a:off x="7162800" y="1295400"/>
            <a:ext cx="381000" cy="457200"/>
          </a:xfrm>
          <a:prstGeom prst="irregularSeal2">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Explosion 2 14"/>
          <p:cNvSpPr/>
          <p:nvPr/>
        </p:nvSpPr>
        <p:spPr>
          <a:xfrm>
            <a:off x="7162800" y="1676400"/>
            <a:ext cx="381000" cy="457200"/>
          </a:xfrm>
          <a:prstGeom prst="irregularSeal2">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543800" y="1371600"/>
            <a:ext cx="1371600" cy="307777"/>
          </a:xfrm>
          <a:prstGeom prst="rect">
            <a:avLst/>
          </a:prstGeom>
          <a:noFill/>
        </p:spPr>
        <p:txBody>
          <a:bodyPr wrap="square" rtlCol="0">
            <a:spAutoFit/>
          </a:bodyPr>
          <a:lstStyle/>
          <a:p>
            <a:r>
              <a:rPr lang="en-US" sz="1400" dirty="0" smtClean="0"/>
              <a:t>Intended Traffic</a:t>
            </a:r>
            <a:endParaRPr lang="en-US" sz="1400" dirty="0"/>
          </a:p>
        </p:txBody>
      </p:sp>
      <p:sp>
        <p:nvSpPr>
          <p:cNvPr id="17" name="TextBox 16"/>
          <p:cNvSpPr txBox="1"/>
          <p:nvPr/>
        </p:nvSpPr>
        <p:spPr>
          <a:xfrm>
            <a:off x="7543800" y="1752600"/>
            <a:ext cx="1600200" cy="307777"/>
          </a:xfrm>
          <a:prstGeom prst="rect">
            <a:avLst/>
          </a:prstGeom>
          <a:noFill/>
        </p:spPr>
        <p:txBody>
          <a:bodyPr wrap="square" rtlCol="0">
            <a:spAutoFit/>
          </a:bodyPr>
          <a:lstStyle/>
          <a:p>
            <a:r>
              <a:rPr lang="en-US" sz="1400" dirty="0" smtClean="0"/>
              <a:t>Unintended Traffic</a:t>
            </a:r>
            <a:endParaRPr lang="en-US" sz="1400" dirty="0"/>
          </a:p>
        </p:txBody>
      </p:sp>
      <p:sp>
        <p:nvSpPr>
          <p:cNvPr id="19" name="TextBox 18"/>
          <p:cNvSpPr txBox="1"/>
          <p:nvPr/>
        </p:nvSpPr>
        <p:spPr>
          <a:xfrm>
            <a:off x="5486400" y="6488668"/>
            <a:ext cx="3657600" cy="369332"/>
          </a:xfrm>
          <a:prstGeom prst="rect">
            <a:avLst/>
          </a:prstGeom>
          <a:noFill/>
        </p:spPr>
        <p:txBody>
          <a:bodyPr wrap="square" rtlCol="0">
            <a:spAutoFit/>
          </a:bodyPr>
          <a:lstStyle/>
          <a:p>
            <a:pPr algn="r"/>
            <a:r>
              <a:rPr lang="en-US" b="1" dirty="0" smtClean="0">
                <a:ln>
                  <a:solidFill>
                    <a:schemeClr val="bg1"/>
                  </a:solidFill>
                </a:ln>
                <a:solidFill>
                  <a:srgbClr val="FFFF00"/>
                </a:solidFill>
              </a:rPr>
              <a:t>Intended Internet Activities</a:t>
            </a:r>
            <a:endParaRPr lang="en-US" b="1" dirty="0">
              <a:ln>
                <a:solidFill>
                  <a:schemeClr val="bg1"/>
                </a:solidFill>
              </a:ln>
              <a:solidFill>
                <a:srgbClr val="FFFF00"/>
              </a:solidFill>
            </a:endParaRPr>
          </a:p>
        </p:txBody>
      </p:sp>
      <p:sp>
        <p:nvSpPr>
          <p:cNvPr id="20" name="TextBox 19"/>
          <p:cNvSpPr txBox="1"/>
          <p:nvPr/>
        </p:nvSpPr>
        <p:spPr>
          <a:xfrm>
            <a:off x="5257800" y="6488668"/>
            <a:ext cx="3886200" cy="369332"/>
          </a:xfrm>
          <a:prstGeom prst="rect">
            <a:avLst/>
          </a:prstGeom>
          <a:noFill/>
        </p:spPr>
        <p:txBody>
          <a:bodyPr wrap="square" rtlCol="0">
            <a:spAutoFit/>
          </a:bodyPr>
          <a:lstStyle/>
          <a:p>
            <a:pPr algn="r"/>
            <a:r>
              <a:rPr lang="en-US" b="1" dirty="0" smtClean="0">
                <a:ln>
                  <a:solidFill>
                    <a:schemeClr val="bg1"/>
                  </a:solidFill>
                </a:ln>
                <a:solidFill>
                  <a:srgbClr val="FF0000"/>
                </a:solidFill>
              </a:rPr>
              <a:t>Unintended Intranet Activities</a:t>
            </a:r>
            <a:endParaRPr lang="en-US" b="1" dirty="0">
              <a:ln>
                <a:solidFill>
                  <a:schemeClr val="bg1"/>
                </a:solidFill>
              </a:ln>
              <a:solidFill>
                <a:srgbClr val="FF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repeatCount="indefinite" accel="50000" decel="50000" autoRev="1" fill="hold" grpId="0" nodeType="withEffect">
                                  <p:stCondLst>
                                    <p:cond delay="0"/>
                                  </p:stCondLst>
                                  <p:childTnLst>
                                    <p:animMotion origin="layout" path="M 0 1.11111E-6 L 0.22083 1.11111E-6 " pathEditMode="relative" rAng="0" ptsTypes="AA">
                                      <p:cBhvr>
                                        <p:cTn id="6" dur="1000" fill="hold"/>
                                        <p:tgtEl>
                                          <p:spTgt spid="27"/>
                                        </p:tgtEl>
                                        <p:attrNameLst>
                                          <p:attrName>ppt_x</p:attrName>
                                          <p:attrName>ppt_y</p:attrName>
                                        </p:attrNameLst>
                                      </p:cBhvr>
                                      <p:rCtr x="110" y="0"/>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xit"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0" presetClass="path" presetSubtype="0" repeatCount="indefinite" accel="50000" decel="50000" autoRev="1" fill="hold" grpId="1" nodeType="withEffect">
                                  <p:stCondLst>
                                    <p:cond delay="0"/>
                                  </p:stCondLst>
                                  <p:childTnLst>
                                    <p:animMotion origin="layout" path="M 0 0 L -0.22674 0.00024 " pathEditMode="relative" ptsTypes="AA">
                                      <p:cBhvr>
                                        <p:cTn id="16" dur="1000" fill="hold"/>
                                        <p:tgtEl>
                                          <p:spTgt spid="1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13" grpId="0" animBg="1"/>
      <p:bldP spid="13" grpId="1" animBg="1"/>
      <p:bldP spid="19"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Establish an Internet Connection</a:t>
            </a:r>
            <a:endParaRPr lang="en-US" sz="3200" dirty="0"/>
          </a:p>
        </p:txBody>
      </p:sp>
      <p:sp>
        <p:nvSpPr>
          <p:cNvPr id="3" name="Content Placeholder 2"/>
          <p:cNvSpPr>
            <a:spLocks noGrp="1"/>
          </p:cNvSpPr>
          <p:nvPr>
            <p:ph idx="1"/>
          </p:nvPr>
        </p:nvSpPr>
        <p:spPr/>
        <p:txBody>
          <a:bodyPr>
            <a:normAutofit fontScale="62500" lnSpcReduction="20000"/>
          </a:bodyPr>
          <a:lstStyle/>
          <a:p>
            <a:r>
              <a:rPr lang="en-US" dirty="0" smtClean="0"/>
              <a:t>Router and Switch Configurations</a:t>
            </a:r>
          </a:p>
          <a:p>
            <a:pPr lvl="1"/>
            <a:r>
              <a:rPr lang="en-US" dirty="0" smtClean="0"/>
              <a:t>Most recent software release/patches</a:t>
            </a:r>
          </a:p>
          <a:p>
            <a:pPr lvl="1"/>
            <a:r>
              <a:rPr lang="en-US" dirty="0" smtClean="0"/>
              <a:t>No local user accounts (use TACACS+ for user authentication)</a:t>
            </a:r>
          </a:p>
          <a:p>
            <a:pPr lvl="1"/>
            <a:r>
              <a:rPr lang="en-US" dirty="0" smtClean="0"/>
              <a:t>Enable password should be in a secure encrypted form</a:t>
            </a:r>
          </a:p>
          <a:p>
            <a:pPr lvl="1"/>
            <a:r>
              <a:rPr lang="en-US" dirty="0" smtClean="0"/>
              <a:t>Enable password should be changed from default</a:t>
            </a:r>
          </a:p>
          <a:p>
            <a:pPr lvl="1"/>
            <a:r>
              <a:rPr lang="en-US" dirty="0" smtClean="0"/>
              <a:t>Use corporate standardized SNMP community strings</a:t>
            </a:r>
          </a:p>
          <a:p>
            <a:pPr lvl="1"/>
            <a:r>
              <a:rPr lang="en-US" dirty="0" smtClean="0"/>
              <a:t>Disable SNMP system shutdown (“no </a:t>
            </a:r>
            <a:r>
              <a:rPr lang="en-US" dirty="0" err="1" smtClean="0"/>
              <a:t>snmp</a:t>
            </a:r>
            <a:r>
              <a:rPr lang="en-US" dirty="0" smtClean="0"/>
              <a:t>-server system-shutdown”)</a:t>
            </a:r>
          </a:p>
          <a:p>
            <a:pPr lvl="1"/>
            <a:r>
              <a:rPr lang="en-US" dirty="0" smtClean="0"/>
              <a:t>Log to a centralized log server</a:t>
            </a:r>
          </a:p>
          <a:p>
            <a:pPr lvl="1"/>
            <a:r>
              <a:rPr lang="en-US" dirty="0" smtClean="0"/>
              <a:t>Use Network Address Translation (NAT)</a:t>
            </a:r>
          </a:p>
          <a:p>
            <a:pPr lvl="1"/>
            <a:r>
              <a:rPr lang="en-US" dirty="0" smtClean="0"/>
              <a:t>Don’t use telnet to manage</a:t>
            </a:r>
          </a:p>
          <a:p>
            <a:pPr lvl="1"/>
            <a:r>
              <a:rPr lang="en-US" dirty="0" smtClean="0"/>
              <a:t>Set up with NTP for clock synchronization</a:t>
            </a:r>
          </a:p>
          <a:p>
            <a:pPr lvl="1"/>
            <a:r>
              <a:rPr lang="en-US" dirty="0" smtClean="0"/>
              <a:t>Disallow</a:t>
            </a:r>
          </a:p>
          <a:p>
            <a:pPr lvl="2"/>
            <a:r>
              <a:rPr lang="en-US" dirty="0" smtClean="0"/>
              <a:t>IP directed broadcasts</a:t>
            </a:r>
          </a:p>
          <a:p>
            <a:pPr lvl="2"/>
            <a:r>
              <a:rPr lang="en-US" dirty="0" smtClean="0"/>
              <a:t>Incoming packets sourced with invalid addresses</a:t>
            </a:r>
          </a:p>
          <a:p>
            <a:pPr lvl="2"/>
            <a:r>
              <a:rPr lang="en-US" dirty="0" smtClean="0"/>
              <a:t>TCP small services (“no service </a:t>
            </a:r>
            <a:r>
              <a:rPr lang="en-US" dirty="0" err="1" smtClean="0"/>
              <a:t>tcp</a:t>
            </a:r>
            <a:r>
              <a:rPr lang="en-US" dirty="0" smtClean="0"/>
              <a:t>-small-servers”)</a:t>
            </a:r>
          </a:p>
          <a:p>
            <a:pPr lvl="2"/>
            <a:r>
              <a:rPr lang="en-US" dirty="0" smtClean="0"/>
              <a:t>UDP small services (“no service </a:t>
            </a:r>
            <a:r>
              <a:rPr lang="en-US" dirty="0" err="1" smtClean="0"/>
              <a:t>upd</a:t>
            </a:r>
            <a:r>
              <a:rPr lang="en-US" dirty="0" smtClean="0"/>
              <a:t>-small-servers”)</a:t>
            </a:r>
          </a:p>
          <a:p>
            <a:pPr lvl="2"/>
            <a:r>
              <a:rPr lang="en-US" dirty="0" smtClean="0"/>
              <a:t>All source routing</a:t>
            </a:r>
          </a:p>
          <a:p>
            <a:pPr lvl="2"/>
            <a:r>
              <a:rPr lang="en-US" dirty="0" smtClean="0"/>
              <a:t>All web services running on router</a:t>
            </a:r>
          </a:p>
          <a:p>
            <a:pPr lvl="1"/>
            <a:endParaRPr lang="en-US" dirty="0"/>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6228</TotalTime>
  <Words>1575</Words>
  <Application>Microsoft Office PowerPoint</Application>
  <PresentationFormat>On-screen Show (4:3)</PresentationFormat>
  <Paragraphs>320</Paragraphs>
  <Slides>38</Slides>
  <Notes>38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Metro</vt:lpstr>
      <vt:lpstr>ARCHITECTING SECURE WEB Systems</vt:lpstr>
      <vt:lpstr># whoami</vt:lpstr>
      <vt:lpstr>What We’re Talking About</vt:lpstr>
      <vt:lpstr>How We’ll Accomplish It</vt:lpstr>
      <vt:lpstr>Clean Slate</vt:lpstr>
      <vt:lpstr>Think Before You Act</vt:lpstr>
      <vt:lpstr>Building a secure Network</vt:lpstr>
      <vt:lpstr>Establish an Internet Connection</vt:lpstr>
      <vt:lpstr>Establish an Internet Connection</vt:lpstr>
      <vt:lpstr>Separate Users From Servers</vt:lpstr>
      <vt:lpstr>Add a Firewall</vt:lpstr>
      <vt:lpstr>Some Definitions</vt:lpstr>
      <vt:lpstr>Our n-tier Architecture (In Theory)</vt:lpstr>
      <vt:lpstr>Major Benefit of n-tier</vt:lpstr>
      <vt:lpstr>Our n-tier Architecture (In Practice)</vt:lpstr>
      <vt:lpstr>Definition</vt:lpstr>
      <vt:lpstr>What PCI Has to Say About the Network</vt:lpstr>
      <vt:lpstr>N-tier with DMZ (old skool)</vt:lpstr>
      <vt:lpstr>N-tier with DMZ (new skool)</vt:lpstr>
      <vt:lpstr>Other Benefits of n-tier</vt:lpstr>
      <vt:lpstr>Building a secure server</vt:lpstr>
      <vt:lpstr>What PCI Has to Say About the Servers</vt:lpstr>
      <vt:lpstr>Assume a Fresh OS Install</vt:lpstr>
      <vt:lpstr>building a secure application</vt:lpstr>
      <vt:lpstr>What PCI Has to Say About the Apps</vt:lpstr>
      <vt:lpstr>The OWASP Guide</vt:lpstr>
      <vt:lpstr>Defense-in-depth Add-ons</vt:lpstr>
      <vt:lpstr>Defense-in-Depth</vt:lpstr>
      <vt:lpstr>Add-ons</vt:lpstr>
      <vt:lpstr>The Picture Gets Complicated</vt:lpstr>
      <vt:lpstr>POP QUIZ</vt:lpstr>
      <vt:lpstr>Question 1:</vt:lpstr>
      <vt:lpstr>Question 2:</vt:lpstr>
      <vt:lpstr>Question 3:</vt:lpstr>
      <vt:lpstr>Question 4:</vt:lpstr>
      <vt:lpstr>Question 5:</vt:lpstr>
      <vt:lpstr>Additional Resources</vt:lpstr>
      <vt:lpstr>Slide 38</vt:lpstr>
    </vt:vector>
  </TitlesOfParts>
  <Company>National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Proxies to secure applications and more</dc:title>
  <dc:creator>Josh Sokol</dc:creator>
  <cp:lastModifiedBy>Josh Sokol</cp:lastModifiedBy>
  <cp:revision>396</cp:revision>
  <dcterms:created xsi:type="dcterms:W3CDTF">2008-10-21T19:39:34Z</dcterms:created>
  <dcterms:modified xsi:type="dcterms:W3CDTF">2009-04-28T15:41:52Z</dcterms:modified>
</cp:coreProperties>
</file>