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58" r:id="rId5"/>
    <p:sldId id="265" r:id="rId6"/>
    <p:sldId id="291" r:id="rId7"/>
    <p:sldId id="267" r:id="rId8"/>
    <p:sldId id="293" r:id="rId9"/>
    <p:sldId id="268" r:id="rId10"/>
    <p:sldId id="289" r:id="rId11"/>
    <p:sldId id="269" r:id="rId12"/>
    <p:sldId id="270" r:id="rId13"/>
    <p:sldId id="271" r:id="rId14"/>
    <p:sldId id="273" r:id="rId15"/>
    <p:sldId id="276" r:id="rId16"/>
    <p:sldId id="277" r:id="rId17"/>
    <p:sldId id="278" r:id="rId18"/>
    <p:sldId id="280" r:id="rId19"/>
    <p:sldId id="287" r:id="rId20"/>
    <p:sldId id="286" r:id="rId21"/>
    <p:sldId id="279" r:id="rId22"/>
    <p:sldId id="281" r:id="rId23"/>
    <p:sldId id="298" r:id="rId24"/>
    <p:sldId id="299" r:id="rId25"/>
    <p:sldId id="295" r:id="rId26"/>
    <p:sldId id="283" r:id="rId27"/>
    <p:sldId id="294" r:id="rId28"/>
    <p:sldId id="296" r:id="rId29"/>
    <p:sldId id="297" r:id="rId30"/>
    <p:sldId id="288" r:id="rId31"/>
    <p:sldId id="284" r:id="rId32"/>
    <p:sldId id="260" r:id="rId33"/>
    <p:sldId id="285" r:id="rId3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73" autoAdjust="0"/>
  </p:normalViewPr>
  <p:slideViewPr>
    <p:cSldViewPr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6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75E098A9-3208-4698-8D44-028BE305000C}" type="datetimeFigureOut">
              <a:rPr lang="sv-SE" smtClean="0"/>
              <a:t>2013-10-24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DC87891-2603-4848-9E62-D5BF90833997}" type="slidenum">
              <a:rPr lang="sv-SE" smtClean="0"/>
              <a:t>‹#›</a:t>
            </a:fld>
            <a:endParaRPr lang="sv-S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usercontent.com/" TargetMode="Externa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Jonas Magazinius, Andrei Sabelfeld </a:t>
            </a:r>
            <a:r>
              <a:rPr lang="sv-SE" dirty="0"/>
              <a:t>– </a:t>
            </a:r>
            <a:r>
              <a:rPr lang="sv-SE" dirty="0" smtClean="0"/>
              <a:t>Chalmers University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Technology</a:t>
            </a:r>
            <a:endParaRPr lang="sv-SE" dirty="0" smtClean="0"/>
          </a:p>
          <a:p>
            <a:r>
              <a:rPr lang="sv-SE" dirty="0" smtClean="0"/>
              <a:t>Billy K. Rios – </a:t>
            </a:r>
            <a:r>
              <a:rPr lang="sv-SE" dirty="0" err="1" smtClean="0"/>
              <a:t>Cylance</a:t>
            </a:r>
            <a:r>
              <a:rPr lang="sv-SE" dirty="0" smtClean="0"/>
              <a:t> </a:t>
            </a:r>
            <a:r>
              <a:rPr lang="sv-SE" dirty="0" err="1" smtClean="0"/>
              <a:t>Inc</a:t>
            </a:r>
            <a:r>
              <a:rPr lang="sv-SE" dirty="0" smtClean="0"/>
              <a:t>.</a:t>
            </a:r>
            <a:endParaRPr lang="sv-S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Crossing Origins </a:t>
            </a:r>
            <a:br>
              <a:rPr lang="sv-SE" dirty="0" smtClean="0"/>
            </a:br>
            <a:r>
              <a:rPr lang="sv-SE" dirty="0" smtClean="0"/>
              <a:t>by </a:t>
            </a:r>
            <a:br>
              <a:rPr lang="sv-SE" dirty="0" smtClean="0"/>
            </a:br>
            <a:r>
              <a:rPr lang="sv-SE" dirty="0" smtClean="0"/>
              <a:t>Crossing Formats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8409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 vectors – Content smuggling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 vulnerable </a:t>
            </a:r>
            <a:r>
              <a:rPr lang="en-US" dirty="0" err="1" smtClean="0"/>
              <a:t>webservice</a:t>
            </a:r>
            <a:r>
              <a:rPr lang="en-US" dirty="0" smtClean="0"/>
              <a:t> allows users to upload content</a:t>
            </a:r>
          </a:p>
          <a:p>
            <a:r>
              <a:rPr lang="en-US" dirty="0" smtClean="0"/>
              <a:t>Attacker uploads a polyglot to the vulnerable origin</a:t>
            </a:r>
          </a:p>
          <a:p>
            <a:r>
              <a:rPr lang="en-US" dirty="0" smtClean="0"/>
              <a:t>Polyglot is embedded under the origin of the attacker</a:t>
            </a:r>
          </a:p>
          <a:p>
            <a:r>
              <a:rPr lang="en-US" dirty="0" smtClean="0"/>
              <a:t>The polyglot has origin of, and can communicate with vulnerable service</a:t>
            </a:r>
          </a:p>
          <a:p>
            <a:r>
              <a:rPr lang="en-US" dirty="0" smtClean="0"/>
              <a:t>Visitors of the attackers domain are exploited</a:t>
            </a:r>
          </a:p>
          <a:p>
            <a:r>
              <a:rPr lang="en-US" dirty="0" smtClean="0"/>
              <a:t>Known attack instances</a:t>
            </a:r>
          </a:p>
          <a:p>
            <a:pPr lvl="1"/>
            <a:r>
              <a:rPr lang="en-US" dirty="0" smtClean="0"/>
              <a:t>GIFAR</a:t>
            </a:r>
          </a:p>
          <a:p>
            <a:pPr lvl="1"/>
            <a:r>
              <a:rPr lang="en-US" dirty="0" smtClean="0"/>
              <a:t>Content sniffing attack</a:t>
            </a:r>
          </a:p>
          <a:p>
            <a:endParaRPr lang="en-US" dirty="0"/>
          </a:p>
        </p:txBody>
      </p:sp>
      <p:pic>
        <p:nvPicPr>
          <p:cNvPr id="4" name="Picture 6" descr="http://iconbug.com/data/be/256/4a6b77ae99a98d0d3a0a68a6b54913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571" y="4895233"/>
            <a:ext cx="900100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iconbug.com/data/50/256/bfc3bcbb9ca525fbf3d0179e239cfe9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142" y="3535740"/>
            <a:ext cx="868529" cy="86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5700684" y="5165262"/>
            <a:ext cx="1944216" cy="23365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7" name="Group 6"/>
          <p:cNvGrpSpPr/>
          <p:nvPr/>
        </p:nvGrpSpPr>
        <p:grpSpPr>
          <a:xfrm>
            <a:off x="7765678" y="3423057"/>
            <a:ext cx="1114729" cy="1019808"/>
            <a:chOff x="7878434" y="3723081"/>
            <a:chExt cx="1114729" cy="1019808"/>
          </a:xfrm>
        </p:grpSpPr>
        <p:sp>
          <p:nvSpPr>
            <p:cNvPr id="8" name="TextBox 7"/>
            <p:cNvSpPr txBox="1"/>
            <p:nvPr/>
          </p:nvSpPr>
          <p:spPr>
            <a:xfrm>
              <a:off x="7878434" y="4435112"/>
              <a:ext cx="11147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dirty="0" smtClean="0"/>
                <a:t>attacker.com</a:t>
              </a:r>
              <a:endParaRPr lang="sv-SE" sz="1400" dirty="0"/>
            </a:p>
          </p:txBody>
        </p:sp>
        <p:pic>
          <p:nvPicPr>
            <p:cNvPr id="9" name="Picture 6" descr="http://blog.envitia.com/wp-content/uploads/2010/08/web_server_visi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1906" y="3723081"/>
              <a:ext cx="641276" cy="801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470" y="3487157"/>
            <a:ext cx="1425091" cy="965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6991812" y="3578971"/>
            <a:ext cx="994807" cy="218623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Rectangle 11"/>
          <p:cNvSpPr/>
          <p:nvPr/>
        </p:nvSpPr>
        <p:spPr>
          <a:xfrm>
            <a:off x="5996257" y="3797558"/>
            <a:ext cx="776663" cy="526814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ctangle 12"/>
          <p:cNvSpPr/>
          <p:nvPr/>
        </p:nvSpPr>
        <p:spPr>
          <a:xfrm>
            <a:off x="6118888" y="3797558"/>
            <a:ext cx="531401" cy="52681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Picture 2" descr="http://iconbug.com/data/5b/507/52ff0e80b07d28b590bbc4b30befde5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663" y="3864752"/>
            <a:ext cx="461850" cy="46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ight Arrow 14"/>
          <p:cNvSpPr/>
          <p:nvPr/>
        </p:nvSpPr>
        <p:spPr>
          <a:xfrm rot="1528534">
            <a:off x="6359788" y="4552931"/>
            <a:ext cx="1535125" cy="23170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ight Arrow 15"/>
          <p:cNvSpPr/>
          <p:nvPr/>
        </p:nvSpPr>
        <p:spPr>
          <a:xfrm rot="12362483">
            <a:off x="6425764" y="4333713"/>
            <a:ext cx="1523320" cy="23827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TextBox 16"/>
          <p:cNvSpPr txBox="1"/>
          <p:nvPr/>
        </p:nvSpPr>
        <p:spPr>
          <a:xfrm>
            <a:off x="5710913" y="528593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7650026" y="4790598"/>
            <a:ext cx="1314462" cy="1004735"/>
            <a:chOff x="6177088" y="2276466"/>
            <a:chExt cx="1314462" cy="1004735"/>
          </a:xfrm>
        </p:grpSpPr>
        <p:grpSp>
          <p:nvGrpSpPr>
            <p:cNvPr id="19" name="Group 18"/>
            <p:cNvGrpSpPr/>
            <p:nvPr/>
          </p:nvGrpSpPr>
          <p:grpSpPr>
            <a:xfrm>
              <a:off x="6177088" y="2276466"/>
              <a:ext cx="1314462" cy="1004735"/>
              <a:chOff x="7785313" y="2036525"/>
              <a:chExt cx="1314462" cy="1004735"/>
            </a:xfrm>
          </p:grpSpPr>
          <p:pic>
            <p:nvPicPr>
              <p:cNvPr id="21" name="Picture 6" descr="http://blog.envitia.com/wp-content/uploads/2010/08/web_server_visio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21906" y="2036525"/>
                <a:ext cx="641276" cy="8015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7785313" y="2733483"/>
                <a:ext cx="1314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400" dirty="0" smtClean="0"/>
                  <a:t>vulnerable.com</a:t>
                </a:r>
                <a:endParaRPr lang="sv-SE" sz="1400" dirty="0"/>
              </a:p>
            </p:txBody>
          </p:sp>
        </p:grpSp>
        <p:pic>
          <p:nvPicPr>
            <p:cNvPr id="20" name="Picture 18" descr="http://node3.iconverticons.com/i.php?job=13601425043c59c8&amp;type=png&amp;id=Cloud_4_32x32x32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8812" y="2792700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TextBox 22"/>
          <p:cNvSpPr txBox="1"/>
          <p:nvPr/>
        </p:nvSpPr>
        <p:spPr>
          <a:xfrm>
            <a:off x="7267840" y="3308661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267840" y="3708046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220459" y="4484118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835865" y="4484118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 rot="10800000">
            <a:off x="6984594" y="3961149"/>
            <a:ext cx="994807" cy="217959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28" name="Picture 12" descr="http://iconbug.com/data/27/507/e5e37cbddc91007668825ec679b6a46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840" y="4234046"/>
            <a:ext cx="476990" cy="48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2" descr="http://iconbug.com/data/27/507/e5e37cbddc91007668825ec679b6a46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297" y="5041240"/>
            <a:ext cx="476990" cy="48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34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/>
      <p:bldP spid="23" grpId="0"/>
      <p:bldP spid="24" grpId="0"/>
      <p:bldP spid="25" grpId="0"/>
      <p:bldP spid="26" grpId="0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Payloads – Exploiting the origin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Cross-origin information leakage</a:t>
            </a:r>
          </a:p>
          <a:p>
            <a:pPr lvl="1"/>
            <a:r>
              <a:rPr lang="en-US" dirty="0" smtClean="0"/>
              <a:t>Request sensitive user information</a:t>
            </a:r>
          </a:p>
          <a:p>
            <a:pPr lvl="1"/>
            <a:r>
              <a:rPr lang="en-US" dirty="0" smtClean="0"/>
              <a:t>Leak to attacker across origins</a:t>
            </a:r>
          </a:p>
          <a:p>
            <a:r>
              <a:rPr lang="en-US" dirty="0" smtClean="0"/>
              <a:t>Cross-site request forgery</a:t>
            </a:r>
          </a:p>
          <a:p>
            <a:pPr lvl="1"/>
            <a:r>
              <a:rPr lang="en-US" dirty="0" smtClean="0"/>
              <a:t>Traditionally, issue requests with the credentials of the victim</a:t>
            </a:r>
          </a:p>
          <a:p>
            <a:pPr lvl="1"/>
            <a:r>
              <a:rPr lang="en-US" dirty="0" smtClean="0"/>
              <a:t>Protect using tokens</a:t>
            </a:r>
          </a:p>
          <a:p>
            <a:pPr lvl="1"/>
            <a:r>
              <a:rPr lang="en-US" dirty="0" smtClean="0"/>
              <a:t>Impact is far greater if it is possible to read the response</a:t>
            </a:r>
          </a:p>
          <a:p>
            <a:pPr lvl="2"/>
            <a:r>
              <a:rPr lang="en-US" dirty="0" smtClean="0"/>
              <a:t>Extract token</a:t>
            </a:r>
          </a:p>
          <a:p>
            <a:pPr lvl="2"/>
            <a:r>
              <a:rPr lang="en-US" dirty="0" smtClean="0"/>
              <a:t>Make request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25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Standardized document format – ISO32000-1</a:t>
            </a:r>
          </a:p>
          <a:p>
            <a:r>
              <a:rPr lang="en-US" dirty="0" smtClean="0"/>
              <a:t>Container format</a:t>
            </a:r>
          </a:p>
          <a:p>
            <a:pPr lvl="1"/>
            <a:r>
              <a:rPr lang="en-US" dirty="0" smtClean="0"/>
              <a:t>Embed related resources</a:t>
            </a:r>
          </a:p>
          <a:p>
            <a:pPr lvl="1"/>
            <a:r>
              <a:rPr lang="en-US" dirty="0" smtClean="0"/>
              <a:t>Contain foreign syntax by design</a:t>
            </a:r>
          </a:p>
          <a:p>
            <a:r>
              <a:rPr lang="en-US" dirty="0" smtClean="0"/>
              <a:t>Error tolerant parsing</a:t>
            </a:r>
          </a:p>
          <a:p>
            <a:r>
              <a:rPr lang="en-US" dirty="0" smtClean="0"/>
              <a:t>Powerful capabilities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Display text</a:t>
            </a:r>
          </a:p>
          <a:p>
            <a:r>
              <a:rPr lang="en-US" dirty="0"/>
              <a:t>Render 2D/3D graphics</a:t>
            </a:r>
          </a:p>
          <a:p>
            <a:r>
              <a:rPr lang="en-US" dirty="0"/>
              <a:t>Animations</a:t>
            </a:r>
          </a:p>
          <a:p>
            <a:r>
              <a:rPr lang="en-US" dirty="0"/>
              <a:t>Forms</a:t>
            </a:r>
          </a:p>
          <a:p>
            <a:r>
              <a:rPr lang="en-US" dirty="0"/>
              <a:t>Launch commands (restricted)</a:t>
            </a:r>
          </a:p>
          <a:p>
            <a:r>
              <a:rPr lang="en-US" dirty="0"/>
              <a:t>Execute JavaScript</a:t>
            </a:r>
          </a:p>
          <a:p>
            <a:r>
              <a:rPr lang="en-US" dirty="0"/>
              <a:t>Embed </a:t>
            </a:r>
            <a:r>
              <a:rPr lang="en-US" dirty="0" smtClean="0"/>
              <a:t>Flash – just fantastic</a:t>
            </a:r>
            <a:endParaRPr lang="en-US" dirty="0"/>
          </a:p>
          <a:p>
            <a:r>
              <a:rPr lang="sv-SE" dirty="0" err="1"/>
              <a:t>Issue</a:t>
            </a:r>
            <a:r>
              <a:rPr lang="sv-SE" dirty="0"/>
              <a:t> HTTP-</a:t>
            </a:r>
            <a:r>
              <a:rPr lang="sv-SE" dirty="0" err="1"/>
              <a:t>request</a:t>
            </a:r>
            <a:endParaRPr lang="sv-SE" dirty="0"/>
          </a:p>
          <a:p>
            <a:pPr lvl="1"/>
            <a:r>
              <a:rPr lang="sv-SE" dirty="0" err="1"/>
              <a:t>With</a:t>
            </a:r>
            <a:r>
              <a:rPr lang="sv-SE" dirty="0"/>
              <a:t> cookies</a:t>
            </a:r>
            <a:r>
              <a:rPr lang="sv-SE" dirty="0" smtClean="0"/>
              <a:t>!!</a:t>
            </a:r>
            <a:endParaRPr lang="sv-S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Portable </a:t>
            </a:r>
            <a:r>
              <a:rPr lang="sv-SE" dirty="0" err="1" smtClean="0"/>
              <a:t>Document</a:t>
            </a:r>
            <a:r>
              <a:rPr lang="sv-SE" dirty="0" smtClean="0"/>
              <a:t> Format</a:t>
            </a:r>
            <a:endParaRPr lang="sv-SE" dirty="0"/>
          </a:p>
        </p:txBody>
      </p:sp>
      <p:pic>
        <p:nvPicPr>
          <p:cNvPr id="4" name="Picture 2" descr="http://iconbug.com/data/5b/507/52ff0e80b07d28b590bbc4b30befde5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48680"/>
            <a:ext cx="1212181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2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v-SE" dirty="0" err="1" smtClean="0"/>
              <a:t>Header</a:t>
            </a:r>
            <a:r>
              <a:rPr lang="sv-SE" dirty="0" smtClean="0"/>
              <a:t> </a:t>
            </a:r>
          </a:p>
          <a:p>
            <a:pPr marL="457200" lvl="1" indent="0">
              <a:buNone/>
            </a:pPr>
            <a:r>
              <a:rPr lang="sv-SE" b="1" dirty="0" smtClean="0">
                <a:solidFill>
                  <a:srgbClr val="FFC000"/>
                </a:solidFill>
              </a:rPr>
              <a:t>%PDF-1.7</a:t>
            </a:r>
          </a:p>
          <a:p>
            <a:r>
              <a:rPr lang="sv-SE" dirty="0" err="1" smtClean="0"/>
              <a:t>Objects</a:t>
            </a:r>
            <a:endParaRPr lang="sv-SE" dirty="0" smtClean="0"/>
          </a:p>
          <a:p>
            <a:pPr marL="457200" lvl="1" indent="0">
              <a:buNone/>
            </a:pPr>
            <a:r>
              <a:rPr lang="sv-SE" dirty="0" smtClean="0"/>
              <a:t>1 0 </a:t>
            </a:r>
            <a:r>
              <a:rPr lang="sv-SE" b="1" dirty="0" err="1" smtClean="0">
                <a:solidFill>
                  <a:srgbClr val="FFC000"/>
                </a:solidFill>
              </a:rPr>
              <a:t>obj</a:t>
            </a:r>
            <a:r>
              <a:rPr lang="sv-SE" b="1" dirty="0" smtClean="0">
                <a:solidFill>
                  <a:srgbClr val="FFC000"/>
                </a:solidFill>
              </a:rPr>
              <a:t> </a:t>
            </a:r>
            <a:r>
              <a:rPr lang="sv-SE" dirty="0" smtClean="0"/>
              <a:t>&lt;&lt; /</a:t>
            </a:r>
            <a:r>
              <a:rPr lang="sv-SE" dirty="0" err="1" smtClean="0"/>
              <a:t>Length</a:t>
            </a:r>
            <a:r>
              <a:rPr lang="sv-SE" dirty="0" smtClean="0"/>
              <a:t> 14&gt;&gt;</a:t>
            </a:r>
            <a:r>
              <a:rPr lang="sv-SE" b="1" dirty="0" smtClean="0">
                <a:solidFill>
                  <a:srgbClr val="FFC000"/>
                </a:solidFill>
              </a:rPr>
              <a:t> </a:t>
            </a:r>
            <a:r>
              <a:rPr lang="sv-SE" b="1" dirty="0" err="1" smtClean="0">
                <a:solidFill>
                  <a:srgbClr val="FFC000"/>
                </a:solidFill>
              </a:rPr>
              <a:t>stream</a:t>
            </a:r>
            <a:endParaRPr lang="sv-SE" b="1" dirty="0" smtClean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r>
              <a:rPr lang="sv-SE" dirty="0" err="1" smtClean="0"/>
              <a:t>Content</a:t>
            </a:r>
            <a:r>
              <a:rPr lang="sv-SE" dirty="0"/>
              <a:t> </a:t>
            </a:r>
            <a:r>
              <a:rPr lang="sv-SE" dirty="0" err="1" smtClean="0"/>
              <a:t>stream</a:t>
            </a:r>
            <a:endParaRPr lang="sv-SE" b="1" dirty="0" smtClean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r>
              <a:rPr lang="sv-SE" b="1" dirty="0" err="1" smtClean="0">
                <a:solidFill>
                  <a:srgbClr val="FFC000"/>
                </a:solidFill>
              </a:rPr>
              <a:t>endstream</a:t>
            </a:r>
            <a:endParaRPr lang="sv-SE" b="1" dirty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r>
              <a:rPr lang="sv-SE" b="1" dirty="0" err="1" smtClean="0">
                <a:solidFill>
                  <a:srgbClr val="FFC000"/>
                </a:solidFill>
              </a:rPr>
              <a:t>endobj</a:t>
            </a:r>
            <a:endParaRPr lang="sv-SE" b="1" dirty="0">
              <a:solidFill>
                <a:srgbClr val="FFC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sv-SE" dirty="0"/>
              <a:t>Cross-</a:t>
            </a:r>
            <a:r>
              <a:rPr lang="sv-SE" dirty="0" err="1"/>
              <a:t>reference</a:t>
            </a:r>
            <a:endParaRPr lang="sv-SE" dirty="0"/>
          </a:p>
          <a:p>
            <a:pPr marL="457200" lvl="1" indent="0">
              <a:buNone/>
            </a:pPr>
            <a:r>
              <a:rPr lang="sv-SE" b="1" dirty="0" err="1">
                <a:solidFill>
                  <a:srgbClr val="FFC000"/>
                </a:solidFill>
              </a:rPr>
              <a:t>xref</a:t>
            </a:r>
            <a:endParaRPr lang="sv-SE" b="1" dirty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r>
              <a:rPr lang="sv-SE" dirty="0" smtClean="0"/>
              <a:t>00000012 0000 </a:t>
            </a:r>
            <a:r>
              <a:rPr lang="sv-SE" dirty="0"/>
              <a:t>n</a:t>
            </a:r>
          </a:p>
          <a:p>
            <a:pPr marL="457200" lvl="1" indent="0">
              <a:buNone/>
            </a:pPr>
            <a:r>
              <a:rPr lang="sv-SE" b="1" dirty="0" err="1">
                <a:solidFill>
                  <a:srgbClr val="FFC000"/>
                </a:solidFill>
              </a:rPr>
              <a:t>endxref</a:t>
            </a:r>
            <a:endParaRPr lang="sv-SE" b="1" dirty="0">
              <a:solidFill>
                <a:srgbClr val="FFC000"/>
              </a:solidFill>
            </a:endParaRPr>
          </a:p>
          <a:p>
            <a:r>
              <a:rPr lang="sv-SE" dirty="0"/>
              <a:t>Trailer</a:t>
            </a:r>
            <a:endParaRPr lang="sv-SE" b="1" dirty="0">
              <a:solidFill>
                <a:srgbClr val="FFC000"/>
              </a:solidFill>
            </a:endParaRPr>
          </a:p>
          <a:p>
            <a:pPr lvl="1"/>
            <a:r>
              <a:rPr lang="sv-SE" b="1" dirty="0" err="1">
                <a:solidFill>
                  <a:srgbClr val="FFC000"/>
                </a:solidFill>
              </a:rPr>
              <a:t>startxref</a:t>
            </a:r>
            <a:r>
              <a:rPr lang="sv-SE" dirty="0"/>
              <a:t> </a:t>
            </a:r>
            <a:r>
              <a:rPr lang="sv-SE" dirty="0" smtClean="0"/>
              <a:t>105</a:t>
            </a:r>
            <a:endParaRPr lang="sv-SE" dirty="0"/>
          </a:p>
          <a:p>
            <a:pPr lvl="1"/>
            <a:r>
              <a:rPr lang="sv-SE" b="1" dirty="0">
                <a:solidFill>
                  <a:srgbClr val="FFC000"/>
                </a:solidFill>
              </a:rPr>
              <a:t>trailer </a:t>
            </a:r>
            <a:r>
              <a:rPr lang="sv-SE" dirty="0"/>
              <a:t>&lt;&lt; /</a:t>
            </a:r>
            <a:r>
              <a:rPr lang="sv-SE" dirty="0" err="1"/>
              <a:t>Root</a:t>
            </a:r>
            <a:r>
              <a:rPr lang="sv-SE" dirty="0"/>
              <a:t> 1 0 R &gt;&gt;</a:t>
            </a:r>
          </a:p>
          <a:p>
            <a:pPr lvl="1"/>
            <a:r>
              <a:rPr lang="sv-SE" b="1" dirty="0">
                <a:solidFill>
                  <a:srgbClr val="FFC000"/>
                </a:solidFill>
              </a:rPr>
              <a:t>%%EOF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Document</a:t>
            </a:r>
            <a:r>
              <a:rPr lang="sv-SE" dirty="0" smtClean="0"/>
              <a:t> </a:t>
            </a:r>
            <a:r>
              <a:rPr lang="sv-SE" dirty="0" err="1" smtClean="0"/>
              <a:t>Structure</a:t>
            </a:r>
            <a:endParaRPr lang="sv-SE" dirty="0"/>
          </a:p>
        </p:txBody>
      </p:sp>
      <p:pic>
        <p:nvPicPr>
          <p:cNvPr id="4" name="Picture 2" descr="http://iconbug.com/data/5b/507/52ff0e80b07d28b590bbc4b30befde5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48680"/>
            <a:ext cx="1212181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6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1560" y="980728"/>
            <a:ext cx="3733800" cy="411480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%PDF-1.4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1 </a:t>
            </a:r>
            <a:r>
              <a:rPr lang="en-US" sz="1400" dirty="0">
                <a:solidFill>
                  <a:srgbClr val="FFC000"/>
                </a:solidFill>
              </a:rPr>
              <a:t>0 </a:t>
            </a:r>
            <a:r>
              <a:rPr lang="en-US" sz="1400" dirty="0" err="1">
                <a:solidFill>
                  <a:srgbClr val="FFC000"/>
                </a:solidFill>
              </a:rPr>
              <a:t>obj</a:t>
            </a:r>
            <a:r>
              <a:rPr lang="en-US" sz="1400" dirty="0">
                <a:solidFill>
                  <a:srgbClr val="FFC000"/>
                </a:solidFill>
              </a:rPr>
              <a:t>&lt;&lt; 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>
                <a:solidFill>
                  <a:srgbClr val="FFC000"/>
                </a:solidFill>
              </a:rPr>
              <a:t>Type /</a:t>
            </a:r>
            <a:r>
              <a:rPr lang="en-US" sz="1400" dirty="0" smtClean="0">
                <a:solidFill>
                  <a:srgbClr val="FFC000"/>
                </a:solidFill>
              </a:rPr>
              <a:t>Catalog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        /</a:t>
            </a:r>
            <a:r>
              <a:rPr lang="en-US" sz="1400" dirty="0">
                <a:solidFill>
                  <a:srgbClr val="FFC000"/>
                </a:solidFill>
              </a:rPr>
              <a:t>Outlines 2 0 </a:t>
            </a:r>
            <a:r>
              <a:rPr lang="en-US" sz="1400" dirty="0" smtClean="0">
                <a:solidFill>
                  <a:srgbClr val="FFC000"/>
                </a:solidFill>
              </a:rPr>
              <a:t>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>
                <a:solidFill>
                  <a:srgbClr val="FFC000"/>
                </a:solidFill>
              </a:rPr>
              <a:t>Pages 3 0 </a:t>
            </a:r>
            <a:r>
              <a:rPr lang="en-US" sz="1400" dirty="0" smtClean="0">
                <a:solidFill>
                  <a:srgbClr val="FFC000"/>
                </a:solidFill>
              </a:rPr>
              <a:t>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&gt;&gt;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 smtClean="0">
                <a:solidFill>
                  <a:srgbClr val="FFC000"/>
                </a:solidFill>
              </a:rPr>
              <a:t>endobj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2 </a:t>
            </a:r>
            <a:r>
              <a:rPr lang="en-US" sz="1400" dirty="0">
                <a:solidFill>
                  <a:srgbClr val="FFC000"/>
                </a:solidFill>
              </a:rPr>
              <a:t>0 </a:t>
            </a:r>
            <a:r>
              <a:rPr lang="en-US" sz="1400" dirty="0" err="1">
                <a:solidFill>
                  <a:srgbClr val="FFC000"/>
                </a:solidFill>
              </a:rPr>
              <a:t>obj</a:t>
            </a:r>
            <a:r>
              <a:rPr lang="en-US" sz="1400" dirty="0">
                <a:solidFill>
                  <a:srgbClr val="FFC000"/>
                </a:solidFill>
              </a:rPr>
              <a:t>&lt;&lt; </a:t>
            </a:r>
            <a:r>
              <a:rPr lang="en-US" sz="1400" dirty="0" smtClean="0">
                <a:solidFill>
                  <a:srgbClr val="FFC000"/>
                </a:solidFill>
              </a:rPr>
              <a:t>/</a:t>
            </a:r>
            <a:r>
              <a:rPr lang="en-US" sz="1400" dirty="0">
                <a:solidFill>
                  <a:srgbClr val="FFC000"/>
                </a:solidFill>
              </a:rPr>
              <a:t>Type Outlines/Count 0</a:t>
            </a:r>
            <a:r>
              <a:rPr lang="en-US" sz="1400" dirty="0" smtClean="0">
                <a:solidFill>
                  <a:srgbClr val="FFC000"/>
                </a:solidFill>
              </a:rPr>
              <a:t>&gt;&gt;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 smtClean="0">
                <a:solidFill>
                  <a:srgbClr val="FFC000"/>
                </a:solidFill>
              </a:rPr>
              <a:t>endobj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3 </a:t>
            </a:r>
            <a:r>
              <a:rPr lang="en-US" sz="1400" dirty="0">
                <a:solidFill>
                  <a:srgbClr val="FFC000"/>
                </a:solidFill>
              </a:rPr>
              <a:t>0 </a:t>
            </a:r>
            <a:r>
              <a:rPr lang="en-US" sz="1400" dirty="0" err="1">
                <a:solidFill>
                  <a:srgbClr val="FFC000"/>
                </a:solidFill>
              </a:rPr>
              <a:t>obj</a:t>
            </a:r>
            <a:r>
              <a:rPr lang="en-US" sz="1400" dirty="0">
                <a:solidFill>
                  <a:srgbClr val="FFC000"/>
                </a:solidFill>
              </a:rPr>
              <a:t>&lt;&lt; 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>
                <a:solidFill>
                  <a:srgbClr val="FFC000"/>
                </a:solidFill>
              </a:rPr>
              <a:t>Type /</a:t>
            </a:r>
            <a:r>
              <a:rPr lang="en-US" sz="1400" dirty="0" smtClean="0">
                <a:solidFill>
                  <a:srgbClr val="FFC000"/>
                </a:solidFill>
              </a:rPr>
              <a:t>Pages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>
                <a:solidFill>
                  <a:srgbClr val="FFC000"/>
                </a:solidFill>
              </a:rPr>
              <a:t>Kids [4 0 R</a:t>
            </a:r>
            <a:r>
              <a:rPr lang="en-US" sz="1400" dirty="0" smtClean="0">
                <a:solidFill>
                  <a:srgbClr val="FFC000"/>
                </a:solidFill>
              </a:rPr>
              <a:t>]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>
                <a:solidFill>
                  <a:srgbClr val="FFC000"/>
                </a:solidFill>
              </a:rPr>
              <a:t>Count </a:t>
            </a:r>
            <a:r>
              <a:rPr lang="en-US" sz="1400" dirty="0" smtClean="0">
                <a:solidFill>
                  <a:srgbClr val="FFC000"/>
                </a:solidFill>
              </a:rPr>
              <a:t>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&gt;&gt;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 smtClean="0">
                <a:solidFill>
                  <a:srgbClr val="FFC000"/>
                </a:solidFill>
              </a:rPr>
              <a:t>endobj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4 </a:t>
            </a:r>
            <a:r>
              <a:rPr lang="en-US" sz="1400" dirty="0">
                <a:solidFill>
                  <a:srgbClr val="FFC000"/>
                </a:solidFill>
              </a:rPr>
              <a:t>0 </a:t>
            </a:r>
            <a:r>
              <a:rPr lang="en-US" sz="1400" dirty="0" err="1">
                <a:solidFill>
                  <a:srgbClr val="FFC000"/>
                </a:solidFill>
              </a:rPr>
              <a:t>obj</a:t>
            </a:r>
            <a:r>
              <a:rPr lang="en-US" sz="1400" dirty="0">
                <a:solidFill>
                  <a:srgbClr val="FFC000"/>
                </a:solidFill>
              </a:rPr>
              <a:t>&lt;&lt; 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>
                <a:solidFill>
                  <a:srgbClr val="FFC000"/>
                </a:solidFill>
              </a:rPr>
              <a:t>Type /</a:t>
            </a:r>
            <a:r>
              <a:rPr lang="en-US" sz="1400" dirty="0" smtClean="0">
                <a:solidFill>
                  <a:srgbClr val="FFC000"/>
                </a:solidFill>
              </a:rPr>
              <a:t>Page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>
                <a:solidFill>
                  <a:srgbClr val="FFC000"/>
                </a:solidFill>
              </a:rPr>
              <a:t>Parent 3 0 </a:t>
            </a:r>
            <a:r>
              <a:rPr lang="en-US" sz="1400" dirty="0" smtClean="0">
                <a:solidFill>
                  <a:srgbClr val="FFC000"/>
                </a:solidFill>
              </a:rPr>
              <a:t>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 err="1">
                <a:solidFill>
                  <a:srgbClr val="FFC000"/>
                </a:solidFill>
              </a:rPr>
              <a:t>MediaBox</a:t>
            </a:r>
            <a:r>
              <a:rPr lang="en-US" sz="1400" dirty="0">
                <a:solidFill>
                  <a:srgbClr val="FFC000"/>
                </a:solidFill>
              </a:rPr>
              <a:t> [0 0 612 792</a:t>
            </a:r>
            <a:r>
              <a:rPr lang="en-US" sz="1400" dirty="0" smtClean="0">
                <a:solidFill>
                  <a:srgbClr val="FFC000"/>
                </a:solidFill>
              </a:rPr>
              <a:t>]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>
                <a:solidFill>
                  <a:srgbClr val="FFC000"/>
                </a:solidFill>
              </a:rPr>
              <a:t>Contents 5 0 </a:t>
            </a:r>
            <a:r>
              <a:rPr lang="en-US" sz="1400" dirty="0" smtClean="0">
                <a:solidFill>
                  <a:srgbClr val="FFC000"/>
                </a:solidFill>
              </a:rPr>
              <a:t>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        /</a:t>
            </a:r>
            <a:r>
              <a:rPr lang="en-US" sz="1400" dirty="0">
                <a:solidFill>
                  <a:srgbClr val="FFC000"/>
                </a:solidFill>
              </a:rPr>
              <a:t>Resources &lt;&lt; /</a:t>
            </a:r>
            <a:r>
              <a:rPr lang="en-US" sz="1400" dirty="0" err="1">
                <a:solidFill>
                  <a:srgbClr val="FFC000"/>
                </a:solidFill>
              </a:rPr>
              <a:t>ProcSet</a:t>
            </a:r>
            <a:r>
              <a:rPr lang="en-US" sz="1400" dirty="0">
                <a:solidFill>
                  <a:srgbClr val="FFC000"/>
                </a:solidFill>
              </a:rPr>
              <a:t> 6 0 R </a:t>
            </a:r>
            <a:r>
              <a:rPr lang="en-US" sz="1400" dirty="0" smtClean="0">
                <a:solidFill>
                  <a:srgbClr val="FFC000"/>
                </a:solidFill>
              </a:rPr>
              <a:t>&gt;&gt;&gt;&gt;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 smtClean="0">
                <a:solidFill>
                  <a:srgbClr val="FFC000"/>
                </a:solidFill>
              </a:rPr>
              <a:t>endobj</a:t>
            </a:r>
            <a:endParaRPr lang="en-US" sz="1400" dirty="0" smtClean="0">
              <a:solidFill>
                <a:srgbClr val="FFC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788024" y="1052736"/>
            <a:ext cx="3733800" cy="411480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5 0 </a:t>
            </a:r>
            <a:r>
              <a:rPr lang="en-US" sz="1400" dirty="0" err="1">
                <a:solidFill>
                  <a:srgbClr val="FFC000"/>
                </a:solidFill>
              </a:rPr>
              <a:t>obj</a:t>
            </a:r>
            <a:r>
              <a:rPr lang="en-US" sz="1400" dirty="0">
                <a:solidFill>
                  <a:srgbClr val="FFC000"/>
                </a:solidFill>
              </a:rPr>
              <a:t>&lt;&lt; /Length 35 &gt;&gt;stream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rgbClr val="FFC000"/>
                </a:solidFill>
              </a:rPr>
              <a:t>endstream</a:t>
            </a:r>
            <a:endParaRPr lang="en-US" sz="1400" dirty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rgbClr val="FFC000"/>
                </a:solidFill>
              </a:rPr>
              <a:t>endobj</a:t>
            </a:r>
            <a:endParaRPr lang="en-US" sz="1400" dirty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6 </a:t>
            </a:r>
            <a:r>
              <a:rPr lang="en-US" sz="1400" dirty="0">
                <a:solidFill>
                  <a:srgbClr val="FFC000"/>
                </a:solidFill>
              </a:rPr>
              <a:t>0 </a:t>
            </a:r>
            <a:r>
              <a:rPr lang="en-US" sz="1400" dirty="0" err="1">
                <a:solidFill>
                  <a:srgbClr val="FFC000"/>
                </a:solidFill>
              </a:rPr>
              <a:t>obj</a:t>
            </a:r>
            <a:r>
              <a:rPr lang="en-US" sz="1400" dirty="0">
                <a:solidFill>
                  <a:srgbClr val="FFC000"/>
                </a:solidFill>
              </a:rPr>
              <a:t>[/PDF]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 smtClean="0">
                <a:solidFill>
                  <a:srgbClr val="FFC000"/>
                </a:solidFill>
              </a:rPr>
              <a:t>endobj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 smtClean="0">
                <a:solidFill>
                  <a:srgbClr val="FFC000"/>
                </a:solidFill>
              </a:rPr>
              <a:t>xref</a:t>
            </a:r>
            <a:endParaRPr lang="en-US" sz="1400" dirty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0 7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0000000000 65535 f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0000000009 00000 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0000000074 00000 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0000000120 00000 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0000000179 00000 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0000000300 00000 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0000000384 00000 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trailer&lt;&lt; 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>
                <a:solidFill>
                  <a:srgbClr val="FFC000"/>
                </a:solidFill>
              </a:rPr>
              <a:t>Size </a:t>
            </a:r>
            <a:r>
              <a:rPr lang="en-US" sz="1400" dirty="0" smtClean="0">
                <a:solidFill>
                  <a:srgbClr val="FFC000"/>
                </a:solidFill>
              </a:rPr>
              <a:t>7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       /</a:t>
            </a:r>
            <a:r>
              <a:rPr lang="en-US" sz="1400" dirty="0">
                <a:solidFill>
                  <a:srgbClr val="FFC000"/>
                </a:solidFill>
              </a:rPr>
              <a:t>Root 1 0 R&gt;&gt;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 smtClean="0">
                <a:solidFill>
                  <a:srgbClr val="FFC000"/>
                </a:solidFill>
              </a:rPr>
              <a:t>startxref</a:t>
            </a:r>
            <a:endParaRPr lang="en-US" sz="1400" dirty="0" smtClean="0">
              <a:solidFill>
                <a:srgbClr val="FFC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408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FFC000"/>
                </a:solidFill>
              </a:rPr>
              <a:t>%%</a:t>
            </a:r>
            <a:r>
              <a:rPr lang="en-US" sz="1400" dirty="0">
                <a:solidFill>
                  <a:srgbClr val="FFC000"/>
                </a:solidFill>
              </a:rPr>
              <a:t>EOF</a:t>
            </a:r>
            <a:endParaRPr lang="sv-SE" sz="1400" dirty="0">
              <a:solidFill>
                <a:srgbClr val="FFC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sv-SE" sz="1400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r>
              <a:rPr lang="sv-SE" dirty="0" smtClean="0"/>
              <a:t>Minimal PDF (</a:t>
            </a:r>
            <a:r>
              <a:rPr lang="sv-SE" dirty="0" err="1" smtClean="0"/>
              <a:t>according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Specification</a:t>
            </a:r>
            <a:r>
              <a:rPr lang="sv-SE" dirty="0" smtClean="0"/>
              <a:t>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1239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endParaRPr lang="sv-SE" dirty="0" smtClean="0">
              <a:solidFill>
                <a:srgbClr val="FFC00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%PDF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1 0 </a:t>
            </a:r>
            <a:r>
              <a:rPr lang="sv-SE" dirty="0" err="1" smtClean="0">
                <a:solidFill>
                  <a:srgbClr val="FFC000"/>
                </a:solidFill>
              </a:rPr>
              <a:t>obj</a:t>
            </a:r>
            <a:r>
              <a:rPr lang="sv-SE" dirty="0" smtClean="0">
                <a:solidFill>
                  <a:srgbClr val="FFC000"/>
                </a:solidFill>
              </a:rPr>
              <a:t>&lt;&lt;/Pages&lt;&lt;&gt;&gt;&gt;&gt;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trailer&lt;&lt;/</a:t>
            </a:r>
            <a:r>
              <a:rPr lang="sv-SE" dirty="0" err="1" smtClean="0">
                <a:solidFill>
                  <a:srgbClr val="FFC000"/>
                </a:solidFill>
              </a:rPr>
              <a:t>Root</a:t>
            </a:r>
            <a:r>
              <a:rPr lang="sv-SE" dirty="0" smtClean="0">
                <a:solidFill>
                  <a:srgbClr val="FFC000"/>
                </a:solidFill>
              </a:rPr>
              <a:t> 1 0 R&gt;&gt;</a:t>
            </a:r>
          </a:p>
          <a:p>
            <a:pPr marL="0" indent="0">
              <a:spcAft>
                <a:spcPts val="0"/>
              </a:spcAft>
              <a:buNone/>
            </a:pPr>
            <a:endParaRPr lang="sv-SE" dirty="0">
              <a:solidFill>
                <a:srgbClr val="FFC00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/>
              <a:t>…or </a:t>
            </a:r>
            <a:r>
              <a:rPr lang="sv-SE" dirty="0" err="1" smtClean="0"/>
              <a:t>even</a:t>
            </a:r>
            <a:r>
              <a:rPr lang="sv-SE" dirty="0" smtClean="0"/>
              <a:t> </a:t>
            </a:r>
            <a:r>
              <a:rPr lang="sv-SE" dirty="0" err="1" smtClean="0"/>
              <a:t>shorter</a:t>
            </a:r>
            <a:r>
              <a:rPr lang="sv-SE" dirty="0" smtClean="0"/>
              <a:t>…</a:t>
            </a:r>
          </a:p>
          <a:p>
            <a:pPr marL="0" indent="0">
              <a:spcAft>
                <a:spcPts val="0"/>
              </a:spcAft>
              <a:buNone/>
            </a:pPr>
            <a:endParaRPr lang="sv-SE" dirty="0" smtClean="0">
              <a:solidFill>
                <a:srgbClr val="FFC00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sv-SE" dirty="0">
                <a:solidFill>
                  <a:srgbClr val="FFC000"/>
                </a:solidFill>
              </a:rPr>
              <a:t>%</a:t>
            </a:r>
            <a:r>
              <a:rPr lang="sv-SE" dirty="0" smtClean="0">
                <a:solidFill>
                  <a:srgbClr val="FFC000"/>
                </a:solidFill>
              </a:rPr>
              <a:t>PDF trailer% 1 </a:t>
            </a:r>
            <a:r>
              <a:rPr lang="sv-SE" dirty="0">
                <a:solidFill>
                  <a:srgbClr val="FFC000"/>
                </a:solidFill>
              </a:rPr>
              <a:t>0 </a:t>
            </a:r>
            <a:r>
              <a:rPr lang="sv-SE" dirty="0" err="1" smtClean="0">
                <a:solidFill>
                  <a:srgbClr val="FFC000"/>
                </a:solidFill>
              </a:rPr>
              <a:t>obj</a:t>
            </a:r>
            <a:endParaRPr lang="sv-SE" dirty="0" smtClean="0">
              <a:solidFill>
                <a:srgbClr val="FFC00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&lt;&lt;/</a:t>
            </a:r>
            <a:r>
              <a:rPr lang="sv-SE" dirty="0" err="1">
                <a:solidFill>
                  <a:srgbClr val="FFC000"/>
                </a:solidFill>
              </a:rPr>
              <a:t>Root</a:t>
            </a:r>
            <a:r>
              <a:rPr lang="sv-SE" dirty="0">
                <a:solidFill>
                  <a:srgbClr val="FFC000"/>
                </a:solidFill>
              </a:rPr>
              <a:t> 1 0 R</a:t>
            </a:r>
            <a:r>
              <a:rPr lang="sv-SE" dirty="0" smtClean="0">
                <a:solidFill>
                  <a:srgbClr val="FFC000"/>
                </a:solidFill>
              </a:rPr>
              <a:t>/Pages&lt;&lt;&gt;&gt;&gt;&gt;</a:t>
            </a:r>
          </a:p>
          <a:p>
            <a:pPr marL="0" indent="0">
              <a:spcAft>
                <a:spcPts val="0"/>
              </a:spcAft>
              <a:buNone/>
            </a:pPr>
            <a:endParaRPr lang="sv-SE" dirty="0">
              <a:solidFill>
                <a:srgbClr val="FFC00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/>
              <a:t>…or </a:t>
            </a:r>
            <a:r>
              <a:rPr lang="sv-SE" dirty="0" err="1" smtClean="0"/>
              <a:t>even</a:t>
            </a:r>
            <a:r>
              <a:rPr lang="sv-SE" dirty="0" smtClean="0"/>
              <a:t> </a:t>
            </a:r>
            <a:r>
              <a:rPr lang="sv-SE" dirty="0" err="1" smtClean="0"/>
              <a:t>shorter</a:t>
            </a:r>
            <a:r>
              <a:rPr lang="sv-SE" dirty="0" smtClean="0"/>
              <a:t>…</a:t>
            </a:r>
          </a:p>
          <a:p>
            <a:pPr marL="0" indent="0">
              <a:spcAft>
                <a:spcPts val="0"/>
              </a:spcAft>
              <a:buNone/>
            </a:pPr>
            <a:endParaRPr lang="sv-SE" dirty="0">
              <a:solidFill>
                <a:srgbClr val="FFC00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sv-SE" dirty="0">
                <a:solidFill>
                  <a:srgbClr val="FFC000"/>
                </a:solidFill>
              </a:rPr>
              <a:t>%</a:t>
            </a:r>
            <a:r>
              <a:rPr lang="sv-SE" dirty="0" smtClean="0">
                <a:solidFill>
                  <a:srgbClr val="FFC000"/>
                </a:solidFill>
              </a:rPr>
              <a:t>PDF trailer</a:t>
            </a:r>
            <a:r>
              <a:rPr lang="sv-SE" dirty="0">
                <a:solidFill>
                  <a:srgbClr val="FFC000"/>
                </a:solidFill>
              </a:rPr>
              <a:t>&lt;&lt;/</a:t>
            </a:r>
            <a:r>
              <a:rPr lang="sv-SE" dirty="0" err="1" smtClean="0">
                <a:solidFill>
                  <a:srgbClr val="FFC000"/>
                </a:solidFill>
              </a:rPr>
              <a:t>Root</a:t>
            </a:r>
            <a:r>
              <a:rPr lang="sv-SE" dirty="0" smtClean="0">
                <a:solidFill>
                  <a:srgbClr val="FFC000"/>
                </a:solidFill>
              </a:rPr>
              <a:t>% 1 0 </a:t>
            </a:r>
            <a:r>
              <a:rPr lang="sv-SE" dirty="0" err="1" smtClean="0">
                <a:solidFill>
                  <a:srgbClr val="FFC000"/>
                </a:solidFill>
              </a:rPr>
              <a:t>obj</a:t>
            </a:r>
            <a:r>
              <a:rPr lang="sv-SE" dirty="0">
                <a:solidFill>
                  <a:srgbClr val="FFC000"/>
                </a:solidFill>
              </a:rPr>
              <a:t>&lt;&lt;/</a:t>
            </a:r>
            <a:r>
              <a:rPr lang="sv-SE" dirty="0" smtClean="0">
                <a:solidFill>
                  <a:srgbClr val="FFC000"/>
                </a:solidFill>
              </a:rPr>
              <a:t>Pages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1 0 R&gt;&gt;</a:t>
            </a:r>
          </a:p>
          <a:p>
            <a:pPr marL="0" indent="0">
              <a:spcAft>
                <a:spcPts val="0"/>
              </a:spcAft>
              <a:buNone/>
            </a:pPr>
            <a:endParaRPr lang="sv-SE" dirty="0">
              <a:solidFill>
                <a:srgbClr val="FFC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sv-SE" dirty="0" smtClean="0">
              <a:solidFill>
                <a:srgbClr val="FFC00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%PDF-1.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trailer&lt;&lt;/</a:t>
            </a:r>
            <a:r>
              <a:rPr lang="sv-SE" dirty="0" err="1" smtClean="0">
                <a:solidFill>
                  <a:srgbClr val="FFC000"/>
                </a:solidFill>
              </a:rPr>
              <a:t>Root</a:t>
            </a:r>
            <a:r>
              <a:rPr lang="sv-SE" dirty="0" smtClean="0">
                <a:solidFill>
                  <a:srgbClr val="FFC000"/>
                </a:solidFill>
              </a:rPr>
              <a:t>&lt;&lt;/Pages&lt;&lt;&gt;&gt;&gt;&gt;</a:t>
            </a:r>
          </a:p>
          <a:p>
            <a:pPr marL="0" indent="0">
              <a:spcAft>
                <a:spcPts val="0"/>
              </a:spcAft>
              <a:buNone/>
            </a:pPr>
            <a:endParaRPr lang="sv-SE" dirty="0" smtClean="0">
              <a:solidFill>
                <a:srgbClr val="FFC00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/>
              <a:t>…or </a:t>
            </a:r>
            <a:r>
              <a:rPr lang="sv-SE" dirty="0" err="1" smtClean="0"/>
              <a:t>executing</a:t>
            </a:r>
            <a:r>
              <a:rPr lang="sv-SE" dirty="0" smtClean="0"/>
              <a:t> JavaScript…</a:t>
            </a:r>
            <a:endParaRPr lang="sv-SE" dirty="0"/>
          </a:p>
          <a:p>
            <a:pPr marL="0" indent="0">
              <a:spcAft>
                <a:spcPts val="0"/>
              </a:spcAft>
              <a:buNone/>
            </a:pPr>
            <a:endParaRPr lang="sv-SE" dirty="0">
              <a:solidFill>
                <a:srgbClr val="FFC00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%PDF-1.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trailer&lt;&lt;/</a:t>
            </a:r>
            <a:r>
              <a:rPr lang="sv-SE" dirty="0" err="1" smtClean="0">
                <a:solidFill>
                  <a:srgbClr val="FFC000"/>
                </a:solidFill>
              </a:rPr>
              <a:t>Root</a:t>
            </a:r>
            <a:r>
              <a:rPr lang="sv-SE" dirty="0" smtClean="0">
                <a:solidFill>
                  <a:srgbClr val="FFC000"/>
                </a:solidFill>
              </a:rPr>
              <a:t>&lt;&lt;/Pages&lt;&lt;&gt;&gt;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/</a:t>
            </a:r>
            <a:r>
              <a:rPr lang="sv-SE" dirty="0" err="1" smtClean="0">
                <a:solidFill>
                  <a:srgbClr val="FFC000"/>
                </a:solidFill>
              </a:rPr>
              <a:t>OpenAction</a:t>
            </a:r>
            <a:r>
              <a:rPr lang="sv-SE" dirty="0" smtClean="0">
                <a:solidFill>
                  <a:srgbClr val="FFC000"/>
                </a:solidFill>
              </a:rPr>
              <a:t>&lt;&lt;/S/JavaScript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	/JS(</a:t>
            </a:r>
            <a:r>
              <a:rPr lang="sv-SE" dirty="0" err="1" smtClean="0">
                <a:solidFill>
                  <a:srgbClr val="FFC000"/>
                </a:solidFill>
              </a:rPr>
              <a:t>app.alert</a:t>
            </a:r>
            <a:r>
              <a:rPr lang="sv-SE" dirty="0" smtClean="0">
                <a:solidFill>
                  <a:srgbClr val="FFC000"/>
                </a:solidFill>
              </a:rPr>
              <a:t>(’PDF’))&gt;&gt;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>
                <a:solidFill>
                  <a:srgbClr val="FFC000"/>
                </a:solidFill>
              </a:rPr>
              <a:t>&gt;&gt;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Minimal PDF (</a:t>
            </a:r>
            <a:r>
              <a:rPr lang="sv-SE" dirty="0" err="1" smtClean="0"/>
              <a:t>According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Interpreter)</a:t>
            </a:r>
            <a:endParaRPr lang="sv-S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z="2000" b="1" dirty="0" smtClean="0"/>
              <a:t>Adobe </a:t>
            </a:r>
            <a:r>
              <a:rPr lang="sv-SE" sz="2000" b="1" dirty="0" err="1" smtClean="0"/>
              <a:t>Reader</a:t>
            </a:r>
            <a:endParaRPr lang="sv-SE" sz="20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sv-SE" sz="2000" b="1" dirty="0" smtClean="0"/>
              <a:t>Google </a:t>
            </a:r>
            <a:r>
              <a:rPr lang="sv-SE" sz="2000" b="1" dirty="0" err="1" smtClean="0"/>
              <a:t>Chrome</a:t>
            </a:r>
            <a:r>
              <a:rPr lang="sv-SE" sz="2000" b="1" dirty="0" smtClean="0"/>
              <a:t> PDF </a:t>
            </a:r>
            <a:r>
              <a:rPr lang="sv-SE" sz="2000" b="1" dirty="0" err="1" smtClean="0"/>
              <a:t>Reader</a:t>
            </a:r>
            <a:endParaRPr lang="sv-SE" sz="2000" b="1" dirty="0"/>
          </a:p>
        </p:txBody>
      </p:sp>
    </p:spTree>
    <p:extLst>
      <p:ext uri="{BB962C8B-B14F-4D97-AF65-F5344CB8AC3E}">
        <p14:creationId xmlns:p14="http://schemas.microsoft.com/office/powerpoint/2010/main" val="36312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Error</a:t>
            </a:r>
            <a:r>
              <a:rPr lang="sv-SE" dirty="0" smtClean="0"/>
              <a:t> tolerant Parsing</a:t>
            </a:r>
            <a:endParaRPr lang="sv-SE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sv-SE" sz="2400" dirty="0" err="1" smtClean="0"/>
              <a:t>This</a:t>
            </a:r>
            <a:r>
              <a:rPr lang="sv-SE" sz="2400" dirty="0" smtClean="0"/>
              <a:t> text </a:t>
            </a:r>
            <a:r>
              <a:rPr lang="sv-SE" sz="2400" dirty="0" err="1" smtClean="0"/>
              <a:t>would</a:t>
            </a:r>
            <a:r>
              <a:rPr lang="sv-SE" sz="2400" dirty="0" smtClean="0"/>
              <a:t> </a:t>
            </a:r>
            <a:r>
              <a:rPr lang="sv-SE" sz="2400" dirty="0" err="1" smtClean="0"/>
              <a:t>also</a:t>
            </a:r>
            <a:r>
              <a:rPr lang="sv-SE" sz="2400" dirty="0" smtClean="0"/>
              <a:t> be a valid </a:t>
            </a:r>
            <a:r>
              <a:rPr lang="sv-SE" sz="2400" dirty="0" smtClean="0">
                <a:solidFill>
                  <a:srgbClr val="FFC000"/>
                </a:solidFill>
              </a:rPr>
              <a:t>%PDF-1.</a:t>
            </a:r>
          </a:p>
          <a:p>
            <a:pPr marL="0" indent="0">
              <a:buNone/>
            </a:pPr>
            <a:r>
              <a:rPr lang="sv-SE" sz="2400" dirty="0" err="1" smtClean="0"/>
              <a:t>With</a:t>
            </a:r>
            <a:r>
              <a:rPr lang="sv-SE" sz="2400" dirty="0" smtClean="0"/>
              <a:t> the </a:t>
            </a:r>
            <a:r>
              <a:rPr lang="sv-SE" sz="2400" dirty="0" err="1" smtClean="0"/>
              <a:t>condition</a:t>
            </a:r>
            <a:r>
              <a:rPr lang="sv-SE" sz="2400" dirty="0" smtClean="0"/>
              <a:t> </a:t>
            </a:r>
            <a:r>
              <a:rPr lang="sv-SE" sz="2400" dirty="0" err="1" smtClean="0"/>
              <a:t>that</a:t>
            </a:r>
            <a:r>
              <a:rPr lang="sv-SE" sz="2400" dirty="0" smtClean="0"/>
              <a:t> the</a:t>
            </a:r>
          </a:p>
          <a:p>
            <a:pPr marL="0" indent="0">
              <a:buNone/>
            </a:pPr>
            <a:r>
              <a:rPr lang="sv-SE" sz="2400" dirty="0" smtClean="0">
                <a:solidFill>
                  <a:srgbClr val="FFC000"/>
                </a:solidFill>
              </a:rPr>
              <a:t>trailer</a:t>
            </a:r>
            <a:r>
              <a:rPr lang="sv-SE" sz="2400" dirty="0" smtClean="0"/>
              <a:t> %</a:t>
            </a:r>
            <a:r>
              <a:rPr lang="sv-SE" sz="2400" dirty="0" err="1" smtClean="0"/>
              <a:t>begins</a:t>
            </a:r>
            <a:r>
              <a:rPr lang="sv-SE" sz="2400" dirty="0" smtClean="0"/>
              <a:t> on a new </a:t>
            </a:r>
            <a:r>
              <a:rPr lang="sv-SE" sz="2400" dirty="0" err="1" smtClean="0"/>
              <a:t>line</a:t>
            </a:r>
            <a:r>
              <a:rPr lang="sv-SE" sz="2400" dirty="0" smtClean="0"/>
              <a:t> and </a:t>
            </a:r>
            <a:r>
              <a:rPr lang="sv-SE" sz="2400" dirty="0" err="1" smtClean="0"/>
              <a:t>that</a:t>
            </a:r>
            <a:r>
              <a:rPr lang="sv-SE" sz="2400" dirty="0" smtClean="0"/>
              <a:t> </a:t>
            </a:r>
            <a:r>
              <a:rPr lang="sv-SE" sz="2400" dirty="0" err="1" smtClean="0"/>
              <a:t>there</a:t>
            </a:r>
            <a:r>
              <a:rPr lang="sv-SE" sz="2400" dirty="0" smtClean="0"/>
              <a:t> </a:t>
            </a:r>
            <a:r>
              <a:rPr lang="sv-SE" sz="2400" dirty="0" err="1" smtClean="0"/>
              <a:t>isn’t</a:t>
            </a:r>
            <a:r>
              <a:rPr lang="sv-SE" sz="2400" dirty="0" smtClean="0"/>
              <a:t> </a:t>
            </a:r>
          </a:p>
          <a:p>
            <a:pPr marL="0" indent="0">
              <a:buNone/>
            </a:pPr>
            <a:r>
              <a:rPr lang="sv-SE" sz="2400" dirty="0" smtClean="0">
                <a:solidFill>
                  <a:srgbClr val="FFC000"/>
                </a:solidFill>
              </a:rPr>
              <a:t>&lt;&lt;</a:t>
            </a:r>
            <a:r>
              <a:rPr lang="sv-SE" sz="2400" dirty="0" smtClean="0"/>
              <a:t>/</a:t>
            </a:r>
            <a:r>
              <a:rPr lang="sv-SE" sz="2400" dirty="0" err="1" smtClean="0"/>
              <a:t>too</a:t>
            </a:r>
            <a:r>
              <a:rPr lang="sv-SE" sz="2400" dirty="0" smtClean="0"/>
              <a:t> /</a:t>
            </a:r>
            <a:r>
              <a:rPr lang="sv-SE" sz="2400" dirty="0" err="1" smtClean="0"/>
              <a:t>much</a:t>
            </a:r>
            <a:r>
              <a:rPr lang="sv-SE" sz="2400" dirty="0" smtClean="0"/>
              <a:t> /</a:t>
            </a:r>
            <a:r>
              <a:rPr lang="sv-SE" sz="2400" dirty="0" err="1" smtClean="0"/>
              <a:t>garbage</a:t>
            </a:r>
            <a:r>
              <a:rPr lang="sv-SE" sz="2400" dirty="0" smtClean="0"/>
              <a:t> /in </a:t>
            </a:r>
            <a:r>
              <a:rPr lang="sv-SE" sz="2400" dirty="0" smtClean="0">
                <a:solidFill>
                  <a:srgbClr val="FFC000"/>
                </a:solidFill>
              </a:rPr>
              <a:t>/</a:t>
            </a:r>
            <a:r>
              <a:rPr lang="sv-SE" sz="2400" dirty="0" err="1" smtClean="0">
                <a:solidFill>
                  <a:srgbClr val="FFC000"/>
                </a:solidFill>
              </a:rPr>
              <a:t>Root</a:t>
            </a:r>
            <a:r>
              <a:rPr lang="sv-SE" sz="2400" dirty="0" smtClean="0">
                <a:solidFill>
                  <a:srgbClr val="FFC000"/>
                </a:solidFill>
              </a:rPr>
              <a:t>&lt;&lt;/Pages&lt;&lt;&gt;&gt;&gt;&gt;</a:t>
            </a:r>
            <a:r>
              <a:rPr lang="sv-SE" sz="2400" dirty="0" smtClean="0"/>
              <a:t> the </a:t>
            </a:r>
            <a:r>
              <a:rPr lang="sv-SE" sz="2400" dirty="0" err="1" smtClean="0"/>
              <a:t>dictionary</a:t>
            </a:r>
            <a:r>
              <a:rPr lang="sv-SE" sz="2400" dirty="0" smtClean="0"/>
              <a:t>.</a:t>
            </a:r>
          </a:p>
          <a:p>
            <a:pPr marL="0" indent="0">
              <a:buNone/>
            </a:pPr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42884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>
              <a:spcAft>
                <a:spcPts val="0"/>
              </a:spcAft>
            </a:pPr>
            <a:r>
              <a:rPr lang="sv-SE" dirty="0"/>
              <a:t>PDF</a:t>
            </a:r>
          </a:p>
          <a:p>
            <a:pPr lvl="1">
              <a:spcAft>
                <a:spcPts val="0"/>
              </a:spcAft>
            </a:pPr>
            <a:r>
              <a:rPr lang="sv-SE" dirty="0"/>
              <a:t>URL </a:t>
            </a:r>
            <a:r>
              <a:rPr lang="sv-SE" dirty="0" smtClean="0"/>
              <a:t>Action – </a:t>
            </a:r>
            <a:r>
              <a:rPr lang="sv-SE" dirty="0" err="1" smtClean="0"/>
              <a:t>Redirects</a:t>
            </a:r>
            <a:r>
              <a:rPr lang="sv-SE" dirty="0" smtClean="0"/>
              <a:t> the browser</a:t>
            </a:r>
          </a:p>
          <a:p>
            <a:pPr>
              <a:spcAft>
                <a:spcPts val="0"/>
              </a:spcAft>
            </a:pPr>
            <a:r>
              <a:rPr lang="sv-SE" dirty="0" err="1" smtClean="0"/>
              <a:t>Embedded</a:t>
            </a:r>
            <a:r>
              <a:rPr lang="sv-SE" dirty="0" smtClean="0"/>
              <a:t> Flash</a:t>
            </a:r>
          </a:p>
          <a:p>
            <a:pPr lvl="1">
              <a:spcAft>
                <a:spcPts val="0"/>
              </a:spcAft>
            </a:pPr>
            <a:r>
              <a:rPr lang="sv-SE" dirty="0" err="1" smtClean="0"/>
              <a:t>Inherits</a:t>
            </a:r>
            <a:r>
              <a:rPr lang="sv-SE" dirty="0" smtClean="0"/>
              <a:t> the </a:t>
            </a:r>
            <a:r>
              <a:rPr lang="sv-SE" dirty="0" err="1" smtClean="0"/>
              <a:t>origin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document</a:t>
            </a:r>
            <a:endParaRPr lang="sv-SE" dirty="0" smtClean="0"/>
          </a:p>
          <a:p>
            <a:pPr lvl="1">
              <a:spcAft>
                <a:spcPts val="0"/>
              </a:spcAft>
            </a:pPr>
            <a:r>
              <a:rPr lang="sv-SE" dirty="0" err="1" smtClean="0"/>
              <a:t>Two</a:t>
            </a:r>
            <a:r>
              <a:rPr lang="sv-SE" dirty="0" err="1"/>
              <a:t>-</a:t>
            </a:r>
            <a:r>
              <a:rPr lang="sv-SE" dirty="0" err="1" smtClean="0"/>
              <a:t>way</a:t>
            </a:r>
            <a:r>
              <a:rPr lang="sv-SE" dirty="0" smtClean="0"/>
              <a:t> </a:t>
            </a:r>
            <a:r>
              <a:rPr lang="sv-SE" dirty="0" err="1" smtClean="0"/>
              <a:t>communication</a:t>
            </a:r>
            <a:endParaRPr lang="sv-SE" dirty="0" smtClean="0"/>
          </a:p>
          <a:p>
            <a:pPr lvl="1">
              <a:spcAft>
                <a:spcPts val="0"/>
              </a:spcAft>
            </a:pPr>
            <a:r>
              <a:rPr lang="sv-SE" dirty="0" err="1" smtClean="0"/>
              <a:t>Uses</a:t>
            </a:r>
            <a:r>
              <a:rPr lang="sv-SE" dirty="0" smtClean="0"/>
              <a:t> </a:t>
            </a:r>
            <a:r>
              <a:rPr lang="sv-SE" dirty="0" err="1" smtClean="0"/>
              <a:t>its</a:t>
            </a:r>
            <a:r>
              <a:rPr lang="sv-SE" dirty="0" smtClean="0"/>
              <a:t> </a:t>
            </a:r>
            <a:r>
              <a:rPr lang="sv-SE" dirty="0" err="1" smtClean="0"/>
              <a:t>own</a:t>
            </a:r>
            <a:r>
              <a:rPr lang="sv-SE" dirty="0" smtClean="0"/>
              <a:t> set </a:t>
            </a:r>
            <a:r>
              <a:rPr lang="sv-SE" dirty="0" err="1" smtClean="0"/>
              <a:t>of</a:t>
            </a:r>
            <a:r>
              <a:rPr lang="sv-SE" dirty="0" smtClean="0"/>
              <a:t> cookies</a:t>
            </a:r>
          </a:p>
          <a:p>
            <a:pPr lvl="1">
              <a:spcAft>
                <a:spcPts val="0"/>
              </a:spcAft>
            </a:pPr>
            <a:endParaRPr lang="sv-SE" dirty="0"/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/>
              <a:t>%PDF-1.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/>
              <a:t>trailer &lt;&lt;/</a:t>
            </a:r>
            <a:r>
              <a:rPr lang="sv-SE" dirty="0" err="1" smtClean="0"/>
              <a:t>Root</a:t>
            </a:r>
            <a:endParaRPr lang="sv-SE" dirty="0" smtClean="0"/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/>
              <a:t>    &lt;&lt;/Pages&lt;&lt;&gt;&gt;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/>
              <a:t> </a:t>
            </a:r>
            <a:r>
              <a:rPr lang="sv-SE" dirty="0" smtClean="0"/>
              <a:t>   /</a:t>
            </a:r>
            <a:r>
              <a:rPr lang="sv-SE" dirty="0" err="1" smtClean="0"/>
              <a:t>OpenAction</a:t>
            </a:r>
            <a:endParaRPr lang="sv-SE" dirty="0" smtClean="0"/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/>
              <a:t>    &lt;&lt;/S/URI/URI(</a:t>
            </a:r>
            <a:r>
              <a:rPr lang="sv-SE" dirty="0" err="1" smtClean="0"/>
              <a:t>javascript:alert</a:t>
            </a:r>
            <a:r>
              <a:rPr lang="sv-SE" dirty="0" smtClean="0"/>
              <a:t>(</a:t>
            </a:r>
            <a:r>
              <a:rPr lang="sv-SE" dirty="0" err="1" smtClean="0"/>
              <a:t>location</a:t>
            </a:r>
            <a:r>
              <a:rPr lang="sv-SE" dirty="0" smtClean="0"/>
              <a:t>))&gt;&gt;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sv-SE" dirty="0" smtClean="0"/>
              <a:t>&gt;&gt;&gt;&gt;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sv-SE" dirty="0" smtClean="0"/>
              <a:t>JavaScript</a:t>
            </a:r>
            <a:endParaRPr lang="sv-SE" dirty="0"/>
          </a:p>
          <a:p>
            <a:pPr lvl="1">
              <a:spcAft>
                <a:spcPts val="0"/>
              </a:spcAft>
            </a:pPr>
            <a:r>
              <a:rPr lang="sv-SE" dirty="0" err="1"/>
              <a:t>Inherits</a:t>
            </a:r>
            <a:r>
              <a:rPr lang="sv-SE" dirty="0"/>
              <a:t> the </a:t>
            </a:r>
            <a:r>
              <a:rPr lang="sv-SE" dirty="0" err="1"/>
              <a:t>origin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the </a:t>
            </a:r>
            <a:r>
              <a:rPr lang="sv-SE" dirty="0" err="1"/>
              <a:t>document</a:t>
            </a:r>
            <a:endParaRPr lang="sv-SE" dirty="0"/>
          </a:p>
          <a:p>
            <a:pPr lvl="1">
              <a:spcAft>
                <a:spcPts val="0"/>
              </a:spcAft>
            </a:pPr>
            <a:r>
              <a:rPr lang="sv-SE" dirty="0" err="1"/>
              <a:t>Uses</a:t>
            </a:r>
            <a:r>
              <a:rPr lang="sv-SE" dirty="0"/>
              <a:t> the cookies </a:t>
            </a:r>
            <a:r>
              <a:rPr lang="sv-SE" dirty="0" err="1"/>
              <a:t>of</a:t>
            </a:r>
            <a:r>
              <a:rPr lang="sv-SE" dirty="0"/>
              <a:t> the browser</a:t>
            </a:r>
          </a:p>
          <a:p>
            <a:pPr lvl="1">
              <a:spcAft>
                <a:spcPts val="0"/>
              </a:spcAft>
            </a:pPr>
            <a:r>
              <a:rPr lang="sv-SE" dirty="0" err="1"/>
              <a:t>launchURL</a:t>
            </a:r>
            <a:r>
              <a:rPr lang="sv-SE" dirty="0"/>
              <a:t>() – </a:t>
            </a:r>
            <a:r>
              <a:rPr lang="sv-SE" dirty="0" err="1"/>
              <a:t>Redirects</a:t>
            </a:r>
            <a:r>
              <a:rPr lang="sv-SE" dirty="0"/>
              <a:t> the browser</a:t>
            </a:r>
          </a:p>
          <a:p>
            <a:pPr lvl="1">
              <a:spcAft>
                <a:spcPts val="0"/>
              </a:spcAft>
            </a:pPr>
            <a:r>
              <a:rPr lang="sv-SE" dirty="0" err="1"/>
              <a:t>getURL</a:t>
            </a:r>
            <a:r>
              <a:rPr lang="sv-SE" dirty="0"/>
              <a:t>() – </a:t>
            </a:r>
            <a:r>
              <a:rPr lang="sv-SE" dirty="0" err="1"/>
              <a:t>Redirects</a:t>
            </a:r>
            <a:r>
              <a:rPr lang="sv-SE" dirty="0"/>
              <a:t> the browser</a:t>
            </a:r>
          </a:p>
          <a:p>
            <a:pPr lvl="1">
              <a:spcAft>
                <a:spcPts val="0"/>
              </a:spcAft>
            </a:pPr>
            <a:r>
              <a:rPr lang="sv-SE" dirty="0" err="1"/>
              <a:t>submitForm</a:t>
            </a:r>
            <a:r>
              <a:rPr lang="sv-SE" dirty="0"/>
              <a:t>() – POST </a:t>
            </a:r>
            <a:r>
              <a:rPr lang="sv-SE" dirty="0" err="1"/>
              <a:t>request</a:t>
            </a:r>
            <a:r>
              <a:rPr lang="sv-SE" dirty="0"/>
              <a:t> via the browser</a:t>
            </a:r>
          </a:p>
          <a:p>
            <a:pPr lvl="1">
              <a:spcAft>
                <a:spcPts val="0"/>
              </a:spcAft>
            </a:pPr>
            <a:r>
              <a:rPr lang="sv-SE" dirty="0"/>
              <a:t>XML </a:t>
            </a:r>
            <a:r>
              <a:rPr lang="sv-SE" dirty="0" err="1"/>
              <a:t>External</a:t>
            </a:r>
            <a:r>
              <a:rPr lang="sv-SE" dirty="0"/>
              <a:t> </a:t>
            </a:r>
            <a:r>
              <a:rPr lang="sv-SE" dirty="0" err="1"/>
              <a:t>Entity</a:t>
            </a:r>
            <a:endParaRPr lang="sv-SE" dirty="0"/>
          </a:p>
          <a:p>
            <a:pPr lvl="2">
              <a:spcAft>
                <a:spcPts val="0"/>
              </a:spcAft>
            </a:pPr>
            <a:r>
              <a:rPr lang="sv-SE" dirty="0" err="1"/>
              <a:t>Two-way</a:t>
            </a:r>
            <a:r>
              <a:rPr lang="sv-SE" dirty="0"/>
              <a:t> </a:t>
            </a:r>
            <a:r>
              <a:rPr lang="sv-SE" dirty="0" err="1"/>
              <a:t>communication</a:t>
            </a:r>
            <a:endParaRPr lang="sv-SE" dirty="0"/>
          </a:p>
          <a:p>
            <a:pPr lvl="2">
              <a:spcAft>
                <a:spcPts val="0"/>
              </a:spcAft>
            </a:pPr>
            <a:r>
              <a:rPr lang="sv-SE" b="1" dirty="0" err="1"/>
              <a:t>Patched</a:t>
            </a:r>
            <a:r>
              <a:rPr lang="sv-SE" dirty="0"/>
              <a:t> in </a:t>
            </a:r>
            <a:r>
              <a:rPr lang="sv-SE" dirty="0" err="1"/>
              <a:t>latest</a:t>
            </a:r>
            <a:r>
              <a:rPr lang="sv-SE" dirty="0"/>
              <a:t> version </a:t>
            </a:r>
            <a:r>
              <a:rPr lang="sv-SE" dirty="0" err="1"/>
              <a:t>of</a:t>
            </a:r>
            <a:r>
              <a:rPr lang="sv-SE" dirty="0"/>
              <a:t> Adobe </a:t>
            </a:r>
            <a:r>
              <a:rPr lang="sv-SE" dirty="0" err="1" smtClean="0"/>
              <a:t>Reader</a:t>
            </a:r>
            <a:r>
              <a:rPr lang="sv-SE" dirty="0" smtClean="0"/>
              <a:t> (</a:t>
            </a:r>
            <a:r>
              <a:rPr lang="sv-SE" b="1" dirty="0" smtClean="0"/>
              <a:t>FINALLY</a:t>
            </a:r>
            <a:r>
              <a:rPr lang="sv-SE" dirty="0" smtClean="0"/>
              <a:t>)</a:t>
            </a:r>
            <a:endParaRPr lang="sv-SE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Communication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5609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Mixes well with just about any format</a:t>
            </a:r>
          </a:p>
          <a:p>
            <a:r>
              <a:rPr lang="en-US" dirty="0" smtClean="0"/>
              <a:t>Server can verify benign format</a:t>
            </a:r>
          </a:p>
          <a:p>
            <a:endParaRPr lang="en-US" dirty="0" smtClean="0"/>
          </a:p>
          <a:p>
            <a:r>
              <a:rPr lang="en-US" dirty="0" smtClean="0"/>
              <a:t>Impact</a:t>
            </a:r>
          </a:p>
          <a:p>
            <a:pPr lvl="1"/>
            <a:r>
              <a:rPr lang="en-US" dirty="0" smtClean="0"/>
              <a:t>CSRF</a:t>
            </a:r>
          </a:p>
          <a:p>
            <a:pPr lvl="1"/>
            <a:r>
              <a:rPr lang="en-US" dirty="0" smtClean="0"/>
              <a:t>Cross-origin leakage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Easy to inject</a:t>
            </a:r>
          </a:p>
          <a:p>
            <a:r>
              <a:rPr lang="en-US" dirty="0" smtClean="0"/>
              <a:t>Token-set overlaps with HTML</a:t>
            </a:r>
          </a:p>
          <a:p>
            <a:pPr lvl="1"/>
            <a:r>
              <a:rPr lang="en-US" dirty="0" smtClean="0"/>
              <a:t>Context dependent</a:t>
            </a:r>
          </a:p>
          <a:p>
            <a:r>
              <a:rPr lang="en-US" dirty="0" smtClean="0"/>
              <a:t>Can extract sensitive information</a:t>
            </a:r>
          </a:p>
          <a:p>
            <a:pPr lvl="1"/>
            <a:r>
              <a:rPr lang="en-US" dirty="0" smtClean="0"/>
              <a:t>CSRF protection token</a:t>
            </a:r>
          </a:p>
          <a:p>
            <a:pPr lvl="1"/>
            <a:r>
              <a:rPr lang="en-US" dirty="0" smtClean="0"/>
              <a:t>User information</a:t>
            </a:r>
          </a:p>
          <a:p>
            <a:r>
              <a:rPr lang="en-US" dirty="0" smtClean="0"/>
              <a:t>Impact</a:t>
            </a:r>
          </a:p>
          <a:p>
            <a:pPr lvl="1"/>
            <a:r>
              <a:rPr lang="en-US" dirty="0" smtClean="0"/>
              <a:t>CSRF</a:t>
            </a:r>
          </a:p>
          <a:p>
            <a:pPr lvl="1"/>
            <a:r>
              <a:rPr lang="en-US" dirty="0" smtClean="0"/>
              <a:t>Cross-origin leakage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PDF </a:t>
            </a:r>
            <a:r>
              <a:rPr lang="sv-SE" dirty="0" err="1" smtClean="0"/>
              <a:t>polyglots</a:t>
            </a:r>
            <a:endParaRPr lang="sv-S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Syntax injection</a:t>
            </a:r>
            <a:endParaRPr lang="en-US" sz="20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Content smuggling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6601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PDF-</a:t>
            </a:r>
            <a:r>
              <a:rPr lang="sv-SE" dirty="0" err="1" smtClean="0"/>
              <a:t>based</a:t>
            </a:r>
            <a:r>
              <a:rPr lang="sv-SE" dirty="0" smtClean="0"/>
              <a:t> Syntax </a:t>
            </a:r>
            <a:r>
              <a:rPr lang="sv-SE" dirty="0" err="1" smtClean="0"/>
              <a:t>injection</a:t>
            </a:r>
            <a:r>
              <a:rPr lang="sv-SE" dirty="0" smtClean="0"/>
              <a:t> attack</a:t>
            </a:r>
            <a:endParaRPr lang="sv-S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685" y="3910601"/>
            <a:ext cx="2364171" cy="1658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685" y="1676742"/>
            <a:ext cx="2364171" cy="163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http://iconbug.com/data/50/256/bfc3bcbb9ca525fbf3d0179e239cfe9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845" y="4005064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3015711" y="4545124"/>
            <a:ext cx="2160240" cy="36004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685" y="3910601"/>
            <a:ext cx="2364171" cy="163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http://iconbug.com/data/5b/507/52ff0e80b07d28b590bbc4b30befde5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848" y="3298533"/>
            <a:ext cx="606090" cy="61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Arrow 12"/>
          <p:cNvSpPr/>
          <p:nvPr/>
        </p:nvSpPr>
        <p:spPr>
          <a:xfrm rot="16200000">
            <a:off x="5683932" y="3371219"/>
            <a:ext cx="872480" cy="36004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ight Arrow 13"/>
          <p:cNvSpPr/>
          <p:nvPr/>
        </p:nvSpPr>
        <p:spPr>
          <a:xfrm rot="5400000">
            <a:off x="6122501" y="3388804"/>
            <a:ext cx="872480" cy="36004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7122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About</a:t>
            </a:r>
            <a:endParaRPr lang="sv-SE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 anchor="ctr"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sv-SE" sz="2000" dirty="0" smtClean="0"/>
              <a:t>PhD Student, Chalmers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800" dirty="0" smtClean="0"/>
              <a:t>until Nov 1st then Dr. Magazinius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900" b="1" dirty="0" smtClean="0"/>
              <a:t>Securing the mashed up web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900" b="1" dirty="0" smtClean="0"/>
              <a:t>10:00 HA4 </a:t>
            </a:r>
            <a:r>
              <a:rPr lang="en-US" sz="1800" dirty="0" smtClean="0"/>
              <a:t>– </a:t>
            </a:r>
            <a:r>
              <a:rPr lang="en-US" sz="1800" dirty="0" err="1" smtClean="0"/>
              <a:t>Hörsalsvägen</a:t>
            </a:r>
            <a:r>
              <a:rPr lang="en-US" sz="1800" dirty="0" smtClean="0"/>
              <a:t>, Chalmers </a:t>
            </a:r>
          </a:p>
          <a:p>
            <a:pPr>
              <a:lnSpc>
                <a:spcPct val="200000"/>
              </a:lnSpc>
            </a:pPr>
            <a:r>
              <a:rPr lang="sv-SE" sz="2000" dirty="0" smtClean="0"/>
              <a:t>Co-</a:t>
            </a:r>
            <a:r>
              <a:rPr lang="sv-SE" sz="2000" dirty="0" err="1" smtClean="0"/>
              <a:t>leader</a:t>
            </a:r>
            <a:r>
              <a:rPr lang="sv-SE" sz="2000" dirty="0" smtClean="0"/>
              <a:t> </a:t>
            </a:r>
            <a:r>
              <a:rPr lang="sv-SE" sz="2000" dirty="0" err="1" smtClean="0"/>
              <a:t>of</a:t>
            </a:r>
            <a:r>
              <a:rPr lang="sv-SE" sz="2000" dirty="0" smtClean="0"/>
              <a:t> OWASP Gothenburg</a:t>
            </a:r>
          </a:p>
          <a:p>
            <a:pPr>
              <a:lnSpc>
                <a:spcPct val="200000"/>
              </a:lnSpc>
            </a:pPr>
            <a:r>
              <a:rPr lang="sv-SE" sz="2000" dirty="0" smtClean="0"/>
              <a:t>Part </a:t>
            </a:r>
            <a:r>
              <a:rPr lang="sv-SE" sz="2000" dirty="0" err="1" smtClean="0"/>
              <a:t>of</a:t>
            </a:r>
            <a:r>
              <a:rPr lang="sv-SE" sz="2000" dirty="0" smtClean="0"/>
              <a:t> Cure53</a:t>
            </a:r>
          </a:p>
          <a:p>
            <a:pPr>
              <a:lnSpc>
                <a:spcPct val="200000"/>
              </a:lnSpc>
            </a:pPr>
            <a:r>
              <a:rPr lang="sv-SE" sz="2000" dirty="0" smtClean="0"/>
              <a:t>@internot_</a:t>
            </a:r>
          </a:p>
          <a:p>
            <a:pPr>
              <a:lnSpc>
                <a:spcPct val="200000"/>
              </a:lnSpc>
            </a:pPr>
            <a:r>
              <a:rPr lang="sv-SE" sz="2000" dirty="0" err="1" smtClean="0"/>
              <a:t>Father</a:t>
            </a:r>
            <a:r>
              <a:rPr lang="sv-SE" sz="2000" dirty="0"/>
              <a:t> </a:t>
            </a:r>
            <a:r>
              <a:rPr lang="sv-SE" sz="2000" dirty="0" smtClean="0"/>
              <a:t>– as </a:t>
            </a:r>
            <a:r>
              <a:rPr lang="sv-SE" sz="2000" dirty="0" err="1" smtClean="0"/>
              <a:t>some</a:t>
            </a:r>
            <a:r>
              <a:rPr lang="sv-SE" sz="2000" dirty="0" smtClean="0"/>
              <a:t> </a:t>
            </a:r>
            <a:r>
              <a:rPr lang="sv-SE" sz="2000" dirty="0" err="1" smtClean="0"/>
              <a:t>of</a:t>
            </a:r>
            <a:r>
              <a:rPr lang="sv-SE" sz="2000" dirty="0" smtClean="0"/>
              <a:t> </a:t>
            </a:r>
            <a:r>
              <a:rPr lang="sv-SE" sz="2000" dirty="0" err="1" smtClean="0"/>
              <a:t>you</a:t>
            </a:r>
            <a:r>
              <a:rPr lang="sv-SE" sz="2000" dirty="0" smtClean="0"/>
              <a:t> </a:t>
            </a:r>
            <a:r>
              <a:rPr lang="sv-SE" sz="2000" dirty="0" err="1" smtClean="0"/>
              <a:t>might</a:t>
            </a:r>
            <a:r>
              <a:rPr lang="sv-SE" sz="2000" dirty="0" smtClean="0"/>
              <a:t> </a:t>
            </a:r>
            <a:r>
              <a:rPr lang="sv-SE" sz="2000" dirty="0" err="1" smtClean="0"/>
              <a:t>remember</a:t>
            </a:r>
            <a:endParaRPr lang="sv-SE" sz="2000" dirty="0" smtClean="0"/>
          </a:p>
        </p:txBody>
      </p:sp>
    </p:spTree>
    <p:extLst>
      <p:ext uri="{BB962C8B-B14F-4D97-AF65-F5344CB8AC3E}">
        <p14:creationId xmlns:p14="http://schemas.microsoft.com/office/powerpoint/2010/main" val="308150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685" y="3910601"/>
            <a:ext cx="2364171" cy="1658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685" y="3910601"/>
            <a:ext cx="2364171" cy="163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PDF-based Content Smuggling Attack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685" y="1676742"/>
            <a:ext cx="2364171" cy="163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://iconbug.com/data/be/256/4a6b77ae99a98d0d3a0a68a6b549130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845" y="1759528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conbug.com/data/50/256/bfc3bcbb9ca525fbf3d0179e239cfe9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845" y="4005064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015711" y="2299588"/>
            <a:ext cx="2160240" cy="36004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ight Arrow 12"/>
          <p:cNvSpPr/>
          <p:nvPr/>
        </p:nvSpPr>
        <p:spPr>
          <a:xfrm>
            <a:off x="3015711" y="4545124"/>
            <a:ext cx="2160240" cy="36004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ight Arrow 15"/>
          <p:cNvSpPr/>
          <p:nvPr/>
        </p:nvSpPr>
        <p:spPr>
          <a:xfrm rot="16200000">
            <a:off x="5683932" y="3371219"/>
            <a:ext cx="872480" cy="36004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ight Arrow 16"/>
          <p:cNvSpPr/>
          <p:nvPr/>
        </p:nvSpPr>
        <p:spPr>
          <a:xfrm rot="5400000">
            <a:off x="6122501" y="3388804"/>
            <a:ext cx="872480" cy="36004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36" name="Picture 12" descr="http://iconbug.com/data/27/507/e5e37cbddc91007668825ec679b6a46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434" y="1759528"/>
            <a:ext cx="676794" cy="68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conbug.com/data/5b/507/52ff0e80b07d28b590bbc4b30befde5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848" y="3298533"/>
            <a:ext cx="606090" cy="61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87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6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sv-SE" dirty="0" smtClean="0"/>
              <a:t>PDF as the </a:t>
            </a:r>
            <a:r>
              <a:rPr lang="sv-SE" dirty="0" err="1" smtClean="0"/>
              <a:t>malicious</a:t>
            </a:r>
            <a:r>
              <a:rPr lang="sv-SE" dirty="0" smtClean="0"/>
              <a:t> format</a:t>
            </a:r>
          </a:p>
          <a:p>
            <a:pPr lvl="1"/>
            <a:r>
              <a:rPr lang="sv-SE" dirty="0" err="1" smtClean="0"/>
              <a:t>User</a:t>
            </a:r>
            <a:r>
              <a:rPr lang="sv-SE" dirty="0" smtClean="0"/>
              <a:t> provided </a:t>
            </a:r>
            <a:r>
              <a:rPr lang="sv-SE" dirty="0" err="1" smtClean="0"/>
              <a:t>content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any</a:t>
            </a:r>
            <a:r>
              <a:rPr lang="sv-SE" dirty="0" smtClean="0"/>
              <a:t> kind</a:t>
            </a:r>
          </a:p>
          <a:p>
            <a:r>
              <a:rPr lang="sv-SE" dirty="0" smtClean="0"/>
              <a:t>PDF as the benign format</a:t>
            </a:r>
          </a:p>
          <a:p>
            <a:pPr lvl="1"/>
            <a:r>
              <a:rPr lang="sv-SE" dirty="0" smtClean="0"/>
              <a:t>CV </a:t>
            </a:r>
            <a:r>
              <a:rPr lang="sv-SE" dirty="0" err="1" smtClean="0"/>
              <a:t>database</a:t>
            </a:r>
            <a:endParaRPr lang="sv-SE" dirty="0" smtClean="0"/>
          </a:p>
          <a:p>
            <a:pPr lvl="1"/>
            <a:r>
              <a:rPr lang="sv-SE" dirty="0" smtClean="0"/>
              <a:t>Conference systems</a:t>
            </a:r>
          </a:p>
          <a:p>
            <a:pPr lvl="1"/>
            <a:endParaRPr lang="sv-S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 dirty="0" err="1" smtClean="0"/>
              <a:t>User</a:t>
            </a:r>
            <a:r>
              <a:rPr lang="sv-SE" dirty="0" smtClean="0"/>
              <a:t> </a:t>
            </a:r>
            <a:r>
              <a:rPr lang="sv-SE" dirty="0" err="1" smtClean="0"/>
              <a:t>supplied</a:t>
            </a:r>
            <a:r>
              <a:rPr lang="sv-SE" dirty="0" smtClean="0"/>
              <a:t> </a:t>
            </a:r>
            <a:r>
              <a:rPr lang="sv-SE" dirty="0" err="1" smtClean="0"/>
              <a:t>content</a:t>
            </a:r>
            <a:r>
              <a:rPr lang="sv-SE" dirty="0" smtClean="0"/>
              <a:t> </a:t>
            </a:r>
            <a:r>
              <a:rPr lang="sv-SE" dirty="0" err="1" smtClean="0"/>
              <a:t>reflected</a:t>
            </a:r>
            <a:r>
              <a:rPr lang="sv-SE" dirty="0" smtClean="0"/>
              <a:t> </a:t>
            </a:r>
          </a:p>
          <a:p>
            <a:r>
              <a:rPr lang="sv-SE" dirty="0" smtClean="0"/>
              <a:t>XSS </a:t>
            </a:r>
            <a:r>
              <a:rPr lang="sv-SE" dirty="0" err="1" smtClean="0"/>
              <a:t>vulnerabilities</a:t>
            </a:r>
            <a:endParaRPr lang="sv-SE" dirty="0" smtClean="0"/>
          </a:p>
          <a:p>
            <a:r>
              <a:rPr lang="sv-SE" dirty="0" smtClean="0"/>
              <a:t>JSON</a:t>
            </a:r>
          </a:p>
          <a:p>
            <a:r>
              <a:rPr lang="sv-SE" dirty="0" smtClean="0"/>
              <a:t>XML</a:t>
            </a:r>
            <a:endParaRPr lang="sv-S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Potential </a:t>
            </a:r>
            <a:r>
              <a:rPr lang="sv-SE" dirty="0" err="1" smtClean="0"/>
              <a:t>targets</a:t>
            </a:r>
            <a:endParaRPr lang="sv-S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z="2000" b="1" dirty="0" smtClean="0"/>
              <a:t>Syntax </a:t>
            </a:r>
            <a:r>
              <a:rPr lang="sv-SE" sz="2000" b="1" dirty="0" err="1" smtClean="0"/>
              <a:t>injection</a:t>
            </a:r>
            <a:endParaRPr lang="sv-SE" sz="20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sv-SE" sz="2000" b="1" dirty="0" err="1" smtClean="0"/>
              <a:t>Content</a:t>
            </a:r>
            <a:r>
              <a:rPr lang="sv-SE" sz="2000" b="1" dirty="0" smtClean="0"/>
              <a:t> smuggling</a:t>
            </a:r>
            <a:endParaRPr lang="sv-SE" sz="2000" b="1" dirty="0"/>
          </a:p>
        </p:txBody>
      </p:sp>
    </p:spTree>
    <p:extLst>
      <p:ext uri="{BB962C8B-B14F-4D97-AF65-F5344CB8AC3E}">
        <p14:creationId xmlns:p14="http://schemas.microsoft.com/office/powerpoint/2010/main" val="17866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sz="6000" dirty="0" smtClean="0"/>
              <a:t>DEMO</a:t>
            </a:r>
            <a:endParaRPr lang="sv-SE" dirty="0"/>
          </a:p>
        </p:txBody>
      </p:sp>
      <p:sp>
        <p:nvSpPr>
          <p:cNvPr id="2" name="TextBox 1"/>
          <p:cNvSpPr txBox="1"/>
          <p:nvPr/>
        </p:nvSpPr>
        <p:spPr>
          <a:xfrm>
            <a:off x="6959498" y="6453336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http://internot.noads.biz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34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Syntax injection</a:t>
            </a:r>
          </a:p>
          <a:p>
            <a:pPr lvl="1"/>
            <a:r>
              <a:rPr lang="en-US" dirty="0" smtClean="0"/>
              <a:t>Approach</a:t>
            </a:r>
          </a:p>
          <a:p>
            <a:pPr lvl="1"/>
            <a:r>
              <a:rPr lang="en-US" dirty="0" err="1" smtClean="0"/>
              <a:t>Alexa</a:t>
            </a:r>
            <a:r>
              <a:rPr lang="en-US" dirty="0" smtClean="0"/>
              <a:t> top100</a:t>
            </a:r>
          </a:p>
          <a:p>
            <a:pPr lvl="1"/>
            <a:r>
              <a:rPr lang="en-US" dirty="0" smtClean="0"/>
              <a:t>Results</a:t>
            </a:r>
            <a:endParaRPr lang="en-US" dirty="0"/>
          </a:p>
          <a:p>
            <a:r>
              <a:rPr lang="en-US" dirty="0" smtClean="0"/>
              <a:t>Content smuggling</a:t>
            </a:r>
          </a:p>
          <a:p>
            <a:pPr lvl="1"/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Results</a:t>
            </a:r>
          </a:p>
          <a:p>
            <a:r>
              <a:rPr lang="en-US" smtClean="0"/>
              <a:t>Responsible disclosure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34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Alexa</a:t>
            </a:r>
            <a:r>
              <a:rPr lang="en-US" dirty="0" smtClean="0"/>
              <a:t> top100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4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Determine context</a:t>
            </a:r>
          </a:p>
          <a:p>
            <a:r>
              <a:rPr lang="en-US" dirty="0" smtClean="0"/>
              <a:t>Send expected content-type as header</a:t>
            </a:r>
          </a:p>
          <a:p>
            <a:pPr lvl="1"/>
            <a:r>
              <a:rPr lang="en-US" dirty="0" smtClean="0"/>
              <a:t>Content-Type: application/</a:t>
            </a:r>
            <a:r>
              <a:rPr lang="en-US" dirty="0" err="1" smtClean="0"/>
              <a:t>pdf</a:t>
            </a:r>
            <a:endParaRPr lang="en-US" dirty="0" smtClean="0"/>
          </a:p>
          <a:p>
            <a:pPr lvl="1"/>
            <a:r>
              <a:rPr lang="en-US" dirty="0" smtClean="0"/>
              <a:t>Content-Type: image/*</a:t>
            </a:r>
          </a:p>
          <a:p>
            <a:r>
              <a:rPr lang="en-US" dirty="0" smtClean="0"/>
              <a:t>Server decides whether content matches expected content-type</a:t>
            </a:r>
          </a:p>
          <a:p>
            <a:endParaRPr lang="en-US" dirty="0" smtClean="0"/>
          </a:p>
          <a:p>
            <a:r>
              <a:rPr lang="en-US" dirty="0" smtClean="0"/>
              <a:t>Gives server control the interpretation of contents</a:t>
            </a:r>
          </a:p>
          <a:p>
            <a:pPr lvl="1"/>
            <a:r>
              <a:rPr lang="en-US" dirty="0" smtClean="0"/>
              <a:t>Error code (404, 500)</a:t>
            </a:r>
          </a:p>
          <a:p>
            <a:pPr lvl="1"/>
            <a:r>
              <a:rPr lang="en-US" dirty="0" smtClean="0"/>
              <a:t>Alternate content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approaches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Forward notification approach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5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sv-SE" sz="1800" dirty="0"/>
              <a:t>Browser</a:t>
            </a:r>
          </a:p>
          <a:p>
            <a:pPr lvl="1">
              <a:spcAft>
                <a:spcPts val="0"/>
              </a:spcAft>
            </a:pPr>
            <a:r>
              <a:rPr lang="sv-SE" sz="1800" dirty="0" err="1"/>
              <a:t>Strict</a:t>
            </a:r>
            <a:r>
              <a:rPr lang="sv-SE" sz="1800" dirty="0"/>
              <a:t> </a:t>
            </a:r>
            <a:r>
              <a:rPr lang="sv-SE" sz="1800" dirty="0" err="1"/>
              <a:t>enforcement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server provided </a:t>
            </a:r>
            <a:r>
              <a:rPr lang="sv-SE" sz="1800" dirty="0" err="1"/>
              <a:t>content-type</a:t>
            </a:r>
            <a:endParaRPr lang="sv-SE" sz="1800" dirty="0"/>
          </a:p>
          <a:p>
            <a:pPr lvl="1">
              <a:spcAft>
                <a:spcPts val="0"/>
              </a:spcAft>
            </a:pPr>
            <a:r>
              <a:rPr lang="sv-SE" sz="1800" dirty="0" err="1"/>
              <a:t>Disallow</a:t>
            </a:r>
            <a:r>
              <a:rPr lang="sv-SE" sz="1800" dirty="0"/>
              <a:t> </a:t>
            </a:r>
            <a:r>
              <a:rPr lang="sv-SE" sz="1800" dirty="0" err="1"/>
              <a:t>type-attribute</a:t>
            </a:r>
            <a:endParaRPr lang="sv-SE" sz="1800" dirty="0"/>
          </a:p>
          <a:p>
            <a:pPr>
              <a:spcAft>
                <a:spcPts val="0"/>
              </a:spcAft>
            </a:pPr>
            <a:r>
              <a:rPr lang="sv-SE" sz="1800" dirty="0" smtClean="0"/>
              <a:t>Interpreter</a:t>
            </a:r>
            <a:endParaRPr lang="sv-SE" sz="1800" dirty="0"/>
          </a:p>
          <a:p>
            <a:pPr lvl="1">
              <a:spcAft>
                <a:spcPts val="0"/>
              </a:spcAft>
            </a:pPr>
            <a:r>
              <a:rPr lang="sv-SE" sz="1800" dirty="0" err="1"/>
              <a:t>Strict</a:t>
            </a:r>
            <a:r>
              <a:rPr lang="sv-SE" sz="1800" dirty="0"/>
              <a:t>(er) parsing</a:t>
            </a:r>
            <a:r>
              <a:rPr lang="sv-SE" sz="1800" dirty="0" smtClean="0"/>
              <a:t>?</a:t>
            </a:r>
          </a:p>
          <a:p>
            <a:pPr lvl="1">
              <a:spcAft>
                <a:spcPts val="0"/>
              </a:spcAft>
            </a:pPr>
            <a:r>
              <a:rPr lang="sv-SE" sz="1800" dirty="0" smtClean="0"/>
              <a:t> </a:t>
            </a:r>
            <a:r>
              <a:rPr lang="sv-SE" sz="1800" dirty="0" smtClean="0">
                <a:sym typeface="Wingdings" pitchFamily="2" charset="2"/>
              </a:rPr>
              <a:t>Limit </a:t>
            </a:r>
            <a:r>
              <a:rPr lang="sv-SE" sz="1800" dirty="0" err="1">
                <a:sym typeface="Wingdings" pitchFamily="2" charset="2"/>
              </a:rPr>
              <a:t>communication</a:t>
            </a:r>
            <a:r>
              <a:rPr lang="sv-SE" sz="1800" dirty="0">
                <a:sym typeface="Wingdings" pitchFamily="2" charset="2"/>
              </a:rPr>
              <a:t> </a:t>
            </a:r>
            <a:r>
              <a:rPr lang="sv-SE" sz="1800" dirty="0" err="1" smtClean="0">
                <a:sym typeface="Wingdings" pitchFamily="2" charset="2"/>
              </a:rPr>
              <a:t>methods</a:t>
            </a:r>
            <a:endParaRPr lang="sv-SE" sz="1800" dirty="0">
              <a:sym typeface="Wingdings" pitchFamily="2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sv-SE" sz="1800" dirty="0" smtClean="0"/>
              <a:t>Syntax </a:t>
            </a:r>
            <a:r>
              <a:rPr lang="sv-SE" sz="1800" dirty="0" err="1" smtClean="0"/>
              <a:t>injection</a:t>
            </a:r>
            <a:endParaRPr lang="sv-SE" sz="1800" dirty="0" smtClean="0"/>
          </a:p>
          <a:p>
            <a:pPr lvl="1">
              <a:spcAft>
                <a:spcPts val="0"/>
              </a:spcAft>
            </a:pPr>
            <a:r>
              <a:rPr lang="sv-SE" sz="1800" dirty="0" err="1" smtClean="0"/>
              <a:t>Filtering</a:t>
            </a:r>
            <a:r>
              <a:rPr lang="sv-SE" sz="1800" dirty="0" smtClean="0"/>
              <a:t>? In general, no!</a:t>
            </a:r>
          </a:p>
          <a:p>
            <a:pPr>
              <a:spcAft>
                <a:spcPts val="0"/>
              </a:spcAft>
            </a:pPr>
            <a:r>
              <a:rPr lang="sv-SE" sz="1800" dirty="0" err="1" smtClean="0"/>
              <a:t>Content</a:t>
            </a:r>
            <a:r>
              <a:rPr lang="sv-SE" sz="1800" dirty="0" smtClean="0"/>
              <a:t>-smuggling</a:t>
            </a:r>
          </a:p>
          <a:p>
            <a:pPr lvl="1">
              <a:spcAft>
                <a:spcPts val="0"/>
              </a:spcAft>
            </a:pPr>
            <a:r>
              <a:rPr lang="sv-SE" sz="1800" dirty="0" smtClean="0"/>
              <a:t>Serve </a:t>
            </a:r>
            <a:r>
              <a:rPr lang="sv-SE" sz="1800" dirty="0" err="1" smtClean="0"/>
              <a:t>content</a:t>
            </a:r>
            <a:r>
              <a:rPr lang="sv-SE" sz="1800" dirty="0" smtClean="0"/>
              <a:t> from a </a:t>
            </a:r>
            <a:r>
              <a:rPr lang="sv-SE" sz="1800" dirty="0" err="1" smtClean="0"/>
              <a:t>sandboxed</a:t>
            </a:r>
            <a:r>
              <a:rPr lang="sv-SE" sz="1800" dirty="0" smtClean="0"/>
              <a:t> </a:t>
            </a:r>
            <a:r>
              <a:rPr lang="sv-SE" sz="1800" dirty="0" err="1" smtClean="0"/>
              <a:t>domain</a:t>
            </a:r>
            <a:r>
              <a:rPr lang="sv-SE" sz="1800" dirty="0" smtClean="0"/>
              <a:t> (</a:t>
            </a:r>
            <a:r>
              <a:rPr lang="sv-SE" sz="1800" dirty="0" smtClean="0">
                <a:hlinkClick r:id="rId2"/>
              </a:rPr>
              <a:t>googleusercontent.com</a:t>
            </a:r>
            <a:r>
              <a:rPr lang="sv-SE" sz="1800" dirty="0" smtClean="0"/>
              <a:t>)</a:t>
            </a:r>
          </a:p>
          <a:p>
            <a:pPr lvl="2">
              <a:spcAft>
                <a:spcPts val="0"/>
              </a:spcAft>
            </a:pPr>
            <a:endParaRPr lang="sv-SE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Mitigation</a:t>
            </a:r>
            <a:r>
              <a:rPr lang="sv-SE" dirty="0" smtClean="0"/>
              <a:t> </a:t>
            </a:r>
            <a:r>
              <a:rPr lang="sv-SE" dirty="0" err="1" smtClean="0"/>
              <a:t>Approaches</a:t>
            </a:r>
            <a:endParaRPr lang="sv-S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Server side (application)</a:t>
            </a:r>
            <a:endParaRPr lang="en-US" sz="20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Client side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1273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sv-SE" sz="1800" dirty="0" err="1"/>
              <a:t>Improvements</a:t>
            </a:r>
            <a:r>
              <a:rPr lang="sv-SE" sz="1800" dirty="0"/>
              <a:t> in </a:t>
            </a:r>
            <a:r>
              <a:rPr lang="sv-SE" sz="1800" dirty="0" err="1"/>
              <a:t>latest</a:t>
            </a:r>
            <a:r>
              <a:rPr lang="sv-SE" sz="1800" dirty="0"/>
              <a:t> version</a:t>
            </a:r>
          </a:p>
          <a:p>
            <a:pPr lvl="1">
              <a:spcAft>
                <a:spcPts val="0"/>
              </a:spcAft>
            </a:pPr>
            <a:r>
              <a:rPr lang="sv-SE" sz="1800" dirty="0" err="1"/>
              <a:t>Matching</a:t>
            </a:r>
            <a:r>
              <a:rPr lang="sv-SE" sz="1800" dirty="0"/>
              <a:t> </a:t>
            </a:r>
            <a:r>
              <a:rPr lang="sv-SE" sz="1800" dirty="0" err="1"/>
              <a:t>first</a:t>
            </a:r>
            <a:r>
              <a:rPr lang="sv-SE" sz="1800" dirty="0"/>
              <a:t> bytes </a:t>
            </a:r>
            <a:r>
              <a:rPr lang="sv-SE" sz="1800" dirty="0" err="1"/>
              <a:t>against</a:t>
            </a:r>
            <a:r>
              <a:rPr lang="sv-SE" sz="1800" dirty="0"/>
              <a:t> </a:t>
            </a:r>
            <a:r>
              <a:rPr lang="sv-SE" sz="1800" dirty="0" err="1"/>
              <a:t>know</a:t>
            </a:r>
            <a:r>
              <a:rPr lang="sv-SE" sz="1800" dirty="0"/>
              <a:t> </a:t>
            </a:r>
            <a:r>
              <a:rPr lang="sv-SE" sz="1800" dirty="0" err="1"/>
              <a:t>magic</a:t>
            </a:r>
            <a:r>
              <a:rPr lang="sv-SE" sz="1800" dirty="0"/>
              <a:t> </a:t>
            </a:r>
            <a:r>
              <a:rPr lang="sv-SE" sz="1800" dirty="0" err="1"/>
              <a:t>values</a:t>
            </a:r>
            <a:endParaRPr lang="sv-SE" sz="1800" dirty="0"/>
          </a:p>
          <a:p>
            <a:pPr lvl="2">
              <a:spcAft>
                <a:spcPts val="0"/>
              </a:spcAft>
            </a:pPr>
            <a:r>
              <a:rPr lang="sv-SE" sz="1800" dirty="0" err="1"/>
              <a:t>Already</a:t>
            </a:r>
            <a:r>
              <a:rPr lang="sv-SE" sz="1800" dirty="0"/>
              <a:t> </a:t>
            </a:r>
            <a:r>
              <a:rPr lang="sv-SE" sz="1800" dirty="0" err="1"/>
              <a:t>found</a:t>
            </a:r>
            <a:r>
              <a:rPr lang="sv-SE" sz="1800" dirty="0"/>
              <a:t> a bypass! </a:t>
            </a:r>
            <a:r>
              <a:rPr lang="sv-SE" sz="1800" dirty="0" smtClean="0">
                <a:sym typeface="Wingdings" pitchFamily="2" charset="2"/>
              </a:rPr>
              <a:t></a:t>
            </a:r>
          </a:p>
          <a:p>
            <a:pPr lvl="1">
              <a:spcAft>
                <a:spcPts val="0"/>
              </a:spcAft>
            </a:pPr>
            <a:r>
              <a:rPr lang="sv-SE" sz="1800" dirty="0" smtClean="0">
                <a:sym typeface="Wingdings" pitchFamily="2" charset="2"/>
              </a:rPr>
              <a:t>Limit </a:t>
            </a:r>
            <a:r>
              <a:rPr lang="sv-SE" sz="1800" dirty="0" err="1" smtClean="0">
                <a:sym typeface="Wingdings" pitchFamily="2" charset="2"/>
              </a:rPr>
              <a:t>worst</a:t>
            </a:r>
            <a:r>
              <a:rPr lang="sv-SE" sz="1800" dirty="0" smtClean="0">
                <a:sym typeface="Wingdings" pitchFamily="2" charset="2"/>
              </a:rPr>
              <a:t> </a:t>
            </a:r>
            <a:r>
              <a:rPr lang="sv-SE" sz="1800" dirty="0" err="1" smtClean="0">
                <a:sym typeface="Wingdings" pitchFamily="2" charset="2"/>
              </a:rPr>
              <a:t>communication</a:t>
            </a:r>
            <a:r>
              <a:rPr lang="sv-SE" sz="1800" dirty="0" smtClean="0">
                <a:sym typeface="Wingdings" pitchFamily="2" charset="2"/>
              </a:rPr>
              <a:t> </a:t>
            </a:r>
            <a:r>
              <a:rPr lang="sv-SE" sz="1800" dirty="0" err="1" smtClean="0">
                <a:sym typeface="Wingdings" pitchFamily="2" charset="2"/>
              </a:rPr>
              <a:t>method</a:t>
            </a:r>
            <a:endParaRPr lang="sv-SE" sz="1800" dirty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sv-SE" sz="1800" dirty="0" err="1" smtClean="0"/>
              <a:t>Filtering</a:t>
            </a:r>
            <a:endParaRPr lang="sv-SE" sz="1800" dirty="0" smtClean="0"/>
          </a:p>
          <a:p>
            <a:pPr lvl="1">
              <a:spcAft>
                <a:spcPts val="0"/>
              </a:spcAft>
            </a:pPr>
            <a:r>
              <a:rPr lang="sv-SE" sz="1800" dirty="0" smtClean="0"/>
              <a:t>PDF </a:t>
            </a:r>
            <a:r>
              <a:rPr lang="sv-SE" sz="1800" dirty="0"/>
              <a:t>tokens and </a:t>
            </a:r>
            <a:r>
              <a:rPr lang="sv-SE" sz="1800" dirty="0" err="1"/>
              <a:t>keywords</a:t>
            </a:r>
            <a:endParaRPr lang="sv-SE" sz="1800" dirty="0"/>
          </a:p>
          <a:p>
            <a:pPr marL="514350" lvl="1" indent="0">
              <a:spcAft>
                <a:spcPts val="0"/>
              </a:spcAft>
              <a:buNone/>
            </a:pPr>
            <a:r>
              <a:rPr lang="sv-SE" sz="1800" dirty="0"/>
              <a:t>	{ </a:t>
            </a:r>
            <a:r>
              <a:rPr lang="sv-SE" sz="1800" dirty="0">
                <a:solidFill>
                  <a:srgbClr val="FFC000"/>
                </a:solidFill>
              </a:rPr>
              <a:t>&lt;, &gt;, trailer</a:t>
            </a:r>
            <a:r>
              <a:rPr lang="sv-SE" sz="1800" dirty="0"/>
              <a:t> }</a:t>
            </a:r>
          </a:p>
          <a:p>
            <a:pPr marL="0" indent="0">
              <a:spcAft>
                <a:spcPts val="0"/>
              </a:spcAft>
              <a:buNone/>
            </a:pPr>
            <a:endParaRPr lang="sv-SE" sz="1800" dirty="0"/>
          </a:p>
          <a:p>
            <a:r>
              <a:rPr lang="en-US" dirty="0" smtClean="0"/>
              <a:t>Content Security Policy</a:t>
            </a:r>
          </a:p>
          <a:p>
            <a:endParaRPr lang="en-US" dirty="0"/>
          </a:p>
          <a:p>
            <a:r>
              <a:rPr lang="en-US" dirty="0" smtClean="0"/>
              <a:t>DO NOT!!!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PDF mitigation approaches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Server side</a:t>
            </a:r>
            <a:endParaRPr lang="en-US" sz="2000" b="1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Client side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4882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NOT!!!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	Content-Disposition</a:t>
            </a:r>
            <a:r>
              <a:rPr lang="sv-SE" sz="1800" b="1" dirty="0"/>
              <a:t>: attachment; </a:t>
            </a:r>
            <a:r>
              <a:rPr lang="sv-SE" sz="1800" b="1" dirty="0" err="1"/>
              <a:t>filename</a:t>
            </a:r>
            <a:r>
              <a:rPr lang="sv-SE" sz="1800" b="1" dirty="0"/>
              <a:t>="</a:t>
            </a:r>
            <a:r>
              <a:rPr lang="sv-SE" sz="1800" b="1" dirty="0" err="1" smtClean="0"/>
              <a:t>fname.ext</a:t>
            </a:r>
            <a:r>
              <a:rPr lang="sv-SE" sz="1800" b="1" dirty="0" smtClean="0"/>
              <a:t>”</a:t>
            </a:r>
          </a:p>
          <a:p>
            <a:pPr marL="0" indent="0">
              <a:buNone/>
            </a:pPr>
            <a:r>
              <a:rPr lang="sv-SE" sz="1800" b="1" dirty="0"/>
              <a:t>	</a:t>
            </a:r>
            <a:r>
              <a:rPr lang="sv-SE" sz="1800" b="1" dirty="0" err="1" smtClean="0"/>
              <a:t>Content-Type</a:t>
            </a:r>
            <a:r>
              <a:rPr lang="sv-SE" sz="1800" b="1" dirty="0" smtClean="0"/>
              <a:t>: </a:t>
            </a:r>
            <a:r>
              <a:rPr lang="sv-SE" sz="1800" b="1" dirty="0" err="1" smtClean="0"/>
              <a:t>application</a:t>
            </a:r>
            <a:r>
              <a:rPr lang="sv-SE" sz="1800" b="1" dirty="0" smtClean="0"/>
              <a:t>/</a:t>
            </a:r>
            <a:r>
              <a:rPr lang="sv-SE" sz="1800" b="1" dirty="0" err="1" smtClean="0"/>
              <a:t>octet-stream</a:t>
            </a:r>
            <a:endParaRPr lang="sv-SE" sz="1800" b="1" dirty="0" smtClean="0"/>
          </a:p>
          <a:p>
            <a:pPr marL="0" indent="0">
              <a:buNone/>
            </a:pPr>
            <a:endParaRPr lang="sv-SE" sz="1800" b="1" dirty="0" smtClean="0"/>
          </a:p>
          <a:p>
            <a:pPr marL="0" indent="0">
              <a:buNone/>
            </a:pPr>
            <a:r>
              <a:rPr lang="sv-SE" sz="1800" b="1" dirty="0" smtClean="0"/>
              <a:t>”</a:t>
            </a:r>
            <a:r>
              <a:rPr lang="en-US" sz="1800" dirty="0" smtClean="0"/>
              <a:t>If </a:t>
            </a:r>
            <a:r>
              <a:rPr lang="en-US" sz="1800" dirty="0"/>
              <a:t>this header is used in a response with the application/octet- stream content-type, the implied suggestion is that the user agent should not display the response, but directly enter a `save response as...' dialog.</a:t>
            </a:r>
            <a:r>
              <a:rPr lang="sv-SE" sz="1800" b="1" dirty="0" smtClean="0"/>
              <a:t>”</a:t>
            </a:r>
          </a:p>
          <a:p>
            <a:endParaRPr lang="sv-SE" sz="1800" b="1" dirty="0"/>
          </a:p>
          <a:p>
            <a:r>
              <a:rPr lang="en-US" sz="1800" b="1" dirty="0" smtClean="0"/>
              <a:t>This is NOT respected by Adobe Reader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3261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Polyglot attacks – New breed of cross-origin attacks</a:t>
            </a:r>
          </a:p>
          <a:p>
            <a:pPr lvl="1"/>
            <a:r>
              <a:rPr lang="en-US" dirty="0" smtClean="0"/>
              <a:t>Syntax injection</a:t>
            </a:r>
          </a:p>
          <a:p>
            <a:pPr lvl="1"/>
            <a:r>
              <a:rPr lang="en-US" dirty="0" smtClean="0"/>
              <a:t>Content-smuggling</a:t>
            </a:r>
          </a:p>
          <a:p>
            <a:r>
              <a:rPr lang="en-US" dirty="0" smtClean="0"/>
              <a:t>PDF-based polyglot attacks</a:t>
            </a:r>
          </a:p>
          <a:p>
            <a:pPr lvl="1"/>
            <a:r>
              <a:rPr lang="en-US" dirty="0" smtClean="0"/>
              <a:t>Flexible error tolerant format</a:t>
            </a:r>
          </a:p>
          <a:p>
            <a:pPr lvl="1"/>
            <a:r>
              <a:rPr lang="en-US" dirty="0" smtClean="0"/>
              <a:t>Powerful beyond necessity</a:t>
            </a:r>
          </a:p>
          <a:p>
            <a:r>
              <a:rPr lang="en-US" dirty="0" smtClean="0"/>
              <a:t>Mitigation approaches</a:t>
            </a:r>
          </a:p>
          <a:p>
            <a:pPr lvl="1"/>
            <a:r>
              <a:rPr lang="en-US" dirty="0" smtClean="0"/>
              <a:t>Forward notification approach</a:t>
            </a:r>
          </a:p>
          <a:p>
            <a:pPr lvl="1"/>
            <a:r>
              <a:rPr lang="en-US" dirty="0" smtClean="0"/>
              <a:t>Specific approaches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05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Language-based security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Using programming language theory for finding and mitigating security vulnerabilities</a:t>
            </a:r>
          </a:p>
          <a:p>
            <a:pPr lvl="1"/>
            <a:r>
              <a:rPr lang="en-US" dirty="0" smtClean="0"/>
              <a:t>Static vs. dynamic analysis</a:t>
            </a:r>
          </a:p>
          <a:p>
            <a:pPr lvl="1"/>
            <a:r>
              <a:rPr lang="en-US" dirty="0" smtClean="0"/>
              <a:t>Information-flow monitoring</a:t>
            </a:r>
          </a:p>
          <a:p>
            <a:pPr lvl="1"/>
            <a:r>
              <a:rPr lang="en-US" dirty="0" smtClean="0"/>
              <a:t>Declassification</a:t>
            </a:r>
          </a:p>
          <a:p>
            <a:pPr lvl="1"/>
            <a:r>
              <a:rPr lang="en-US" dirty="0" smtClean="0"/>
              <a:t>Decentralized </a:t>
            </a:r>
          </a:p>
          <a:p>
            <a:endParaRPr lang="en-US" dirty="0" smtClean="0"/>
          </a:p>
          <a:p>
            <a:r>
              <a:rPr lang="en-US" dirty="0" smtClean="0"/>
              <a:t>Crossing origins by crossing formats</a:t>
            </a:r>
          </a:p>
          <a:p>
            <a:pPr lvl="1"/>
            <a:r>
              <a:rPr lang="en-US" dirty="0" smtClean="0"/>
              <a:t>Byproduct of research</a:t>
            </a:r>
          </a:p>
          <a:p>
            <a:pPr lvl="1"/>
            <a:r>
              <a:rPr lang="en-US" dirty="0" smtClean="0"/>
              <a:t>Joint work with Billy K. Rios</a:t>
            </a:r>
          </a:p>
          <a:p>
            <a:pPr lvl="1"/>
            <a:r>
              <a:rPr lang="en-US" dirty="0" smtClean="0"/>
              <a:t>Greatly inspired by the work of Julia Wolf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0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Thank you!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6475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Cross-</a:t>
            </a:r>
            <a:r>
              <a:rPr lang="sv-SE" dirty="0" err="1" smtClean="0"/>
              <a:t>origin</a:t>
            </a:r>
            <a:r>
              <a:rPr lang="sv-SE" dirty="0" smtClean="0"/>
              <a:t> CSS attack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Minimal amount of CSS-syntax injected in target HTML-page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{}#f{font-family:’</a:t>
            </a:r>
          </a:p>
          <a:p>
            <a:pPr lvl="1"/>
            <a:r>
              <a:rPr lang="en-US" dirty="0" smtClean="0"/>
              <a:t>… arbitrary HTML content …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’}</a:t>
            </a:r>
          </a:p>
          <a:p>
            <a:r>
              <a:rPr lang="en-US" dirty="0" smtClean="0"/>
              <a:t>Attacker uses HTML-page as style-sheet in his page</a:t>
            </a:r>
          </a:p>
          <a:p>
            <a:r>
              <a:rPr lang="en-US" dirty="0" smtClean="0"/>
              <a:t>Victim visits attackers page</a:t>
            </a:r>
          </a:p>
          <a:p>
            <a:pPr lvl="1"/>
            <a:r>
              <a:rPr lang="en-US" dirty="0" smtClean="0"/>
              <a:t>Attacker can extract the arbitrary content from imported style-sheet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86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GIFar – Content smuggling attack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GIF-image</a:t>
            </a:r>
          </a:p>
          <a:p>
            <a:pPr lvl="1"/>
            <a:r>
              <a:rPr lang="en-US" dirty="0" smtClean="0"/>
              <a:t>Parsed top-down, content after trailer ignored</a:t>
            </a:r>
          </a:p>
          <a:p>
            <a:r>
              <a:rPr lang="en-US" dirty="0" smtClean="0"/>
              <a:t>JAR-file</a:t>
            </a:r>
          </a:p>
          <a:p>
            <a:pPr lvl="1"/>
            <a:r>
              <a:rPr lang="en-US" dirty="0" smtClean="0"/>
              <a:t>Based on ZIP-archives</a:t>
            </a:r>
          </a:p>
          <a:p>
            <a:pPr lvl="1"/>
            <a:r>
              <a:rPr lang="en-US" dirty="0" smtClean="0"/>
              <a:t>Parsed bottom-up, content before header ignored</a:t>
            </a:r>
          </a:p>
          <a:p>
            <a:r>
              <a:rPr lang="en-US" dirty="0" smtClean="0"/>
              <a:t>GIF + JAR = GIFAR</a:t>
            </a:r>
          </a:p>
          <a:p>
            <a:pPr lvl="1"/>
            <a:r>
              <a:rPr lang="en-US" dirty="0" smtClean="0">
                <a:latin typeface="Courier" pitchFamily="49" charset="0"/>
              </a:rPr>
              <a:t>copy /b benign.gif + malicious.jar gifar.gif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GIFAR is uploaded to a vulnerable service, </a:t>
            </a:r>
          </a:p>
          <a:p>
            <a:r>
              <a:rPr lang="en-US" dirty="0" smtClean="0"/>
              <a:t>The GIFAR is embedded from the vulnerable service on attackers page as an applet</a:t>
            </a:r>
          </a:p>
          <a:p>
            <a:r>
              <a:rPr lang="en-US" dirty="0" smtClean="0"/>
              <a:t>Any visitor to the attackers page will execute the applet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58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Content</a:t>
            </a:r>
            <a:r>
              <a:rPr lang="sv-SE" dirty="0" smtClean="0"/>
              <a:t> </a:t>
            </a:r>
            <a:r>
              <a:rPr lang="sv-SE" dirty="0" err="1" smtClean="0"/>
              <a:t>Sniffing</a:t>
            </a:r>
            <a:r>
              <a:rPr lang="sv-SE" dirty="0" smtClean="0"/>
              <a:t> attack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Browser performs content sniffing when server provides unknown content-type</a:t>
            </a:r>
          </a:p>
          <a:p>
            <a:r>
              <a:rPr lang="en-US" dirty="0" smtClean="0"/>
              <a:t>Content is matched against a series of </a:t>
            </a:r>
            <a:r>
              <a:rPr lang="en-US" dirty="0" err="1" smtClean="0"/>
              <a:t>signtures</a:t>
            </a:r>
            <a:endParaRPr lang="en-US" dirty="0" smtClean="0"/>
          </a:p>
          <a:p>
            <a:r>
              <a:rPr lang="en-US" dirty="0" smtClean="0"/>
              <a:t>If a match is found the content is interpreted as the matched type</a:t>
            </a:r>
          </a:p>
          <a:p>
            <a:endParaRPr lang="en-US" dirty="0"/>
          </a:p>
          <a:p>
            <a:r>
              <a:rPr lang="en-US" dirty="0" smtClean="0"/>
              <a:t>Attacker creates a “chameleon” file</a:t>
            </a:r>
          </a:p>
          <a:p>
            <a:pPr lvl="1"/>
            <a:r>
              <a:rPr lang="en-US" dirty="0" smtClean="0"/>
              <a:t>Benign format + HTML</a:t>
            </a:r>
          </a:p>
          <a:p>
            <a:pPr lvl="1"/>
            <a:r>
              <a:rPr lang="en-US" dirty="0" smtClean="0"/>
              <a:t>The file is crafted to match HTML signature</a:t>
            </a:r>
          </a:p>
          <a:p>
            <a:r>
              <a:rPr lang="en-US" dirty="0" smtClean="0"/>
              <a:t>The chameleon is uploaded to a vulnerable service</a:t>
            </a:r>
          </a:p>
          <a:p>
            <a:r>
              <a:rPr lang="en-US" dirty="0" smtClean="0"/>
              <a:t>The chameleon is embedded in an </a:t>
            </a:r>
            <a:r>
              <a:rPr lang="en-US" dirty="0" err="1" smtClean="0"/>
              <a:t>iframe</a:t>
            </a:r>
            <a:r>
              <a:rPr lang="en-US" dirty="0" smtClean="0"/>
              <a:t> on the attackers page</a:t>
            </a:r>
          </a:p>
          <a:p>
            <a:r>
              <a:rPr lang="en-US" dirty="0" smtClean="0"/>
              <a:t>Any visitors will trigger the content sniffing and render the 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16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Background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GIFAR – </a:t>
            </a:r>
            <a:r>
              <a:rPr lang="sv-SE" dirty="0" err="1" smtClean="0"/>
              <a:t>content</a:t>
            </a:r>
            <a:r>
              <a:rPr lang="sv-SE" dirty="0" smtClean="0"/>
              <a:t> smuggling attack</a:t>
            </a:r>
          </a:p>
          <a:p>
            <a:pPr lvl="1"/>
            <a:r>
              <a:rPr lang="sv-SE" dirty="0" smtClean="0"/>
              <a:t>Billy Rios (@</a:t>
            </a:r>
            <a:r>
              <a:rPr lang="sv-SE" dirty="0" err="1" smtClean="0"/>
              <a:t>XSSniper</a:t>
            </a:r>
            <a:r>
              <a:rPr lang="sv-SE" dirty="0" smtClean="0"/>
              <a:t>), </a:t>
            </a:r>
            <a:r>
              <a:rPr lang="sv-SE" dirty="0" err="1" smtClean="0"/>
              <a:t>Petko</a:t>
            </a:r>
            <a:r>
              <a:rPr lang="sv-SE" dirty="0" smtClean="0"/>
              <a:t> D. </a:t>
            </a:r>
            <a:r>
              <a:rPr lang="sv-SE" dirty="0" err="1" smtClean="0"/>
              <a:t>Petkov</a:t>
            </a:r>
            <a:r>
              <a:rPr lang="sv-SE" dirty="0" smtClean="0"/>
              <a:t> (@</a:t>
            </a:r>
            <a:r>
              <a:rPr lang="sv-SE" dirty="0" err="1" smtClean="0"/>
              <a:t>pdp</a:t>
            </a:r>
            <a:r>
              <a:rPr lang="sv-SE" dirty="0" smtClean="0"/>
              <a:t>)</a:t>
            </a:r>
          </a:p>
          <a:p>
            <a:pPr lvl="1"/>
            <a:r>
              <a:rPr lang="sv-SE" dirty="0" smtClean="0"/>
              <a:t>Attacker </a:t>
            </a:r>
            <a:r>
              <a:rPr lang="sv-SE" dirty="0" err="1" smtClean="0"/>
              <a:t>uploads</a:t>
            </a:r>
            <a:r>
              <a:rPr lang="sv-SE" dirty="0" smtClean="0"/>
              <a:t> GIF/JAR </a:t>
            </a:r>
            <a:r>
              <a:rPr lang="sv-SE" dirty="0" err="1" smtClean="0"/>
              <a:t>file</a:t>
            </a:r>
            <a:endParaRPr lang="sv-SE" dirty="0" smtClean="0"/>
          </a:p>
          <a:p>
            <a:pPr lvl="1"/>
            <a:endParaRPr lang="sv-SE" dirty="0" smtClean="0"/>
          </a:p>
          <a:p>
            <a:r>
              <a:rPr lang="sv-SE" dirty="0" smtClean="0"/>
              <a:t>Cross-</a:t>
            </a:r>
            <a:r>
              <a:rPr lang="sv-SE" dirty="0" err="1" smtClean="0"/>
              <a:t>origin</a:t>
            </a:r>
            <a:r>
              <a:rPr lang="sv-SE" dirty="0" smtClean="0"/>
              <a:t> CSS attack</a:t>
            </a:r>
          </a:p>
          <a:p>
            <a:pPr lvl="1"/>
            <a:r>
              <a:rPr lang="sv-SE" dirty="0" smtClean="0"/>
              <a:t>Chris Evans (@</a:t>
            </a:r>
            <a:r>
              <a:rPr lang="sv-SE" dirty="0" err="1" smtClean="0"/>
              <a:t>scarybeasts</a:t>
            </a:r>
            <a:r>
              <a:rPr lang="sv-SE" dirty="0" smtClean="0"/>
              <a:t>) et al.</a:t>
            </a:r>
          </a:p>
          <a:p>
            <a:pPr lvl="1"/>
            <a:r>
              <a:rPr lang="sv-SE" dirty="0" smtClean="0"/>
              <a:t>Attacker </a:t>
            </a:r>
            <a:r>
              <a:rPr lang="sv-SE" dirty="0" err="1" smtClean="0"/>
              <a:t>injects</a:t>
            </a:r>
            <a:r>
              <a:rPr lang="sv-SE" dirty="0" smtClean="0"/>
              <a:t> fragments </a:t>
            </a:r>
            <a:r>
              <a:rPr lang="sv-SE" dirty="0" err="1" smtClean="0"/>
              <a:t>of</a:t>
            </a:r>
            <a:r>
              <a:rPr lang="sv-SE" dirty="0" smtClean="0"/>
              <a:t> CSS </a:t>
            </a:r>
            <a:r>
              <a:rPr lang="sv-SE" dirty="0" err="1" smtClean="0"/>
              <a:t>into</a:t>
            </a:r>
            <a:r>
              <a:rPr lang="sv-SE" dirty="0" smtClean="0"/>
              <a:t> HTML</a:t>
            </a:r>
          </a:p>
          <a:p>
            <a:pPr lvl="1"/>
            <a:endParaRPr lang="sv-SE" dirty="0" smtClean="0"/>
          </a:p>
          <a:p>
            <a:r>
              <a:rPr lang="sv-SE" dirty="0" err="1" smtClean="0"/>
              <a:t>Content-type</a:t>
            </a:r>
            <a:r>
              <a:rPr lang="sv-SE" dirty="0" smtClean="0"/>
              <a:t> </a:t>
            </a:r>
            <a:r>
              <a:rPr lang="sv-SE" dirty="0" err="1" smtClean="0"/>
              <a:t>sniffing</a:t>
            </a:r>
            <a:r>
              <a:rPr lang="sv-SE" dirty="0" smtClean="0"/>
              <a:t> attacks</a:t>
            </a:r>
          </a:p>
          <a:p>
            <a:pPr lvl="1"/>
            <a:r>
              <a:rPr lang="sv-SE" dirty="0" smtClean="0"/>
              <a:t>Adam Barth (@</a:t>
            </a:r>
            <a:r>
              <a:rPr lang="sv-SE" dirty="0" err="1" smtClean="0"/>
              <a:t>adambarth</a:t>
            </a:r>
            <a:r>
              <a:rPr lang="sv-SE" dirty="0" smtClean="0"/>
              <a:t>) et al.</a:t>
            </a:r>
          </a:p>
          <a:p>
            <a:pPr lvl="1"/>
            <a:r>
              <a:rPr lang="sv-SE" dirty="0" smtClean="0"/>
              <a:t>Attacker </a:t>
            </a:r>
            <a:r>
              <a:rPr lang="sv-SE" dirty="0" err="1" smtClean="0"/>
              <a:t>uploads</a:t>
            </a:r>
            <a:r>
              <a:rPr lang="sv-SE" dirty="0" smtClean="0"/>
              <a:t> PS/HTML </a:t>
            </a:r>
            <a:r>
              <a:rPr lang="sv-SE" dirty="0" err="1" smtClean="0"/>
              <a:t>file</a:t>
            </a:r>
            <a:endParaRPr lang="sv-SE" dirty="0"/>
          </a:p>
        </p:txBody>
      </p:sp>
      <p:pic>
        <p:nvPicPr>
          <p:cNvPr id="4" name="Picture 10" descr="http://dillernet.com/apple/wp-content/uploads/2012/07/ja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696" y="1939288"/>
            <a:ext cx="434275" cy="43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iconbug.com/data/27/507/e5e37cbddc91007668825ec679b6a46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299" y="1597554"/>
            <a:ext cx="676794" cy="68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files.softicons.com/download/system-icons/adobe-cs4-files-folders-icons-by-deleket/png/256/File%20Adobe%20Dreamweaver%20CSS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814" y="3273984"/>
            <a:ext cx="601763" cy="60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aux4.iconpedia.net/uploads/98550152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703" y="3090245"/>
            <a:ext cx="652486" cy="652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aux4.iconpedia.net/uploads/98550152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914" y="4921372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gettyicons.com/free-icons/153/cute-file-extension/png/256/eps_25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821" y="4554688"/>
            <a:ext cx="733368" cy="73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77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in </a:t>
            </a:r>
            <a:r>
              <a:rPr lang="en-US" dirty="0"/>
              <a:t>common…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US" sz="2800" dirty="0" smtClean="0"/>
              <a:t>… mixing formats</a:t>
            </a:r>
          </a:p>
          <a:p>
            <a:pPr lvl="1"/>
            <a:r>
              <a:rPr lang="en-US" sz="2800" dirty="0" smtClean="0"/>
              <a:t>… re-interpretation of the content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804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Polyglot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</a:t>
            </a:r>
            <a:r>
              <a:rPr lang="sv-SE" dirty="0" smtClean="0"/>
              <a:t>:</a:t>
            </a:r>
          </a:p>
          <a:p>
            <a:pPr lvl="1"/>
            <a:r>
              <a:rPr lang="en-US" dirty="0" smtClean="0"/>
              <a:t>”…a person who speaks several languages.”</a:t>
            </a:r>
          </a:p>
          <a:p>
            <a:pPr lvl="1"/>
            <a:r>
              <a:rPr lang="sv-SE" dirty="0" smtClean="0"/>
              <a:t>”</a:t>
            </a:r>
            <a:r>
              <a:rPr lang="en-US" dirty="0" smtClean="0"/>
              <a:t>…a </a:t>
            </a:r>
            <a:r>
              <a:rPr lang="en-US" dirty="0"/>
              <a:t>program that is valid in multiple programming </a:t>
            </a:r>
            <a:r>
              <a:rPr lang="en-US" dirty="0" smtClean="0"/>
              <a:t>languages</a:t>
            </a:r>
            <a:r>
              <a:rPr lang="sv-SE" dirty="0" smtClean="0"/>
              <a:t>.”</a:t>
            </a:r>
          </a:p>
          <a:p>
            <a:pPr lvl="1"/>
            <a:r>
              <a:rPr lang="en-US" dirty="0" smtClean="0"/>
              <a:t>Content that can be interpreted as multiple formats</a:t>
            </a:r>
          </a:p>
          <a:p>
            <a:pPr marL="342900" lvl="1" indent="-342900"/>
            <a:r>
              <a:rPr lang="en-US" dirty="0" smtClean="0"/>
              <a:t>Example 1 – HTML / JavaScript</a:t>
            </a:r>
          </a:p>
          <a:p>
            <a:pPr lvl="1"/>
            <a:r>
              <a:rPr lang="en-US" dirty="0" err="1" smtClean="0"/>
              <a:t>data:text</a:t>
            </a:r>
            <a:r>
              <a:rPr lang="en-US" dirty="0" smtClean="0"/>
              <a:t>/</a:t>
            </a:r>
            <a:r>
              <a:rPr lang="en-US" dirty="0" err="1" smtClean="0"/>
              <a:t>html,alert</a:t>
            </a:r>
            <a:r>
              <a:rPr lang="en-US" dirty="0"/>
              <a:t>('&lt;script </a:t>
            </a:r>
            <a:r>
              <a:rPr lang="en-US" dirty="0" err="1"/>
              <a:t>src</a:t>
            </a:r>
            <a:r>
              <a:rPr lang="en-US" dirty="0"/>
              <a:t>="%23"&gt;&lt;/script</a:t>
            </a:r>
            <a:r>
              <a:rPr lang="en-US" dirty="0" smtClean="0"/>
              <a:t>&gt;')</a:t>
            </a:r>
          </a:p>
          <a:p>
            <a:r>
              <a:rPr lang="en-US" dirty="0" smtClean="0"/>
              <a:t>Example 2 – C / Pascal / PostScript / </a:t>
            </a:r>
            <a:r>
              <a:rPr lang="en-US" dirty="0" err="1" smtClean="0"/>
              <a:t>TeX</a:t>
            </a:r>
            <a:r>
              <a:rPr lang="en-US" dirty="0" smtClean="0"/>
              <a:t> / Bash / Perl / Befunge98</a:t>
            </a:r>
          </a:p>
          <a:p>
            <a:pPr lvl="1"/>
            <a:r>
              <a:rPr lang="en-US" dirty="0" smtClean="0"/>
              <a:t>(*a/*/ % #)(PostScript)/Helvetica 40 </a:t>
            </a:r>
            <a:r>
              <a:rPr lang="en-US" dirty="0" err="1" smtClean="0"/>
              <a:t>selectfont</a:t>
            </a:r>
            <a:r>
              <a:rPr lang="en-US" dirty="0" smtClean="0"/>
              <a:t> 9 400 </a:t>
            </a:r>
            <a:r>
              <a:rPr lang="en-US" dirty="0" err="1" smtClean="0"/>
              <a:t>moveto</a:t>
            </a:r>
            <a:r>
              <a:rPr lang="en-US" dirty="0" smtClean="0"/>
              <a:t> show%v"f"a0 true </a:t>
            </a:r>
            <a:r>
              <a:rPr lang="en-US" dirty="0" err="1" smtClean="0"/>
              <a:t>showpage</a:t>
            </a:r>
            <a:r>
              <a:rPr lang="en-US" dirty="0" smtClean="0"/>
              <a:t> quit%#) 2&gt;/</a:t>
            </a:r>
            <a:r>
              <a:rPr lang="en-US" dirty="0" err="1" smtClean="0"/>
              <a:t>dev</a:t>
            </a:r>
            <a:r>
              <a:rPr lang="en-US" dirty="0" smtClean="0"/>
              <a:t>/</a:t>
            </a:r>
            <a:r>
              <a:rPr lang="en-US" dirty="0" err="1" smtClean="0"/>
              <a:t>null;echo</a:t>
            </a:r>
            <a:r>
              <a:rPr lang="en-US" dirty="0" smtClean="0"/>
              <a:t> </a:t>
            </a:r>
            <a:r>
              <a:rPr lang="en-US" dirty="0" err="1" smtClean="0"/>
              <a:t>bash;exit</a:t>
            </a:r>
            <a:r>
              <a:rPr lang="en-US" dirty="0" smtClean="0"/>
              <a:t> #*/);</a:t>
            </a:r>
            <a:r>
              <a:rPr lang="en-US" b="1" dirty="0" err="1" smtClean="0"/>
              <a:t>int</a:t>
            </a:r>
            <a:r>
              <a:rPr lang="en-US" dirty="0" smtClean="0"/>
              <a:t> main()/*&gt;"</a:t>
            </a:r>
            <a:r>
              <a:rPr lang="en-US" dirty="0" err="1" smtClean="0"/>
              <a:t>eb"v</a:t>
            </a:r>
            <a:r>
              <a:rPr lang="en-US" dirty="0" smtClean="0"/>
              <a:t> %a*0)unless </a:t>
            </a:r>
            <a:r>
              <a:rPr lang="en-US" dirty="0" err="1" smtClean="0"/>
              <a:t>print"perl</a:t>
            </a:r>
            <a:r>
              <a:rPr lang="en-US" dirty="0" smtClean="0"/>
              <a:t>\</a:t>
            </a:r>
            <a:r>
              <a:rPr lang="en-US" dirty="0" err="1" smtClean="0"/>
              <a:t>n"__END</a:t>
            </a:r>
            <a:r>
              <a:rPr lang="en-US" dirty="0" smtClean="0"/>
              <a:t>__*/{</a:t>
            </a:r>
            <a:r>
              <a:rPr lang="en-US" dirty="0" err="1" smtClean="0"/>
              <a:t>printf</a:t>
            </a:r>
            <a:r>
              <a:rPr lang="en-US" dirty="0" smtClean="0"/>
              <a:t>("C\n");/*&gt;&gt;#;"</a:t>
            </a:r>
            <a:r>
              <a:rPr lang="en-US" dirty="0" err="1" smtClean="0"/>
              <a:t>egnu</a:t>
            </a:r>
            <a:r>
              <a:rPr lang="en-US" dirty="0" smtClean="0"/>
              <a:t>"&gt;:#,_@;,,,&lt; *)begin </a:t>
            </a:r>
            <a:r>
              <a:rPr lang="en-US" dirty="0" err="1" smtClean="0"/>
              <a:t>writeln</a:t>
            </a:r>
            <a:r>
              <a:rPr lang="en-US" dirty="0" smtClean="0"/>
              <a:t>(*\output={\setbox0=\box255}\eject\</a:t>
            </a:r>
            <a:r>
              <a:rPr lang="en-US" dirty="0" err="1" smtClean="0"/>
              <a:t>shipout</a:t>
            </a:r>
            <a:r>
              <a:rPr lang="en-US" dirty="0" smtClean="0"/>
              <a:t>\</a:t>
            </a:r>
            <a:r>
              <a:rPr lang="en-US" dirty="0" err="1" smtClean="0"/>
              <a:t>hbox</a:t>
            </a:r>
            <a:r>
              <a:rPr lang="en-US" dirty="0" smtClean="0"/>
              <a:t>{\</a:t>
            </a:r>
            <a:r>
              <a:rPr lang="en-US" dirty="0" err="1" smtClean="0"/>
              <a:t>TeX</a:t>
            </a:r>
            <a:r>
              <a:rPr lang="en-US" dirty="0" smtClean="0"/>
              <a:t>}\end *)('</a:t>
            </a:r>
            <a:r>
              <a:rPr lang="en-US" dirty="0" err="1" smtClean="0"/>
              <a:t>pascal</a:t>
            </a:r>
            <a:r>
              <a:rPr lang="en-US" dirty="0" smtClean="0"/>
              <a:t>');end.{*/</a:t>
            </a:r>
            <a:r>
              <a:rPr lang="en-US" b="1" dirty="0" smtClean="0"/>
              <a:t>return</a:t>
            </a:r>
            <a:r>
              <a:rPr lang="en-US" dirty="0" smtClean="0"/>
              <a:t> 0;}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47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Malicious Polyglots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Two formats (or more)</a:t>
            </a:r>
          </a:p>
          <a:p>
            <a:pPr lvl="1"/>
            <a:r>
              <a:rPr lang="en-US" dirty="0" smtClean="0"/>
              <a:t>One benign</a:t>
            </a:r>
          </a:p>
          <a:p>
            <a:pPr lvl="1"/>
            <a:r>
              <a:rPr lang="en-US" dirty="0" smtClean="0"/>
              <a:t>One malicious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GIFAR – GIF/JAVA</a:t>
            </a:r>
          </a:p>
          <a:p>
            <a:r>
              <a:rPr lang="en-US" dirty="0"/>
              <a:t>Cross-origin CSS – HTML/CSS</a:t>
            </a:r>
          </a:p>
          <a:p>
            <a:r>
              <a:rPr lang="en-US" dirty="0"/>
              <a:t>Content-type sniffing – </a:t>
            </a:r>
            <a:r>
              <a:rPr lang="en-US" dirty="0" smtClean="0"/>
              <a:t>PS/HTML</a:t>
            </a:r>
          </a:p>
          <a:p>
            <a:endParaRPr lang="en-US" dirty="0" smtClean="0"/>
          </a:p>
          <a:p>
            <a:r>
              <a:rPr lang="en-US" dirty="0" smtClean="0"/>
              <a:t>Preferred format characteristics</a:t>
            </a:r>
          </a:p>
          <a:p>
            <a:pPr lvl="1"/>
            <a:r>
              <a:rPr lang="en-US" dirty="0" smtClean="0"/>
              <a:t>Widespread, commonly used format</a:t>
            </a:r>
          </a:p>
          <a:p>
            <a:pPr lvl="1"/>
            <a:r>
              <a:rPr lang="en-US" dirty="0" smtClean="0"/>
              <a:t>Error tolerant parsing, or other ways to hide foreign syntax</a:t>
            </a:r>
          </a:p>
          <a:p>
            <a:pPr lvl="1"/>
            <a:r>
              <a:rPr lang="en-US" dirty="0" smtClean="0"/>
              <a:t>Cross-origin communication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28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Polyglot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Infiltrate</a:t>
            </a:r>
          </a:p>
          <a:p>
            <a:pPr lvl="1"/>
            <a:r>
              <a:rPr lang="en-US" dirty="0" smtClean="0"/>
              <a:t>Syntax injection – Cross-origin CSS attack</a:t>
            </a:r>
          </a:p>
          <a:p>
            <a:pPr lvl="1"/>
            <a:r>
              <a:rPr lang="en-US" dirty="0" smtClean="0"/>
              <a:t>Content smuggling – GIFAR</a:t>
            </a:r>
          </a:p>
          <a:p>
            <a:r>
              <a:rPr lang="en-US" dirty="0" smtClean="0"/>
              <a:t>Embed</a:t>
            </a:r>
          </a:p>
          <a:p>
            <a:pPr lvl="1"/>
            <a:r>
              <a:rPr lang="en-US" dirty="0" smtClean="0"/>
              <a:t>Context based re-interpretation</a:t>
            </a:r>
          </a:p>
          <a:p>
            <a:pPr lvl="1"/>
            <a:r>
              <a:rPr lang="en-US" dirty="0"/>
              <a:t>The content-type provided by the server is overridden</a:t>
            </a:r>
          </a:p>
          <a:p>
            <a:endParaRPr lang="en-US" dirty="0"/>
          </a:p>
          <a:p>
            <a:r>
              <a:rPr lang="en-US" dirty="0"/>
              <a:t>Tags that allow re-interpretation of content:</a:t>
            </a:r>
          </a:p>
          <a:p>
            <a:pPr lvl="1"/>
            <a:r>
              <a:rPr lang="en-US" dirty="0"/>
              <a:t>CSS – &lt;link&gt;-tag</a:t>
            </a:r>
          </a:p>
          <a:p>
            <a:pPr lvl="1"/>
            <a:r>
              <a:rPr lang="en-US" dirty="0"/>
              <a:t>Java – &lt;applet&gt;-tag</a:t>
            </a:r>
          </a:p>
          <a:p>
            <a:pPr lvl="1"/>
            <a:r>
              <a:rPr lang="en-US" dirty="0"/>
              <a:t>Content sniffing – &lt;</a:t>
            </a:r>
            <a:r>
              <a:rPr lang="en-US" dirty="0" err="1"/>
              <a:t>iframe</a:t>
            </a:r>
            <a:r>
              <a:rPr lang="en-US" dirty="0"/>
              <a:t>&gt;-tag</a:t>
            </a:r>
          </a:p>
          <a:p>
            <a:pPr lvl="1"/>
            <a:r>
              <a:rPr lang="en-US" dirty="0"/>
              <a:t>&lt;object&gt; and &lt;embed&gt; allows arbitrary interpretation based on type attribute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99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 vectors – Syntax 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 vulnerable </a:t>
            </a:r>
            <a:r>
              <a:rPr lang="en-US" dirty="0" err="1" smtClean="0"/>
              <a:t>webservice</a:t>
            </a:r>
            <a:r>
              <a:rPr lang="en-US" dirty="0" smtClean="0"/>
              <a:t> reflects parameters into content</a:t>
            </a:r>
          </a:p>
          <a:p>
            <a:r>
              <a:rPr lang="en-US" dirty="0" smtClean="0"/>
              <a:t>Fragments of syntax is injected resulting in a polyglot</a:t>
            </a:r>
          </a:p>
          <a:p>
            <a:r>
              <a:rPr lang="en-US" dirty="0" smtClean="0"/>
              <a:t>Polyglot is embedded under the origin of the attacker</a:t>
            </a:r>
          </a:p>
          <a:p>
            <a:r>
              <a:rPr lang="en-US" dirty="0" smtClean="0"/>
              <a:t>The polyglot has origin of, and can communicate with vulnerable service</a:t>
            </a:r>
          </a:p>
          <a:p>
            <a:r>
              <a:rPr lang="en-US" dirty="0" smtClean="0"/>
              <a:t>Visitors of the attackers domain are exploited</a:t>
            </a:r>
          </a:p>
          <a:p>
            <a:r>
              <a:rPr lang="en-US" dirty="0" smtClean="0"/>
              <a:t>Known attack instances</a:t>
            </a:r>
          </a:p>
          <a:p>
            <a:pPr lvl="1"/>
            <a:r>
              <a:rPr lang="en-US" dirty="0" smtClean="0"/>
              <a:t>Cross-origin CSS attack</a:t>
            </a:r>
          </a:p>
          <a:p>
            <a:pPr lvl="1"/>
            <a:r>
              <a:rPr lang="en-US" dirty="0" smtClean="0"/>
              <a:t>(Cross-site scripting)</a:t>
            </a:r>
          </a:p>
        </p:txBody>
      </p:sp>
      <p:pic>
        <p:nvPicPr>
          <p:cNvPr id="4" name="Picture 8" descr="http://iconbug.com/data/50/256/bfc3bcbb9ca525fbf3d0179e239cfe9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774" y="3628694"/>
            <a:ext cx="868529" cy="86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102" y="3580111"/>
            <a:ext cx="1425091" cy="965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890889" y="3890512"/>
            <a:ext cx="776663" cy="526814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ctangle 6"/>
          <p:cNvSpPr/>
          <p:nvPr/>
        </p:nvSpPr>
        <p:spPr>
          <a:xfrm>
            <a:off x="6013520" y="3890512"/>
            <a:ext cx="531401" cy="52681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8" name="Picture 2" descr="http://iconbug.com/data/5b/507/52ff0e80b07d28b590bbc4b30befde5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295" y="3957706"/>
            <a:ext cx="461850" cy="46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ight Arrow 8"/>
          <p:cNvSpPr/>
          <p:nvPr/>
        </p:nvSpPr>
        <p:spPr>
          <a:xfrm rot="1528534">
            <a:off x="6254420" y="4645885"/>
            <a:ext cx="1535125" cy="23170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ight Arrow 9"/>
          <p:cNvSpPr/>
          <p:nvPr/>
        </p:nvSpPr>
        <p:spPr>
          <a:xfrm rot="12362483">
            <a:off x="6320396" y="4426667"/>
            <a:ext cx="1523320" cy="23827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11" name="Group 10"/>
          <p:cNvGrpSpPr/>
          <p:nvPr/>
        </p:nvGrpSpPr>
        <p:grpSpPr>
          <a:xfrm>
            <a:off x="7544658" y="4883552"/>
            <a:ext cx="1314462" cy="1004735"/>
            <a:chOff x="6177088" y="2276466"/>
            <a:chExt cx="1314462" cy="1004735"/>
          </a:xfrm>
        </p:grpSpPr>
        <p:grpSp>
          <p:nvGrpSpPr>
            <p:cNvPr id="12" name="Group 11"/>
            <p:cNvGrpSpPr/>
            <p:nvPr/>
          </p:nvGrpSpPr>
          <p:grpSpPr>
            <a:xfrm>
              <a:off x="6177088" y="2276466"/>
              <a:ext cx="1314462" cy="1004735"/>
              <a:chOff x="7785313" y="2036525"/>
              <a:chExt cx="1314462" cy="1004735"/>
            </a:xfrm>
          </p:grpSpPr>
          <p:pic>
            <p:nvPicPr>
              <p:cNvPr id="14" name="Picture 6" descr="http://blog.envitia.com/wp-content/uploads/2010/08/web_server_visio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21906" y="2036525"/>
                <a:ext cx="641276" cy="8015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7785313" y="2733483"/>
                <a:ext cx="13144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400" dirty="0" smtClean="0"/>
                  <a:t>vulnerable.com</a:t>
                </a:r>
                <a:endParaRPr lang="sv-SE" sz="1400" dirty="0"/>
              </a:p>
            </p:txBody>
          </p:sp>
        </p:grpSp>
        <p:pic>
          <p:nvPicPr>
            <p:cNvPr id="13" name="Picture 18" descr="http://node3.iconverticons.com/i.php?job=13601425043c59c8&amp;type=png&amp;id=Cloud_4_32x32x32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8812" y="2792700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6115091" y="457707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730497" y="457707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(4)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7660310" y="3516011"/>
            <a:ext cx="1114729" cy="1019808"/>
            <a:chOff x="7878434" y="3723081"/>
            <a:chExt cx="1114729" cy="1019808"/>
          </a:xfrm>
        </p:grpSpPr>
        <p:sp>
          <p:nvSpPr>
            <p:cNvPr id="19" name="TextBox 18"/>
            <p:cNvSpPr txBox="1"/>
            <p:nvPr/>
          </p:nvSpPr>
          <p:spPr>
            <a:xfrm>
              <a:off x="7878434" y="4435112"/>
              <a:ext cx="11147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400" dirty="0" smtClean="0"/>
                <a:t>attacker.com</a:t>
              </a:r>
              <a:endParaRPr lang="sv-SE" sz="1400" dirty="0"/>
            </a:p>
          </p:txBody>
        </p:sp>
        <p:pic>
          <p:nvPicPr>
            <p:cNvPr id="20" name="Picture 6" descr="http://blog.envitia.com/wp-content/uploads/2010/08/web_server_visio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1906" y="3723081"/>
              <a:ext cx="641276" cy="801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Right Arrow 20"/>
          <p:cNvSpPr/>
          <p:nvPr/>
        </p:nvSpPr>
        <p:spPr>
          <a:xfrm>
            <a:off x="6886444" y="3671925"/>
            <a:ext cx="994807" cy="218623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TextBox 21"/>
          <p:cNvSpPr txBox="1"/>
          <p:nvPr/>
        </p:nvSpPr>
        <p:spPr>
          <a:xfrm>
            <a:off x="7162472" y="340161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162472" y="3801000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rot="10800000">
            <a:off x="6879226" y="4054103"/>
            <a:ext cx="994807" cy="217959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25" name="Picture 2" descr="http://a.dryicons.com/images/icon_sets/coquette_part_5_icons_set/png/128x128/html_fil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682" y="4355440"/>
            <a:ext cx="472540" cy="47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42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6" grpId="0"/>
      <p:bldP spid="17" grpId="0"/>
      <p:bldP spid="21" grpId="0" animBg="1"/>
      <p:bldP spid="22" grpId="0"/>
      <p:bldP spid="23" grpId="0"/>
      <p:bldP spid="24" grpId="0" animBg="1"/>
    </p:bld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24331</TotalTime>
  <Words>1531</Words>
  <Application>Microsoft Office PowerPoint</Application>
  <PresentationFormat>On-screen Show (4:3)</PresentationFormat>
  <Paragraphs>377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Horizon</vt:lpstr>
      <vt:lpstr>Crossing Origins  by  Crossing Formats</vt:lpstr>
      <vt:lpstr>About</vt:lpstr>
      <vt:lpstr>Language-based security</vt:lpstr>
      <vt:lpstr>Background</vt:lpstr>
      <vt:lpstr>Things in common…</vt:lpstr>
      <vt:lpstr>Polyglot</vt:lpstr>
      <vt:lpstr>Malicious Polyglots</vt:lpstr>
      <vt:lpstr>Polyglot attacks</vt:lpstr>
      <vt:lpstr>Attack vectors – Syntax injection</vt:lpstr>
      <vt:lpstr>Attack vectors – Content smuggling</vt:lpstr>
      <vt:lpstr>Payloads – Exploiting the origin </vt:lpstr>
      <vt:lpstr>Portable Document Format</vt:lpstr>
      <vt:lpstr>Document Structure</vt:lpstr>
      <vt:lpstr>Minimal PDF (according to Specification)</vt:lpstr>
      <vt:lpstr>Minimal PDF (According to Interpreter)</vt:lpstr>
      <vt:lpstr>Error tolerant Parsing</vt:lpstr>
      <vt:lpstr>Communication</vt:lpstr>
      <vt:lpstr>PDF polyglots</vt:lpstr>
      <vt:lpstr>PDF-based Syntax injection attack</vt:lpstr>
      <vt:lpstr>PDF-based Content Smuggling Attack</vt:lpstr>
      <vt:lpstr>Potential targets</vt:lpstr>
      <vt:lpstr>DEMO</vt:lpstr>
      <vt:lpstr>Evaluation</vt:lpstr>
      <vt:lpstr>Alexa top100</vt:lpstr>
      <vt:lpstr>Mitigation approaches</vt:lpstr>
      <vt:lpstr>Mitigation Approaches</vt:lpstr>
      <vt:lpstr>PDF mitigation approaches</vt:lpstr>
      <vt:lpstr>DO NOT!!!</vt:lpstr>
      <vt:lpstr>Summary</vt:lpstr>
      <vt:lpstr>Thank you!</vt:lpstr>
      <vt:lpstr>Cross-origin CSS attack</vt:lpstr>
      <vt:lpstr>GIFar – Content smuggling attack</vt:lpstr>
      <vt:lpstr>Content Sniffing attack</vt:lpstr>
    </vt:vector>
  </TitlesOfParts>
  <Company>Chalmers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Crossing Origins  by  Crossing Formats</dc:title>
  <dc:creator>Jonas Magazinius</dc:creator>
  <cp:lastModifiedBy>Jonas Magazinius</cp:lastModifiedBy>
  <cp:revision>92</cp:revision>
  <dcterms:created xsi:type="dcterms:W3CDTF">2012-12-17T21:30:32Z</dcterms:created>
  <dcterms:modified xsi:type="dcterms:W3CDTF">2013-10-24T13:14:39Z</dcterms:modified>
</cp:coreProperties>
</file>