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Override17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Override36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Override27.xml" ContentType="application/vnd.openxmlformats-officedocument.themeOverr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Override5.xml" ContentType="application/vnd.openxmlformats-officedocument.themeOverride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Override29.xml" ContentType="application/vnd.openxmlformats-officedocument.themeOverr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Override10.xml" ContentType="application/vnd.openxmlformats-officedocument.themeOverride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Override31.xml" ContentType="application/vnd.openxmlformats-officedocument.themeOverr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Override25.xml" ContentType="application/vnd.openxmlformats-officedocument.themeOverr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Override22.xml" ContentType="application/vnd.openxmlformats-officedocument.themeOverr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Override8.xml" ContentType="application/vnd.openxmlformats-officedocument.themeOverr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Override1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  <p:sldMasterId id="2147483960" r:id="rId24"/>
    <p:sldMasterId id="2147483972" r:id="rId25"/>
    <p:sldMasterId id="2147483984" r:id="rId26"/>
    <p:sldMasterId id="2147483996" r:id="rId27"/>
    <p:sldMasterId id="2147484008" r:id="rId28"/>
    <p:sldMasterId id="2147484020" r:id="rId29"/>
    <p:sldMasterId id="2147484032" r:id="rId30"/>
    <p:sldMasterId id="2147484044" r:id="rId31"/>
    <p:sldMasterId id="2147484056" r:id="rId32"/>
    <p:sldMasterId id="2147484068" r:id="rId33"/>
    <p:sldMasterId id="2147484080" r:id="rId34"/>
    <p:sldMasterId id="2147484092" r:id="rId35"/>
    <p:sldMasterId id="2147484104" r:id="rId36"/>
    <p:sldMasterId id="2147484116" r:id="rId37"/>
  </p:sldMasterIdLst>
  <p:handoutMasterIdLst>
    <p:handoutMasterId r:id="rId76"/>
  </p:handoutMasterIdLst>
  <p:sldIdLst>
    <p:sldId id="256" r:id="rId38"/>
    <p:sldId id="257" r:id="rId39"/>
    <p:sldId id="259" r:id="rId40"/>
    <p:sldId id="262" r:id="rId41"/>
    <p:sldId id="261" r:id="rId42"/>
    <p:sldId id="260" r:id="rId43"/>
    <p:sldId id="264" r:id="rId44"/>
    <p:sldId id="263" r:id="rId45"/>
    <p:sldId id="265" r:id="rId46"/>
    <p:sldId id="266" r:id="rId47"/>
    <p:sldId id="276" r:id="rId48"/>
    <p:sldId id="267" r:id="rId49"/>
    <p:sldId id="277" r:id="rId50"/>
    <p:sldId id="268" r:id="rId51"/>
    <p:sldId id="278" r:id="rId52"/>
    <p:sldId id="269" r:id="rId53"/>
    <p:sldId id="279" r:id="rId54"/>
    <p:sldId id="289" r:id="rId55"/>
    <p:sldId id="270" r:id="rId56"/>
    <p:sldId id="271" r:id="rId57"/>
    <p:sldId id="272" r:id="rId58"/>
    <p:sldId id="273" r:id="rId59"/>
    <p:sldId id="274" r:id="rId60"/>
    <p:sldId id="275" r:id="rId61"/>
    <p:sldId id="280" r:id="rId62"/>
    <p:sldId id="281" r:id="rId63"/>
    <p:sldId id="282" r:id="rId64"/>
    <p:sldId id="283" r:id="rId65"/>
    <p:sldId id="284" r:id="rId66"/>
    <p:sldId id="286" r:id="rId67"/>
    <p:sldId id="293" r:id="rId68"/>
    <p:sldId id="287" r:id="rId69"/>
    <p:sldId id="288" r:id="rId70"/>
    <p:sldId id="285" r:id="rId71"/>
    <p:sldId id="291" r:id="rId72"/>
    <p:sldId id="294" r:id="rId73"/>
    <p:sldId id="292" r:id="rId74"/>
    <p:sldId id="290" r:id="rId7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gues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74" Type="http://schemas.openxmlformats.org/officeDocument/2006/relationships/slide" Target="slides/slide3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B5E1-C625-4C64-A2C5-69C8852C81FA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0C0B-B828-4515-8E12-2AD08A7D1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70C6-431B-4FE8-A877-238CE51053F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C47C-3F1B-42D5-8FB8-49A2EB4B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lobe_shield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295400"/>
            <a:ext cx="670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83F6FC32-8149-457A-8364-9E37BE3703F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FFEDEC8-1979-4222-8832-CFEB42AF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8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9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3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4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5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7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8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9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1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3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4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5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6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87.xml"/><Relationship Id="rId1" Type="http://schemas.openxmlformats.org/officeDocument/2006/relationships/themeOverride" Target="../theme/themeOverr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98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Ensuring Software Assurance (SwA) Process Maturity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0206"/>
            <a:ext cx="7772400" cy="149379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Ed Wotring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Information Security Solutions, LLC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OWASP AppSec DC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November 10, 2010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BSIMM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observation-based descriptive model </a:t>
            </a:r>
          </a:p>
          <a:p>
            <a:r>
              <a:rPr lang="en-US" dirty="0" smtClean="0"/>
              <a:t>Uniquely </a:t>
            </a:r>
            <a:r>
              <a:rPr lang="en-US" dirty="0"/>
              <a:t>qualified to be used as a measuring stick for software security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BSI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133600"/>
            <a:ext cx="3491235" cy="3505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705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BSIMM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Based upon analysis of the software security initiatives of 30+ organizations including: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     http://www.bsimm2.com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3078481"/>
          <a:ext cx="8077200" cy="286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752600"/>
                <a:gridCol w="1447800"/>
                <a:gridCol w="3505200"/>
              </a:tblGrid>
              <a:tr h="8686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Adobe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Bank of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America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Depository Trust &amp; Clearing Corporation (DTCC)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EMC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Google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Intel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Microsoft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Nokia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QUALCOMM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Sallie Mae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SWIFT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Symantec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Telecom Italia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VMware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Wells</a:t>
                      </a:r>
                      <a:r>
                        <a:rPr lang="en-US" sz="2000" b="0" baseline="0" dirty="0" smtClean="0"/>
                        <a:t> Fargo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CMMI for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CMMI-ACQ provides guidance to acquisition organizations for initiating and managing the acquisition of products and services</a:t>
            </a:r>
            <a:endParaRPr lang="en-US" dirty="0" smtClean="0"/>
          </a:p>
          <a:p>
            <a:r>
              <a:rPr lang="en-US" dirty="0" smtClean="0"/>
              <a:t>Used to guide process </a:t>
            </a:r>
            <a:r>
              <a:rPr lang="en-US" dirty="0"/>
              <a:t>improvement </a:t>
            </a:r>
            <a:r>
              <a:rPr lang="en-US" dirty="0" smtClean="0"/>
              <a:t>initiatives across </a:t>
            </a:r>
            <a:r>
              <a:rPr lang="en-US" dirty="0"/>
              <a:t>a project, a division, or an entire </a:t>
            </a:r>
            <a:r>
              <a:rPr lang="en-US" dirty="0" smtClean="0"/>
              <a:t>organization.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5902912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http://www.sei.cmu.edu/cmmi/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10125"/>
            <a:ext cx="7810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64286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www.sei.cmu.edu/cmmi/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CMMI for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Helps to: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/>
              <a:t>traditionally separate organizational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process improvement goals and </a:t>
            </a:r>
            <a:r>
              <a:rPr lang="en-US" dirty="0" smtClean="0"/>
              <a:t>priorities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guidance for quality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point of reference for appraising current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Designed </a:t>
            </a:r>
            <a:r>
              <a:rPr lang="en-US" dirty="0"/>
              <a:t>to support the future integration of other </a:t>
            </a:r>
            <a:r>
              <a:rPr lang="en-US" dirty="0" smtClean="0"/>
              <a:t>disciplines.</a:t>
            </a:r>
          </a:p>
          <a:p>
            <a:pPr>
              <a:buNone/>
            </a:pPr>
            <a:r>
              <a:rPr lang="en-US" sz="2400" dirty="0" smtClean="0"/>
              <a:t>   www.sei.cmu.edu/cmmi/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0574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Open framework </a:t>
            </a:r>
            <a:r>
              <a:rPr lang="en-US" dirty="0"/>
              <a:t>to </a:t>
            </a:r>
            <a:r>
              <a:rPr lang="en-US" dirty="0" smtClean="0"/>
              <a:t>help organizations formulate and implement a strategy for software security that is tailored to the specific risks facing the organization.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3429000" cy="42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OpenSAMM</a:t>
            </a:r>
            <a:r>
              <a:rPr lang="en-US" dirty="0" smtClean="0"/>
              <a:t> </a:t>
            </a:r>
            <a:r>
              <a:rPr lang="en-US" dirty="0"/>
              <a:t>can be utilized by small, medium, and large organizations using any style of </a:t>
            </a:r>
            <a:r>
              <a:rPr lang="en-US" dirty="0" smtClean="0"/>
              <a:t>development.</a:t>
            </a:r>
          </a:p>
        </p:txBody>
      </p:sp>
      <p:pic>
        <p:nvPicPr>
          <p:cNvPr id="3074" name="Picture 2" descr="http://vulnerabilityteam.files.wordpress.com/2009/11/owas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409338" cy="129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742" y="4673598"/>
            <a:ext cx="784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dirty="0" smtClean="0"/>
              <a:t>  Can </a:t>
            </a:r>
            <a:r>
              <a:rPr lang="en-US" sz="2700" dirty="0"/>
              <a:t>be applied organization-wide, for a </a:t>
            </a:r>
            <a:endParaRPr lang="en-US" sz="2700" dirty="0" smtClean="0"/>
          </a:p>
          <a:p>
            <a:r>
              <a:rPr lang="en-US" sz="2700" dirty="0" smtClean="0"/>
              <a:t>   single line-of-business</a:t>
            </a:r>
            <a:r>
              <a:rPr lang="en-US" sz="2700" dirty="0"/>
              <a:t>, or individual </a:t>
            </a:r>
          </a:p>
          <a:p>
            <a:r>
              <a:rPr lang="en-US" sz="2700" dirty="0" smtClean="0"/>
              <a:t>   projects.</a:t>
            </a:r>
          </a:p>
          <a:p>
            <a:endParaRPr lang="en-US" sz="1200" dirty="0" smtClean="0"/>
          </a:p>
          <a:p>
            <a:r>
              <a:rPr lang="en-US" sz="2700" dirty="0" smtClean="0"/>
              <a:t>   www.opensamm.org</a:t>
            </a:r>
          </a:p>
          <a:p>
            <a:endParaRPr lang="en-US" sz="2700" dirty="0" smtClean="0"/>
          </a:p>
          <a:p>
            <a:endParaRPr lang="en-US" sz="27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Assurance PRM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The Assurance </a:t>
            </a:r>
            <a:r>
              <a:rPr lang="en-US" dirty="0" smtClean="0"/>
              <a:t>PRM contains </a:t>
            </a:r>
            <a:r>
              <a:rPr lang="en-US" dirty="0"/>
              <a:t>a set of assurance goals and supporting </a:t>
            </a:r>
            <a:r>
              <a:rPr lang="en-US" dirty="0" smtClean="0"/>
              <a:t>practices.</a:t>
            </a:r>
          </a:p>
          <a:p>
            <a:r>
              <a:rPr lang="en-US" dirty="0" smtClean="0"/>
              <a:t>SwA </a:t>
            </a:r>
            <a:r>
              <a:rPr lang="en-US" dirty="0"/>
              <a:t>Forum </a:t>
            </a:r>
            <a:r>
              <a:rPr lang="en-US" dirty="0" smtClean="0"/>
              <a:t>Processes &amp; Practices Working Group </a:t>
            </a:r>
            <a:r>
              <a:rPr lang="en-US" dirty="0"/>
              <a:t>synthesized from the contributions of leading government and industry experts.  </a:t>
            </a:r>
          </a:p>
          <a:p>
            <a:endParaRPr lang="en-US" dirty="0" smtClean="0"/>
          </a:p>
        </p:txBody>
      </p:sp>
      <p:pic>
        <p:nvPicPr>
          <p:cNvPr id="5" name="Picture 4" descr="1SwA-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2438400" cy="27011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Assurance PRM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Assurance for </a:t>
            </a:r>
            <a:r>
              <a:rPr lang="en-US" dirty="0" smtClean="0"/>
              <a:t>CMMI® </a:t>
            </a:r>
            <a:r>
              <a:rPr lang="en-US" dirty="0"/>
              <a:t>defines the </a:t>
            </a:r>
            <a:r>
              <a:rPr lang="en-US" dirty="0" smtClean="0"/>
              <a:t>Assurance Thread </a:t>
            </a:r>
            <a:r>
              <a:rPr lang="en-US" dirty="0"/>
              <a:t>for Implementation and Improvement </a:t>
            </a:r>
            <a:r>
              <a:rPr lang="en-US" dirty="0" smtClean="0"/>
              <a:t>of Assurance </a:t>
            </a:r>
            <a:r>
              <a:rPr lang="en-US" dirty="0"/>
              <a:t>Practices that are assumed </a:t>
            </a:r>
            <a:r>
              <a:rPr lang="en-US" dirty="0" smtClean="0"/>
              <a:t>when using </a:t>
            </a:r>
            <a:r>
              <a:rPr lang="en-US" dirty="0"/>
              <a:t>the </a:t>
            </a:r>
            <a:r>
              <a:rPr lang="en-US" dirty="0" smtClean="0"/>
              <a:t>CMMI-DEV.</a:t>
            </a:r>
          </a:p>
          <a:p>
            <a:r>
              <a:rPr lang="en-US" dirty="0" smtClean="0"/>
              <a:t>Understanding gaps helps suppliers and acquirers prioritize organizational efforts and funding to implement improvement actions.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000" dirty="0" smtClean="0"/>
              <a:t>https://buildsecurityin.us-cert.gov/swa/proself_assm.html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Assurance PRM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SwA Self-Assessment incorporates the Assurance PRM goals and practices</a:t>
            </a:r>
          </a:p>
          <a:p>
            <a:r>
              <a:rPr lang="en-US" dirty="0" smtClean="0"/>
              <a:t>Provides an assessment framework of the implementation of assurance practices</a:t>
            </a:r>
          </a:p>
          <a:p>
            <a:r>
              <a:rPr lang="en-US" dirty="0" smtClean="0"/>
              <a:t>Contains mappings to other freely available maturity models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000" dirty="0" smtClean="0"/>
              <a:t>https://buildsecurityin.us-cert.gov/swa/proself_assm.html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RMM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2578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P</a:t>
            </a:r>
            <a:r>
              <a:rPr lang="en-US" sz="2600" dirty="0" smtClean="0"/>
              <a:t>rocess </a:t>
            </a:r>
            <a:r>
              <a:rPr lang="en-US" sz="2600" dirty="0"/>
              <a:t>improvement </a:t>
            </a:r>
            <a:r>
              <a:rPr lang="en-US" sz="2600" dirty="0" smtClean="0"/>
              <a:t>model</a:t>
            </a:r>
          </a:p>
          <a:p>
            <a:r>
              <a:rPr lang="en-US" sz="2600" dirty="0" smtClean="0"/>
              <a:t>Addresses </a:t>
            </a:r>
            <a:r>
              <a:rPr lang="en-US" sz="2600" dirty="0"/>
              <a:t>the convergence of security, business </a:t>
            </a:r>
            <a:r>
              <a:rPr lang="en-US" sz="2600" dirty="0" smtClean="0"/>
              <a:t>continuity, and IT </a:t>
            </a:r>
            <a:r>
              <a:rPr lang="en-US" sz="2600" dirty="0"/>
              <a:t>operations to manage operational risk </a:t>
            </a:r>
            <a:r>
              <a:rPr lang="en-US" sz="2600" dirty="0" smtClean="0"/>
              <a:t>and establish</a:t>
            </a:r>
            <a:endParaRPr lang="en-US" sz="2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57400"/>
            <a:ext cx="2471737" cy="17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6390" y="4104955"/>
            <a:ext cx="815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operational </a:t>
            </a:r>
            <a:r>
              <a:rPr lang="en-US" sz="2600" dirty="0"/>
              <a:t>resilience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056" y="4551999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en-US" sz="2600" dirty="0" smtClean="0"/>
              <a:t>Supplies a process improvement approach through the definition and application of a capability level scale that expresses increasing levels of process improvement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733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www.cert.org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Maturity Model Crosswalk</a:t>
            </a:r>
          </a:p>
          <a:p>
            <a:r>
              <a:rPr lang="en-US" dirty="0" smtClean="0"/>
              <a:t>Mapped Maturity Models</a:t>
            </a:r>
          </a:p>
          <a:p>
            <a:r>
              <a:rPr lang="en-US" dirty="0" smtClean="0"/>
              <a:t>SwA Checklist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Establishing a Baseline</a:t>
            </a:r>
          </a:p>
          <a:p>
            <a:pPr lvl="1"/>
            <a:r>
              <a:rPr lang="en-US" dirty="0" smtClean="0"/>
              <a:t>Pitfalls</a:t>
            </a:r>
          </a:p>
          <a:p>
            <a:r>
              <a:rPr lang="en-US" dirty="0" smtClean="0"/>
              <a:t>Questions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RMM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Based upon the </a:t>
            </a:r>
            <a:r>
              <a:rPr lang="en-US" dirty="0"/>
              <a:t>Resiliency Engineering Framework (</a:t>
            </a:r>
            <a:r>
              <a:rPr lang="en-US" dirty="0" smtClean="0"/>
              <a:t>REF)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REF </a:t>
            </a:r>
            <a:r>
              <a:rPr lang="en-US" dirty="0"/>
              <a:t>described the range of processes that characterize the organizational capabilities necessary to actively direct, control, and manage operational resilience.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REF has </a:t>
            </a:r>
            <a:r>
              <a:rPr lang="en-US" dirty="0"/>
              <a:t>been used by Financial Services Technology Consortium organizations </a:t>
            </a:r>
            <a:r>
              <a:rPr lang="en-US" dirty="0" smtClean="0"/>
              <a:t>to: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Benchmark </a:t>
            </a:r>
            <a:r>
              <a:rPr lang="en-US" dirty="0"/>
              <a:t>their performance against the framework to characterize industry </a:t>
            </a:r>
            <a:r>
              <a:rPr lang="en-US" dirty="0" smtClean="0"/>
              <a:t>performance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</a:t>
            </a:r>
            <a:r>
              <a:rPr lang="en-US" dirty="0" smtClean="0"/>
              <a:t>alidate </a:t>
            </a:r>
            <a:r>
              <a:rPr lang="en-US" dirty="0"/>
              <a:t>the </a:t>
            </a:r>
            <a:r>
              <a:rPr lang="en-US" dirty="0" smtClean="0"/>
              <a:t>framework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</a:t>
            </a:r>
            <a:r>
              <a:rPr lang="en-US" dirty="0" smtClean="0"/>
              <a:t>egin </a:t>
            </a:r>
            <a:r>
              <a:rPr lang="en-US" dirty="0"/>
              <a:t>process improvement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CERT created the RMM CAM (capability appraisal method) based </a:t>
            </a:r>
            <a:r>
              <a:rPr lang="en-US" dirty="0"/>
              <a:t>on the SCAMPI appraisal </a:t>
            </a:r>
            <a:r>
              <a:rPr lang="en-US" dirty="0" smtClean="0"/>
              <a:t>method</a:t>
            </a:r>
            <a:endParaRPr lang="en-US" dirty="0"/>
          </a:p>
          <a:p>
            <a:pPr>
              <a:spcBef>
                <a:spcPts val="600"/>
              </a:spcBef>
              <a:buNone/>
            </a:pPr>
            <a:r>
              <a:rPr lang="en-US" sz="3100" dirty="0" smtClean="0"/>
              <a:t>     </a:t>
            </a:r>
            <a:r>
              <a:rPr lang="en-US" dirty="0" smtClean="0"/>
              <a:t>www.cert.org/resilience/rmm.html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Model Crosswalk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4420"/>
            <a:ext cx="9144000" cy="57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7391400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SwA Checklist for Software Supply Chain Risk Management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analysis became a framework depicting the agreement and differences among the models</a:t>
            </a:r>
          </a:p>
          <a:p>
            <a:r>
              <a:rPr lang="en-US" dirty="0" smtClean="0"/>
              <a:t>Provides a valuable reference for those wishing to improve their assurance capabilities</a:t>
            </a:r>
          </a:p>
          <a:p>
            <a:r>
              <a:rPr lang="en-US" dirty="0" smtClean="0"/>
              <a:t>Evolved into a more robust SwA tool</a:t>
            </a:r>
          </a:p>
          <a:p>
            <a:r>
              <a:rPr lang="en-US" dirty="0" smtClean="0"/>
              <a:t>The SwA Checklist serves as a model-agnostic harmonized view of current software assurance guidance.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Useful to any organization that is currently or will soon be acquiring or developing software</a:t>
            </a:r>
          </a:p>
          <a:p>
            <a:r>
              <a:rPr lang="en-US" dirty="0" smtClean="0"/>
              <a:t>Organizations can use the SwA Checklist to: </a:t>
            </a:r>
          </a:p>
          <a:p>
            <a:pPr lvl="1"/>
            <a:r>
              <a:rPr lang="en-US" dirty="0" smtClean="0"/>
              <a:t>Guide their own development </a:t>
            </a:r>
          </a:p>
          <a:p>
            <a:pPr lvl="1"/>
            <a:r>
              <a:rPr lang="en-US" dirty="0" smtClean="0"/>
              <a:t>Evaluate vendor capabilities</a:t>
            </a:r>
          </a:p>
          <a:p>
            <a:r>
              <a:rPr lang="en-US" dirty="0" smtClean="0"/>
              <a:t>The checklist can facilitate an understanding of similar assurance goals and practices among the models</a:t>
            </a:r>
          </a:p>
          <a:p>
            <a:r>
              <a:rPr lang="en-US" dirty="0" smtClean="0"/>
              <a:t>Guide the selection of the most appropriate model components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SwA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 implemented as a “hot linked” Microsoft Excel spreadsheet </a:t>
            </a:r>
          </a:p>
          <a:p>
            <a:r>
              <a:rPr lang="en-US" dirty="0" smtClean="0"/>
              <a:t>Provides a cross-reference of goals and practices with side-by-side mappings to several freely available maturity models</a:t>
            </a:r>
          </a:p>
          <a:p>
            <a:r>
              <a:rPr lang="en-US" dirty="0" smtClean="0"/>
              <a:t>Presents a list of consolidated goals and practices as well as additional detail illustrating where the maturity models agree and diverge</a:t>
            </a:r>
          </a:p>
          <a:p>
            <a:r>
              <a:rPr lang="en-US" dirty="0" smtClean="0"/>
              <a:t>The consolidated format simplifies identification of the model components best suited for use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Checklist Design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15508"/>
            <a:ext cx="8229600" cy="484327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fields are hyperlinked to specifically related areas in other tabs in the spreadsheet</a:t>
            </a:r>
          </a:p>
          <a:p>
            <a:r>
              <a:rPr lang="en-US" dirty="0" smtClean="0"/>
              <a:t>This linking allows the user to read how different models address similar assurance goals and practices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269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4658"/>
            <a:ext cx="4962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SwA Checklist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343400" cy="4233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SwA Checklist has five domains:</a:t>
            </a:r>
          </a:p>
          <a:p>
            <a:pPr lvl="1"/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Supplier Management</a:t>
            </a:r>
          </a:p>
          <a:p>
            <a:r>
              <a:rPr lang="en-US" dirty="0" smtClean="0"/>
              <a:t>There are three categories under each domain, each having their own goal statement.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76272"/>
            <a:ext cx="4152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6138672"/>
            <a:ext cx="80772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goal contains three practices.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Baseline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Organizations can establish an assurance baseline using the SwA Checklist</a:t>
            </a:r>
          </a:p>
          <a:p>
            <a:r>
              <a:rPr lang="en-US" dirty="0" smtClean="0"/>
              <a:t>Learn more about current software assurance best practices</a:t>
            </a:r>
          </a:p>
          <a:p>
            <a:r>
              <a:rPr lang="en-US" dirty="0" smtClean="0"/>
              <a:t>Become increasingly familiar with the referenced maturity models </a:t>
            </a:r>
          </a:p>
          <a:p>
            <a:r>
              <a:rPr lang="en-US" dirty="0" smtClean="0"/>
              <a:t>Select model components most applicable to specific needs or use the mappings as added value for the maturity model already in use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Baseline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43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“Status” cell under each practice in which to select an implementation status.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aggregation of the status of each practice helps organizations understand their ability to execute on software assurance activities.</a:t>
            </a:r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450" y="2938272"/>
            <a:ext cx="48507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Status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Implementation status options vary based upon:</a:t>
            </a:r>
          </a:p>
          <a:p>
            <a:pPr lvl="1"/>
            <a:r>
              <a:rPr lang="en-US" sz="2700" dirty="0" smtClean="0"/>
              <a:t>The degree to which the practice is implemented (i.e., not started, partially implemented, or fully implemented) and </a:t>
            </a:r>
          </a:p>
          <a:p>
            <a:pPr lvl="1"/>
            <a:r>
              <a:rPr lang="en-US" sz="2700" dirty="0" smtClean="0"/>
              <a:t>The party responsible for each practice (i.e., internally, by the supplier, or by both). </a:t>
            </a:r>
          </a:p>
          <a:p>
            <a:r>
              <a:rPr lang="en-US" sz="3400" dirty="0" smtClean="0"/>
              <a:t>Two other responses include “Unknown” and “Not Applicable.” </a:t>
            </a:r>
          </a:p>
          <a:p>
            <a:pPr lvl="1"/>
            <a:r>
              <a:rPr lang="en-US" sz="2700" dirty="0" smtClean="0"/>
              <a:t>Follow up on these statuses </a:t>
            </a:r>
          </a:p>
          <a:p>
            <a:pPr lvl="1"/>
            <a:r>
              <a:rPr lang="en-US" sz="2700" dirty="0" smtClean="0"/>
              <a:t>Unknown = increased risk</a:t>
            </a:r>
          </a:p>
          <a:p>
            <a:pPr lvl="1"/>
            <a:r>
              <a:rPr lang="en-US" sz="2700" dirty="0" smtClean="0"/>
              <a:t>“Not Applicable” responses require justification </a:t>
            </a:r>
          </a:p>
          <a:p>
            <a:r>
              <a:rPr lang="en-US" sz="3400" dirty="0" smtClean="0"/>
              <a:t>Thoroughly investigate the status of each practice</a:t>
            </a:r>
          </a:p>
          <a:p>
            <a:r>
              <a:rPr lang="en-US" sz="3400" dirty="0" smtClean="0"/>
              <a:t>Users may discover: </a:t>
            </a:r>
          </a:p>
          <a:p>
            <a:pPr lvl="1"/>
            <a:r>
              <a:rPr lang="en-US" sz="2700" dirty="0" smtClean="0"/>
              <a:t>Certain practices actually are applicable or </a:t>
            </a:r>
          </a:p>
          <a:p>
            <a:pPr lvl="1"/>
            <a:r>
              <a:rPr lang="en-US" sz="2700" dirty="0" smtClean="0"/>
              <a:t>Practices are already being performed as part of other related practices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Acquiring or developing secure software requires a robust set of processes throughout the lifecycle.</a:t>
            </a:r>
          </a:p>
          <a:p>
            <a:r>
              <a:rPr lang="en-US" dirty="0" smtClean="0"/>
              <a:t>How does an organization know it is:</a:t>
            </a:r>
          </a:p>
          <a:p>
            <a:pPr lvl="1"/>
            <a:r>
              <a:rPr lang="en-US" dirty="0" smtClean="0"/>
              <a:t>Working with suppliers supporting similar assurance goals?</a:t>
            </a:r>
          </a:p>
          <a:p>
            <a:pPr lvl="1"/>
            <a:r>
              <a:rPr lang="en-US" dirty="0" smtClean="0"/>
              <a:t>Implementing practices that address assurance goals?</a:t>
            </a:r>
          </a:p>
          <a:p>
            <a:pPr lvl="2"/>
            <a:r>
              <a:rPr lang="en-US" dirty="0" smtClean="0"/>
              <a:t>Who is doing them?</a:t>
            </a:r>
          </a:p>
          <a:p>
            <a:pPr lvl="2"/>
            <a:r>
              <a:rPr lang="en-US" dirty="0" smtClean="0"/>
              <a:t>How frequently?</a:t>
            </a:r>
          </a:p>
          <a:p>
            <a:pPr lvl="2"/>
            <a:r>
              <a:rPr lang="en-US" dirty="0" smtClean="0"/>
              <a:t>Are they done well? </a:t>
            </a:r>
          </a:p>
          <a:p>
            <a:pPr lvl="2"/>
            <a:r>
              <a:rPr lang="en-US" dirty="0" smtClean="0"/>
              <a:t>Are the practices reducing risk?</a:t>
            </a:r>
          </a:p>
          <a:p>
            <a:pPr lvl="1"/>
            <a:r>
              <a:rPr lang="en-US" dirty="0" smtClean="0"/>
              <a:t>Improving its assurance capabilities?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267200" cy="4525963"/>
          </a:xfrm>
        </p:spPr>
        <p:txBody>
          <a:bodyPr/>
          <a:lstStyle/>
          <a:p>
            <a:r>
              <a:rPr lang="en-US" dirty="0" smtClean="0"/>
              <a:t>After establishing a baseline, a summary displays at the bottom</a:t>
            </a:r>
          </a:p>
          <a:p>
            <a:r>
              <a:rPr lang="en-US" dirty="0" smtClean="0"/>
              <a:t>This system provides an easy-to-view dashboard for an organization’s overall implementation of assurance practices</a:t>
            </a:r>
            <a:endParaRPr lang="en-US" dirty="0"/>
          </a:p>
        </p:txBody>
      </p:sp>
      <p:pic>
        <p:nvPicPr>
          <p:cNvPr id="5" name="Picture 4" descr="SwA SCRM Checklist -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481072"/>
            <a:ext cx="3928635" cy="2667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648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“Stop light” colors can be misleading</a:t>
            </a:r>
          </a:p>
          <a:p>
            <a:r>
              <a:rPr lang="en-US" sz="2500" dirty="0" smtClean="0"/>
              <a:t>Do not focus solely on the “reds” and “yellows” </a:t>
            </a:r>
          </a:p>
          <a:p>
            <a:r>
              <a:rPr lang="en-US" sz="2500" dirty="0" smtClean="0"/>
              <a:t>“Green” does not necessarily satisfy the organization’s assurance goals or adequately mitigate risks </a:t>
            </a:r>
          </a:p>
          <a:p>
            <a:r>
              <a:rPr lang="en-US" sz="2500" dirty="0" smtClean="0"/>
              <a:t>A practice in green is one that is being performed, not necessarily one that is required</a:t>
            </a:r>
          </a:p>
          <a:p>
            <a:r>
              <a:rPr lang="en-US" sz="2500" dirty="0" smtClean="0"/>
              <a:t>Analyze the entire checklist to determine if the correct entity performs each practice correctly and to a sufficient extent, and if each practice is actually mitigating risks according to the organization’s assurance goals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Practices marked as “Fully Implemented” do not necessarily represent resources that are well allocated</a:t>
            </a:r>
          </a:p>
          <a:p>
            <a:r>
              <a:rPr lang="en-US" sz="3400" dirty="0" smtClean="0"/>
              <a:t>Select components from the source models to improve the implementation of practices specifically required to meet assurance goals, then ensure their satisfactory completion</a:t>
            </a:r>
          </a:p>
          <a:p>
            <a:r>
              <a:rPr lang="en-US" sz="3400" dirty="0" smtClean="0"/>
              <a:t>Measure not only the assurance activities, but also software lifecycle artifacts (e.g., code) to ensure both are improving</a:t>
            </a:r>
          </a:p>
          <a:p>
            <a:r>
              <a:rPr lang="en-US" sz="3400" dirty="0" smtClean="0"/>
              <a:t>Determine the model components that help accomplish a coherent and cohesive set of activities that meet organizational goals based upon business objectives and risk appetite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Checklist Benefits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Establishes an assurance baseline </a:t>
            </a:r>
          </a:p>
          <a:p>
            <a:r>
              <a:rPr lang="en-US" dirty="0" smtClean="0"/>
              <a:t>Facilitates understanding and selection of maturity models and model components</a:t>
            </a:r>
          </a:p>
          <a:p>
            <a:r>
              <a:rPr lang="en-US" dirty="0" smtClean="0"/>
              <a:t>Increases understanding of overall supplier assurance and implementation of practices</a:t>
            </a:r>
          </a:p>
          <a:p>
            <a:r>
              <a:rPr lang="en-US" dirty="0" smtClean="0"/>
              <a:t>Enables more productive dialogue among all supply chain parties </a:t>
            </a:r>
          </a:p>
          <a:p>
            <a:r>
              <a:rPr lang="en-US" dirty="0" smtClean="0"/>
              <a:t>Fosters better understanding of where risk is introduced during acquisition or development of software</a:t>
            </a:r>
          </a:p>
          <a:p>
            <a:r>
              <a:rPr lang="en-US" dirty="0" smtClean="0"/>
              <a:t>Baseline provides an organized framework from which to discuss resource needs with senior leadership for assurance initiatives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SwA Checklist will be available on the DHS SwA Community Resources and Information Clearinghouse website:</a:t>
            </a:r>
          </a:p>
          <a:p>
            <a:pPr>
              <a:buNone/>
            </a:pPr>
            <a:endParaRPr lang="en-US" sz="8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   https://buildsecurityin.us-cert.gov/swa/index.html</a:t>
            </a:r>
          </a:p>
          <a:p>
            <a:r>
              <a:rPr lang="en-US" dirty="0" smtClean="0"/>
              <a:t>The SwA Forum Processes &amp; Practices Working Group plans to add mappings to additional models and update the SwA Checklist as newer versions of mapped models are released.</a:t>
            </a:r>
          </a:p>
          <a:p>
            <a:r>
              <a:rPr lang="en-US" dirty="0" err="1" smtClean="0"/>
              <a:t>CrossTalk</a:t>
            </a:r>
            <a:r>
              <a:rPr lang="en-US" dirty="0" smtClean="0"/>
              <a:t> journal article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Joe Jarzombek, Department of Homeland Security</a:t>
            </a:r>
          </a:p>
          <a:p>
            <a:pPr>
              <a:buNone/>
            </a:pPr>
            <a:r>
              <a:rPr lang="en-US" sz="2400" dirty="0" smtClean="0"/>
              <a:t>Don Davidson, OASD-NII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CIO</a:t>
            </a:r>
          </a:p>
          <a:p>
            <a:pPr>
              <a:buNone/>
            </a:pPr>
            <a:r>
              <a:rPr lang="en-US" sz="2400" dirty="0" smtClean="0"/>
              <a:t>Michele Moss, Booz Allen Hamilton</a:t>
            </a:r>
          </a:p>
          <a:p>
            <a:pPr>
              <a:buNone/>
            </a:pPr>
            <a:r>
              <a:rPr lang="en-US" sz="2400" dirty="0" smtClean="0"/>
              <a:t>Lisa R. Young, CERT</a:t>
            </a:r>
          </a:p>
          <a:p>
            <a:pPr>
              <a:buNone/>
            </a:pPr>
            <a:r>
              <a:rPr lang="en-US" sz="2400" dirty="0" smtClean="0"/>
              <a:t>Walter Houser, SRA</a:t>
            </a:r>
          </a:p>
          <a:p>
            <a:pPr>
              <a:buNone/>
            </a:pPr>
            <a:r>
              <a:rPr lang="en-US" sz="2400" dirty="0" smtClean="0"/>
              <a:t>Doug Wilson, </a:t>
            </a:r>
            <a:r>
              <a:rPr lang="en-US" sz="2400" dirty="0" err="1" smtClean="0"/>
              <a:t>Mandiant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Rama </a:t>
            </a:r>
            <a:r>
              <a:rPr lang="en-US" sz="2400" dirty="0" err="1" smtClean="0"/>
              <a:t>Moorthy</a:t>
            </a:r>
            <a:r>
              <a:rPr lang="en-US" sz="2400" dirty="0" smtClean="0"/>
              <a:t>, </a:t>
            </a:r>
            <a:r>
              <a:rPr lang="en-US" sz="2400" dirty="0" err="1" smtClean="0"/>
              <a:t>Hatha</a:t>
            </a:r>
            <a:r>
              <a:rPr lang="en-US" sz="2400" dirty="0" smtClean="0"/>
              <a:t> Systems</a:t>
            </a:r>
          </a:p>
          <a:p>
            <a:pPr>
              <a:buNone/>
            </a:pPr>
            <a:r>
              <a:rPr lang="en-US" sz="2400" dirty="0" smtClean="0"/>
              <a:t>Dr. Robin A. Gandhi, Nebraska University Centre for Information Assurance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9939" name="Picture 3" descr="C:\Documents and Settings\wotringe\Local Settings\Temporary Internet Files\Content.IE5\MYQ4A6E9\MC9004337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343" y="2362200"/>
            <a:ext cx="4038457" cy="403845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7128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Ed Wotring</a:t>
            </a:r>
          </a:p>
          <a:p>
            <a:pPr>
              <a:buNone/>
            </a:pPr>
            <a:r>
              <a:rPr lang="en-US" sz="1800" dirty="0" smtClean="0"/>
              <a:t>Information Security Solutions, LLC</a:t>
            </a:r>
          </a:p>
          <a:p>
            <a:pPr>
              <a:buNone/>
            </a:pPr>
            <a:r>
              <a:rPr lang="en-US" sz="1800" dirty="0" smtClean="0"/>
              <a:t>ed.wotring@informationsecuritysolutionsllc.com</a:t>
            </a:r>
          </a:p>
          <a:p>
            <a:endParaRPr lang="en-US" sz="16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Sammy Migues</a:t>
            </a:r>
          </a:p>
          <a:p>
            <a:pPr>
              <a:buNone/>
            </a:pPr>
            <a:r>
              <a:rPr lang="en-US" sz="1800" dirty="0" err="1" smtClean="0"/>
              <a:t>Cigital</a:t>
            </a:r>
            <a:r>
              <a:rPr lang="en-US" sz="1800" dirty="0" smtClean="0"/>
              <a:t>, Inc</a:t>
            </a:r>
          </a:p>
          <a:p>
            <a:pPr>
              <a:buNone/>
            </a:pPr>
            <a:r>
              <a:rPr lang="en-US" sz="1800" dirty="0" smtClean="0"/>
              <a:t>smigues@cigital.com</a:t>
            </a:r>
          </a:p>
          <a:p>
            <a:endParaRPr lang="en-US" dirty="0"/>
          </a:p>
        </p:txBody>
      </p:sp>
      <p:pic>
        <p:nvPicPr>
          <p:cNvPr id="4" name="Picture 3" descr="Wotring_Edm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133600"/>
            <a:ext cx="1428750" cy="1905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Migu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0922" y="4465213"/>
            <a:ext cx="2057400" cy="13876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Software Supply Chain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648200"/>
          </a:xfrm>
        </p:spPr>
        <p:txBody>
          <a:bodyPr/>
          <a:lstStyle/>
          <a:p>
            <a:r>
              <a:rPr lang="en-US" dirty="0" smtClean="0"/>
              <a:t>Software must be able to withstand use, abuse, and attack.</a:t>
            </a:r>
          </a:p>
          <a:p>
            <a:r>
              <a:rPr lang="en-US" dirty="0" smtClean="0"/>
              <a:t>Software will probably be used longer than intended in ways for which it was not designed.</a:t>
            </a:r>
          </a:p>
          <a:p>
            <a:r>
              <a:rPr lang="en-US" dirty="0" smtClean="0"/>
              <a:t>Risks can stem from actions by suppliers and their respective supply chains.</a:t>
            </a:r>
          </a:p>
          <a:p>
            <a:r>
              <a:rPr lang="en-US" dirty="0" smtClean="0"/>
              <a:t>Mitigating risks requires understanding and management of suppliers’ capabilities, products, and services.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“Fit for Purpose”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Developers assume the role of an acquirer when they:</a:t>
            </a:r>
          </a:p>
          <a:p>
            <a:pPr lvl="1"/>
            <a:r>
              <a:rPr lang="en-US" dirty="0" smtClean="0"/>
              <a:t>Reuse their own code</a:t>
            </a:r>
          </a:p>
          <a:p>
            <a:pPr lvl="1"/>
            <a:r>
              <a:rPr lang="en-US" dirty="0" smtClean="0"/>
              <a:t>Reuse legacy code or code from other projects</a:t>
            </a:r>
          </a:p>
          <a:p>
            <a:pPr lvl="1"/>
            <a:r>
              <a:rPr lang="en-US" dirty="0" smtClean="0"/>
              <a:t>Draw upon open source libraries</a:t>
            </a:r>
          </a:p>
          <a:p>
            <a:r>
              <a:rPr lang="en-US" dirty="0" smtClean="0"/>
              <a:t>Reused code may re-introduce old bugs and add new ones</a:t>
            </a:r>
          </a:p>
          <a:p>
            <a:r>
              <a:rPr lang="en-US" dirty="0" smtClean="0"/>
              <a:t>Code must be tested to determine it is “fit for purpose” in new projects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Taking a Comprehensive SwA Approach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Don’t wait for a SwA mandate.</a:t>
            </a:r>
          </a:p>
          <a:p>
            <a:r>
              <a:rPr lang="en-US" dirty="0" smtClean="0"/>
              <a:t>Organizations must: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 </a:t>
            </a:r>
            <a:r>
              <a:rPr lang="en-US" dirty="0"/>
              <a:t>and execute a </a:t>
            </a:r>
            <a:r>
              <a:rPr lang="en-US" dirty="0" smtClean="0"/>
              <a:t>risk-driven, yet rugged</a:t>
            </a:r>
            <a:r>
              <a:rPr lang="en-US" dirty="0"/>
              <a:t>, robust, and thorough software lifecycle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Focus on implementing the practices that address their assurance goals based upon their risk appetite</a:t>
            </a:r>
          </a:p>
          <a:p>
            <a:pPr lvl="1"/>
            <a:r>
              <a:rPr lang="en-US" dirty="0" smtClean="0"/>
              <a:t>Add security “gates” </a:t>
            </a:r>
            <a:r>
              <a:rPr lang="en-US" dirty="0"/>
              <a:t>throughout the software </a:t>
            </a:r>
            <a:r>
              <a:rPr lang="en-US" dirty="0" smtClean="0"/>
              <a:t>lifecycle</a:t>
            </a:r>
          </a:p>
          <a:p>
            <a:pPr lvl="2"/>
            <a:r>
              <a:rPr lang="en-US" dirty="0" smtClean="0"/>
              <a:t>Not all gates need to be pass/fail, some can just measure</a:t>
            </a:r>
          </a:p>
          <a:p>
            <a:pPr lvl="1"/>
            <a:r>
              <a:rPr lang="en-US" dirty="0" smtClean="0"/>
              <a:t>Ensure the entire organization is aware and on board (including CXOs, acquisitions, developers, managers, quality testers, etc.)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necessary due diligence appropriate to the desired assurance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72000"/>
          </a:xfrm>
        </p:spPr>
        <p:txBody>
          <a:bodyPr/>
          <a:lstStyle/>
          <a:p>
            <a:r>
              <a:rPr lang="en-US" dirty="0" smtClean="0"/>
              <a:t>Organizations that are ready to improve their assurance capabilities may not be aware of how to begin an </a:t>
            </a:r>
            <a:r>
              <a:rPr lang="en-US" u="sng" dirty="0" smtClean="0"/>
              <a:t>organized</a:t>
            </a:r>
            <a:r>
              <a:rPr lang="en-US" dirty="0" smtClean="0"/>
              <a:t> security initiative.</a:t>
            </a:r>
          </a:p>
          <a:p>
            <a:r>
              <a:rPr lang="en-US" dirty="0" smtClean="0"/>
              <a:t>Several maturity models are freely available</a:t>
            </a:r>
          </a:p>
          <a:p>
            <a:pPr lvl="1"/>
            <a:r>
              <a:rPr lang="en-US" dirty="0" smtClean="0"/>
              <a:t>Learning curves may inhibit adoption</a:t>
            </a:r>
          </a:p>
          <a:p>
            <a:pPr lvl="1"/>
            <a:r>
              <a:rPr lang="en-US" dirty="0" smtClean="0"/>
              <a:t>Finding the right model(s) can be time consuming</a:t>
            </a:r>
          </a:p>
          <a:p>
            <a:pPr lvl="1"/>
            <a:r>
              <a:rPr lang="en-US" dirty="0" smtClean="0"/>
              <a:t>Selecting model components can be difficult</a:t>
            </a:r>
          </a:p>
          <a:p>
            <a:pPr lvl="1"/>
            <a:r>
              <a:rPr lang="en-US" dirty="0" smtClean="0"/>
              <a:t>Each model has a different approach and level of granularity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Model Crosswalk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Performed a model-agnostic analysis of several freely available maturity models</a:t>
            </a:r>
          </a:p>
          <a:p>
            <a:r>
              <a:rPr lang="en-US" dirty="0" smtClean="0"/>
              <a:t>Identified agreements and differences among the models</a:t>
            </a:r>
          </a:p>
          <a:p>
            <a:r>
              <a:rPr lang="en-US" dirty="0" smtClean="0"/>
              <a:t>Provided a consolidated view of how the models address similar assurance goals and practices</a:t>
            </a:r>
          </a:p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Mapped Maturity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maturity models mapped within the crosswalk include:</a:t>
            </a:r>
          </a:p>
          <a:p>
            <a:pPr lvl="1"/>
            <a:r>
              <a:rPr lang="en-US" sz="2200" dirty="0" smtClean="0"/>
              <a:t>Building Security In Maturity Model (BSIMM)</a:t>
            </a:r>
          </a:p>
          <a:p>
            <a:pPr lvl="1"/>
            <a:r>
              <a:rPr lang="en-US" sz="2200" dirty="0" smtClean="0"/>
              <a:t>Software Engineering Institute (SEI) Capability </a:t>
            </a:r>
            <a:r>
              <a:rPr lang="en-US" sz="2200" dirty="0"/>
              <a:t>Maturity Model Integration (CMMI) for </a:t>
            </a:r>
            <a:r>
              <a:rPr lang="en-US" sz="2200" dirty="0" smtClean="0"/>
              <a:t>Acquisitions</a:t>
            </a:r>
          </a:p>
          <a:p>
            <a:pPr lvl="1"/>
            <a:r>
              <a:rPr lang="en-US" sz="2200" dirty="0" smtClean="0"/>
              <a:t>OWASP Open Software </a:t>
            </a:r>
            <a:r>
              <a:rPr lang="en-US" sz="2200" dirty="0"/>
              <a:t>Assurance Maturity </a:t>
            </a:r>
            <a:r>
              <a:rPr lang="en-US" sz="2200" dirty="0" smtClean="0"/>
              <a:t>Model (</a:t>
            </a:r>
            <a:r>
              <a:rPr lang="en-US" sz="2200" dirty="0"/>
              <a:t>SAMM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SwA Forum Processes and Practices Working Group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Assurance </a:t>
            </a:r>
            <a:r>
              <a:rPr lang="en-US" sz="2200" dirty="0"/>
              <a:t>Process Reference </a:t>
            </a:r>
            <a:r>
              <a:rPr lang="en-US" sz="2200" dirty="0" smtClean="0"/>
              <a:t>Model (PRM)</a:t>
            </a:r>
          </a:p>
          <a:p>
            <a:pPr lvl="1"/>
            <a:r>
              <a:rPr lang="en-US" sz="2200" dirty="0" smtClean="0"/>
              <a:t>CERT Resilience </a:t>
            </a:r>
            <a:r>
              <a:rPr lang="en-US" sz="2200" dirty="0"/>
              <a:t>Management </a:t>
            </a:r>
            <a:r>
              <a:rPr lang="en-US" sz="2200" dirty="0" smtClean="0"/>
              <a:t>Model (RMM)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933</TotalTime>
  <Words>1776</Words>
  <Application>Microsoft Office PowerPoint</Application>
  <PresentationFormat>On-screen Show (4:3)</PresentationFormat>
  <Paragraphs>275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38</vt:i4>
      </vt:variant>
    </vt:vector>
  </HeadingPairs>
  <TitlesOfParts>
    <vt:vector size="75" baseType="lpstr">
      <vt:lpstr>Custom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Ensuring Software Assurance (SwA) Process Maturity</vt:lpstr>
      <vt:lpstr>Agenda</vt:lpstr>
      <vt:lpstr>Problem</vt:lpstr>
      <vt:lpstr>Global Software Supply Chain Risks</vt:lpstr>
      <vt:lpstr>“Fit for Purpose” Testing</vt:lpstr>
      <vt:lpstr>Taking a Comprehensive SwA Approach</vt:lpstr>
      <vt:lpstr>Challenges</vt:lpstr>
      <vt:lpstr>Maturity Model Crosswalk</vt:lpstr>
      <vt:lpstr>Mapped Maturity Models</vt:lpstr>
      <vt:lpstr>BSIMM</vt:lpstr>
      <vt:lpstr>BSIMM</vt:lpstr>
      <vt:lpstr>CMMI for Acquisitions</vt:lpstr>
      <vt:lpstr>CMMI for Acquisitions</vt:lpstr>
      <vt:lpstr>OpenSAMM</vt:lpstr>
      <vt:lpstr>OpenSAMM</vt:lpstr>
      <vt:lpstr>Assurance PRM</vt:lpstr>
      <vt:lpstr>Assurance PRM</vt:lpstr>
      <vt:lpstr>Assurance PRM Tool</vt:lpstr>
      <vt:lpstr>CERT RMM</vt:lpstr>
      <vt:lpstr>CERT RMM</vt:lpstr>
      <vt:lpstr>Maturity Model Crosswalk</vt:lpstr>
      <vt:lpstr>SwA Checklist for Software Supply Chain Risk Management</vt:lpstr>
      <vt:lpstr>Intended Use</vt:lpstr>
      <vt:lpstr>Design of the SwA Checklist</vt:lpstr>
      <vt:lpstr>SwA Checklist Design</vt:lpstr>
      <vt:lpstr>Design of the SwA Checklist</vt:lpstr>
      <vt:lpstr>Establishing a Baseline</vt:lpstr>
      <vt:lpstr>Establishing a Baseline</vt:lpstr>
      <vt:lpstr>Implementation Status</vt:lpstr>
      <vt:lpstr>Baseline Summary</vt:lpstr>
      <vt:lpstr>Slide 31</vt:lpstr>
      <vt:lpstr>Baseline Challenges</vt:lpstr>
      <vt:lpstr>Baseline Challenges</vt:lpstr>
      <vt:lpstr>SwA Checklist Benefits</vt:lpstr>
      <vt:lpstr>Plans</vt:lpstr>
      <vt:lpstr>Acknowledgements</vt:lpstr>
      <vt:lpstr>Questions</vt:lpstr>
      <vt:lpstr>Contact</vt:lpstr>
    </vt:vector>
  </TitlesOfParts>
  <Company>SRA International,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Software Assurance Process Maturity</dc:title>
  <dc:creator>Ed Wotring</dc:creator>
  <cp:lastModifiedBy>Ed Wotring</cp:lastModifiedBy>
  <cp:revision>125</cp:revision>
  <dcterms:created xsi:type="dcterms:W3CDTF">2010-11-08T18:09:51Z</dcterms:created>
  <dcterms:modified xsi:type="dcterms:W3CDTF">2010-11-16T17:49:13Z</dcterms:modified>
</cp:coreProperties>
</file>