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59" r:id="rId8"/>
    <p:sldId id="261" r:id="rId9"/>
    <p:sldId id="267" r:id="rId10"/>
    <p:sldId id="260" r:id="rId11"/>
    <p:sldId id="268" r:id="rId12"/>
    <p:sldId id="266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3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0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FA6C-766C-884D-A15F-D775192E91BF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C344-E01F-1448-8008-C0A1B777C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1200"/>
            <a:ext cx="7772400" cy="14700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4000" dirty="0" smtClean="0">
                <a:solidFill>
                  <a:srgbClr val="160342"/>
                </a:solidFill>
                <a:latin typeface="Arial Black"/>
                <a:cs typeface="Arial Black"/>
              </a:rPr>
              <a:t>Summit 2011 Outcomes</a:t>
            </a:r>
            <a:br>
              <a:rPr lang="en-US" sz="4000" dirty="0" smtClean="0">
                <a:solidFill>
                  <a:srgbClr val="160342"/>
                </a:solidFill>
                <a:latin typeface="Arial Black"/>
                <a:cs typeface="Arial Black"/>
              </a:rPr>
            </a:br>
            <a:r>
              <a:rPr lang="en-US" sz="2400" spc="300" dirty="0" smtClean="0">
                <a:solidFill>
                  <a:srgbClr val="160342"/>
                </a:solidFill>
                <a:latin typeface="Arial"/>
                <a:cs typeface="Arial"/>
              </a:rPr>
              <a:t>PRESENTED </a:t>
            </a:r>
            <a:r>
              <a:rPr lang="en-US" sz="2400" spc="300" smtClean="0">
                <a:solidFill>
                  <a:srgbClr val="160342"/>
                </a:solidFill>
                <a:latin typeface="Arial"/>
                <a:cs typeface="Arial"/>
              </a:rPr>
              <a:t>BY </a:t>
            </a:r>
            <a:r>
              <a:rPr lang="en-US" sz="2400" spc="300" smtClean="0">
                <a:solidFill>
                  <a:srgbClr val="160342"/>
                </a:solidFill>
                <a:latin typeface="Arial"/>
                <a:cs typeface="Arial"/>
              </a:rPr>
              <a:t>__________</a:t>
            </a:r>
            <a:endParaRPr lang="en-US" sz="2400" spc="300" dirty="0">
              <a:solidFill>
                <a:srgbClr val="160342"/>
              </a:solidFill>
              <a:latin typeface="Arial"/>
              <a:cs typeface="Arial"/>
            </a:endParaRPr>
          </a:p>
        </p:txBody>
      </p:sp>
      <p:pic>
        <p:nvPicPr>
          <p:cNvPr id="8" name="Picture 7" descr="PP cover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315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600" b="1" dirty="0" smtClean="0"/>
              <a:t>OWASP Browser Security Project</a:t>
            </a:r>
          </a:p>
          <a:p>
            <a:pPr>
              <a:buNone/>
            </a:pPr>
            <a:r>
              <a:rPr lang="en-US" sz="4000" dirty="0" smtClean="0"/>
              <a:t>Representatives from browser vendors</a:t>
            </a:r>
          </a:p>
          <a:p>
            <a:pPr>
              <a:buNone/>
            </a:pPr>
            <a:r>
              <a:rPr lang="en-US" sz="4000" dirty="0" smtClean="0"/>
              <a:t>	 Mozilla, Google, and Microsoft together with leading security researchers to discuss, and strategize about browser security issues.  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New OWASP initiatives were launched:</a:t>
            </a:r>
          </a:p>
          <a:p>
            <a:r>
              <a:rPr lang="en-US" sz="4000" dirty="0" smtClean="0"/>
              <a:t>	Browser security scorecard project </a:t>
            </a:r>
          </a:p>
          <a:p>
            <a:r>
              <a:rPr lang="en-US" sz="4000" dirty="0" smtClean="0"/>
              <a:t>	Mozilla’s Content Security Policy (CSP) and browser sandboxes</a:t>
            </a:r>
            <a:endParaRPr lang="en-US" sz="3800" b="1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  <p:pic>
        <p:nvPicPr>
          <p:cNvPr id="4" name="Picture 6" descr="goog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0" y="2125663"/>
            <a:ext cx="1428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ozil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936" y="3133895"/>
            <a:ext cx="1012514" cy="97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nternetExplor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936" y="4389438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600" b="1" dirty="0" smtClean="0"/>
              <a:t>OWASP Mobile Security Initiative</a:t>
            </a:r>
          </a:p>
          <a:p>
            <a:pPr>
              <a:buNone/>
            </a:pPr>
            <a:r>
              <a:rPr lang="en-US" dirty="0" smtClean="0"/>
              <a:t>Top 10 Mobile Vulnerabilities</a:t>
            </a:r>
          </a:p>
          <a:p>
            <a:pPr>
              <a:buNone/>
            </a:pPr>
            <a:r>
              <a:rPr lang="en-US" dirty="0" smtClean="0"/>
              <a:t>Top 10 Mobile Defenses.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100" dirty="0" smtClean="0"/>
              <a:t>(2010 – more Smartphone's than laptops sold for first time)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OWASP resolved to reach out to mobile platform vendors to work with them on integrating better security into their environments.</a:t>
            </a:r>
            <a:endParaRPr lang="en-IE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  <p:pic>
        <p:nvPicPr>
          <p:cNvPr id="8" name="Picture 5" descr="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838" y="1708150"/>
            <a:ext cx="1019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androi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308" y="2398712"/>
            <a:ext cx="197454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ov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5013325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windowsmo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2888" y="5168900"/>
            <a:ext cx="1076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n-US" sz="5100" dirty="0" smtClean="0"/>
              <a:t>		</a:t>
            </a:r>
            <a:r>
              <a:rPr lang="en-US" sz="4000" dirty="0" smtClean="0"/>
              <a:t>OWASP-Apache Relationship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Relationship with the Apache Software Foundation (ASF)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Including OWASP-provided code in Apache projects. –ESAPI, </a:t>
            </a:r>
            <a:r>
              <a:rPr lang="en-US" dirty="0" err="1" smtClean="0"/>
              <a:t>AppSensor</a:t>
            </a:r>
            <a:r>
              <a:rPr lang="en-US" dirty="0" smtClean="0"/>
              <a:t>, </a:t>
            </a:r>
            <a:r>
              <a:rPr lang="en-US" dirty="0" err="1" smtClean="0"/>
              <a:t>AntiSamy</a:t>
            </a:r>
            <a:r>
              <a:rPr lang="en-US" dirty="0" smtClean="0"/>
              <a:t>,….</a:t>
            </a:r>
          </a:p>
          <a:p>
            <a:pPr>
              <a:buNone/>
            </a:pPr>
            <a:r>
              <a:rPr lang="en-US" dirty="0" smtClean="0"/>
              <a:t>Intention:</a:t>
            </a:r>
          </a:p>
          <a:p>
            <a:r>
              <a:rPr lang="en-US" dirty="0" smtClean="0"/>
              <a:t>Improve the security of the widely-used ASF Open Source software</a:t>
            </a:r>
          </a:p>
          <a:p>
            <a:r>
              <a:rPr lang="en-US" dirty="0" smtClean="0"/>
              <a:t>Improve visibility for OWASP efforts.</a:t>
            </a:r>
            <a:endParaRPr lang="en-IE" dirty="0" smtClean="0"/>
          </a:p>
          <a:p>
            <a:pPr>
              <a:buNone/>
            </a:pPr>
            <a:endParaRPr lang="en-US" sz="2600" b="1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  <p:pic>
        <p:nvPicPr>
          <p:cNvPr id="4" name="Picture 3" descr="apach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350" y="24050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en-US" sz="5100" dirty="0" smtClean="0"/>
              <a:t>		</a:t>
            </a:r>
            <a:r>
              <a:rPr lang="en-US" sz="4000" dirty="0" smtClean="0"/>
              <a:t>OWASP is getting more democratic…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OWASP Governance Expansion</a:t>
            </a:r>
            <a:r>
              <a:rPr lang="en-US" dirty="0" smtClean="0"/>
              <a:t> – OWASP updated its Bylaws and worked out procedures for the upcoming Board elections. These governance updates will help best support the dynamic and growing OWASP community.</a:t>
            </a:r>
            <a:endParaRPr lang="en-IE" dirty="0" smtClean="0"/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/>
              <a:t>Currently 2 board members are democratically elected. </a:t>
            </a:r>
          </a:p>
          <a:p>
            <a:pPr>
              <a:defRPr/>
            </a:pPr>
            <a:r>
              <a:rPr lang="en-IE" dirty="0" smtClean="0"/>
              <a:t>It was agreed to put a further 3 of the remaining 5 non elected board members up for election. Nominations by </a:t>
            </a:r>
            <a:r>
              <a:rPr lang="en-IE" dirty="0" err="1" smtClean="0"/>
              <a:t>AppSec</a:t>
            </a:r>
            <a:r>
              <a:rPr lang="en-IE" dirty="0" smtClean="0"/>
              <a:t> EU, election late summer.</a:t>
            </a:r>
          </a:p>
          <a:p>
            <a:pPr>
              <a:buNone/>
              <a:defRPr/>
            </a:pPr>
            <a:r>
              <a:rPr lang="en-IE" dirty="0" smtClean="0"/>
              <a:t>    …………please stand if you have the time and energy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600" b="1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        </a:t>
            </a:r>
            <a:r>
              <a:rPr lang="en-US" sz="2800" b="1" dirty="0" smtClean="0"/>
              <a:t>Summit Sponsors…Thanks!</a:t>
            </a:r>
          </a:p>
          <a:p>
            <a:pPr>
              <a:buNone/>
            </a:pPr>
            <a:endParaRPr lang="en-US" sz="2600" b="1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  <p:pic>
        <p:nvPicPr>
          <p:cNvPr id="6" name="Picture 3" descr="Summit_Company_Lo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257300"/>
            <a:ext cx="52705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257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          </a:t>
            </a:r>
            <a:r>
              <a:rPr lang="en-US" sz="3800" b="1" dirty="0" smtClean="0"/>
              <a:t>About the Summit</a:t>
            </a:r>
          </a:p>
          <a:p>
            <a:pPr>
              <a:buNone/>
            </a:pPr>
            <a:endParaRPr lang="en-US" sz="2600" b="1" dirty="0" smtClean="0"/>
          </a:p>
          <a:p>
            <a:r>
              <a:rPr lang="en-US" dirty="0" smtClean="0"/>
              <a:t>Over 180 application security experts from over 120 companies, 30 different countries, and 44 local OWASP chapters.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Summit is NOT a conference – there are no talks, static presentations, or training seminars. Instead working sessions are used to author documents, create software, draft standards, and forge relationships.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of the working sessions were on a fixed schedule determined before the start of the summit. However, just as many were created “dynamically” but the attendees.</a:t>
            </a:r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4" y="609600"/>
            <a:ext cx="4140886" cy="56769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OWASP has been working to establish relationships with governments around the world: United States, Brazil, Portugal, &amp; Greece.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OWASP leaders met with sr. Portuguese </a:t>
            </a:r>
            <a:r>
              <a:rPr lang="en-US" sz="2800" dirty="0" err="1" smtClean="0"/>
              <a:t>govt</a:t>
            </a:r>
            <a:r>
              <a:rPr lang="en-US" sz="2800" dirty="0" smtClean="0"/>
              <a:t> IT officials to establish a protocol for working with Portugal to improve their app sec capabilities. 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Outcome: “The OWASP Application Security Code of Conduct for Government Institutions”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	The OWASP “Green Book”</a:t>
            </a:r>
            <a:endParaRPr lang="en-IE" sz="2800" dirty="0" smtClean="0"/>
          </a:p>
        </p:txBody>
      </p:sp>
      <p:pic>
        <p:nvPicPr>
          <p:cNvPr id="10" name="Picture 9" descr="pp subhead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254" y="0"/>
            <a:ext cx="500515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9436" y="274638"/>
            <a:ext cx="4720336" cy="1143000"/>
          </a:xfrm>
          <a:noFill/>
        </p:spPr>
        <p:txBody>
          <a:bodyPr>
            <a:norm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Arial Black"/>
                <a:cs typeface="Arial Black"/>
              </a:rPr>
              <a:t>Government Outreach</a:t>
            </a:r>
            <a:endParaRPr lang="en-US" sz="2800" spc="3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500" b="1" dirty="0" smtClean="0"/>
              <a:t>Details of </a:t>
            </a:r>
            <a:r>
              <a:rPr lang="en-IE" sz="4500" dirty="0" smtClean="0">
                <a:solidFill>
                  <a:srgbClr val="00B050"/>
                </a:solidFill>
              </a:rPr>
              <a:t>The OWASP “Green Book”</a:t>
            </a:r>
          </a:p>
          <a:p>
            <a:pPr>
              <a:buNone/>
            </a:pPr>
            <a:endParaRPr lang="en-US" sz="2600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establish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enforce</a:t>
            </a:r>
            <a:r>
              <a:rPr lang="en-US" b="1" dirty="0" smtClean="0"/>
              <a:t> a standard that </a:t>
            </a:r>
            <a:r>
              <a:rPr lang="en-US" b="1" dirty="0" smtClean="0">
                <a:solidFill>
                  <a:srgbClr val="00B050"/>
                </a:solidFill>
              </a:rPr>
              <a:t>requires</a:t>
            </a:r>
            <a:r>
              <a:rPr lang="en-US" b="1" dirty="0" smtClean="0"/>
              <a:t> application security for organizations and applications under their jurisdiction.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build</a:t>
            </a:r>
            <a:r>
              <a:rPr lang="en-US" b="1" dirty="0" smtClean="0"/>
              <a:t> application security into </a:t>
            </a:r>
            <a:r>
              <a:rPr lang="en-US" b="1" dirty="0" smtClean="0">
                <a:solidFill>
                  <a:srgbClr val="00B050"/>
                </a:solidFill>
              </a:rPr>
              <a:t>software acquisition guidelines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provide</a:t>
            </a:r>
            <a:r>
              <a:rPr lang="en-US" b="1" dirty="0" smtClean="0"/>
              <a:t> OWASP a “</a:t>
            </a:r>
            <a:r>
              <a:rPr lang="en-US" b="1" dirty="0" smtClean="0">
                <a:solidFill>
                  <a:srgbClr val="00B050"/>
                </a:solidFill>
              </a:rPr>
              <a:t>notice and comment</a:t>
            </a:r>
            <a:r>
              <a:rPr lang="en-US" b="1" dirty="0" smtClean="0"/>
              <a:t>” </a:t>
            </a:r>
            <a:r>
              <a:rPr lang="en-US" b="1" dirty="0" smtClean="0">
                <a:solidFill>
                  <a:srgbClr val="00B050"/>
                </a:solidFill>
              </a:rPr>
              <a:t>period</a:t>
            </a:r>
            <a:r>
              <a:rPr lang="en-US" b="1" dirty="0" smtClean="0"/>
              <a:t> when releasing </a:t>
            </a:r>
            <a:r>
              <a:rPr lang="en-US" b="1" dirty="0" smtClean="0">
                <a:solidFill>
                  <a:srgbClr val="00B050"/>
                </a:solidFill>
              </a:rPr>
              <a:t>laws and regulations </a:t>
            </a:r>
            <a:r>
              <a:rPr lang="en-US" b="1" dirty="0" smtClean="0"/>
              <a:t>that are relevant to application security.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define or adopt a definition </a:t>
            </a:r>
            <a:r>
              <a:rPr lang="en-US" b="1" dirty="0" smtClean="0"/>
              <a:t>of application security.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create and </a:t>
            </a:r>
            <a:r>
              <a:rPr lang="en-US" b="1" dirty="0" smtClean="0">
                <a:solidFill>
                  <a:srgbClr val="00B050"/>
                </a:solidFill>
              </a:rPr>
              <a:t>promote</a:t>
            </a:r>
            <a:r>
              <a:rPr lang="en-US" b="1" dirty="0" smtClean="0"/>
              <a:t> public service </a:t>
            </a:r>
            <a:r>
              <a:rPr lang="en-US" b="1" dirty="0" smtClean="0">
                <a:solidFill>
                  <a:srgbClr val="00B050"/>
                </a:solidFill>
              </a:rPr>
              <a:t>messages</a:t>
            </a:r>
            <a:r>
              <a:rPr lang="en-US" b="1" dirty="0" smtClean="0"/>
              <a:t> focused on application security.</a:t>
            </a:r>
            <a:endParaRPr lang="en-IE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19675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		</a:t>
            </a:r>
            <a:r>
              <a:rPr lang="en-US" sz="7400" b="1" dirty="0" smtClean="0"/>
              <a:t>OWASP Outreach to Educational Institutions</a:t>
            </a:r>
            <a:endParaRPr lang="en-IE" sz="7400" dirty="0" smtClean="0">
              <a:solidFill>
                <a:srgbClr val="00B050"/>
              </a:solidFill>
            </a:endParaRP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sz="7200" dirty="0" smtClean="0"/>
              <a:t>Reaching students:</a:t>
            </a:r>
          </a:p>
          <a:p>
            <a:pPr>
              <a:buNone/>
              <a:defRPr/>
            </a:pPr>
            <a:endParaRPr lang="en-US" sz="7200" dirty="0" smtClean="0"/>
          </a:p>
          <a:p>
            <a:pPr>
              <a:buNone/>
              <a:defRPr/>
            </a:pPr>
            <a:r>
              <a:rPr lang="en-US" sz="7200" dirty="0" smtClean="0"/>
              <a:t>OWASP Code of Conduct for Educational Institutions</a:t>
            </a:r>
          </a:p>
          <a:p>
            <a:pPr>
              <a:buNone/>
              <a:defRPr/>
            </a:pPr>
            <a:r>
              <a:rPr lang="en-US" sz="7200" dirty="0" smtClean="0"/>
              <a:t> 	</a:t>
            </a:r>
            <a:r>
              <a:rPr lang="en-US" sz="7200" dirty="0" smtClean="0">
                <a:solidFill>
                  <a:srgbClr val="0070C0"/>
                </a:solidFill>
              </a:rPr>
              <a:t>“The OWASP Blue Book”</a:t>
            </a:r>
            <a:endParaRPr lang="en-US" sz="7200" dirty="0" smtClean="0"/>
          </a:p>
          <a:p>
            <a:pPr>
              <a:buNone/>
              <a:defRPr/>
            </a:pPr>
            <a:endParaRPr lang="en-US" sz="7200" b="1" dirty="0" smtClean="0"/>
          </a:p>
          <a:p>
            <a:pPr>
              <a:buNone/>
              <a:defRPr/>
            </a:pPr>
            <a:r>
              <a:rPr lang="en-US" sz="7200" b="1" dirty="0" smtClean="0"/>
              <a:t>The Educational Institution </a:t>
            </a:r>
            <a:r>
              <a:rPr lang="en-US" sz="7200" b="1" u="sng" dirty="0" smtClean="0"/>
              <a:t>MUST</a:t>
            </a:r>
            <a:r>
              <a:rPr lang="en-US" sz="7200" b="1" dirty="0" smtClean="0"/>
              <a:t> </a:t>
            </a:r>
            <a:r>
              <a:rPr lang="en-US" sz="7200" b="1" dirty="0" smtClean="0">
                <a:solidFill>
                  <a:srgbClr val="00B0F0"/>
                </a:solidFill>
              </a:rPr>
              <a:t>include</a:t>
            </a:r>
            <a:r>
              <a:rPr lang="en-US" sz="7200" b="1" dirty="0" smtClean="0"/>
              <a:t> application security content somewhere in the standard </a:t>
            </a:r>
            <a:r>
              <a:rPr lang="en-US" sz="7200" b="1" dirty="0" smtClean="0">
                <a:solidFill>
                  <a:srgbClr val="00B0F0"/>
                </a:solidFill>
              </a:rPr>
              <a:t>computer science curriculum</a:t>
            </a:r>
            <a:r>
              <a:rPr lang="en-US" sz="7200" b="1" dirty="0" smtClean="0"/>
              <a:t>.</a:t>
            </a:r>
            <a:endParaRPr lang="en-IE" sz="7200" b="1" dirty="0" smtClean="0"/>
          </a:p>
          <a:p>
            <a:pPr>
              <a:buNone/>
              <a:defRPr/>
            </a:pPr>
            <a:r>
              <a:rPr lang="en-US" sz="7200" b="1" dirty="0" smtClean="0"/>
              <a:t>The Educational Institution </a:t>
            </a:r>
            <a:r>
              <a:rPr lang="en-US" sz="7200" b="1" u="sng" dirty="0" smtClean="0"/>
              <a:t>MUST</a:t>
            </a:r>
            <a:r>
              <a:rPr lang="en-US" sz="7200" b="1" dirty="0" smtClean="0"/>
              <a:t> </a:t>
            </a:r>
            <a:r>
              <a:rPr lang="en-US" sz="7200" b="1" dirty="0" smtClean="0">
                <a:solidFill>
                  <a:srgbClr val="00B0F0"/>
                </a:solidFill>
              </a:rPr>
              <a:t>offer</a:t>
            </a:r>
            <a:r>
              <a:rPr lang="en-US" sz="7200" b="1" dirty="0" smtClean="0"/>
              <a:t> at least one course </a:t>
            </a:r>
            <a:r>
              <a:rPr lang="en-US" sz="7200" b="1" dirty="0" smtClean="0">
                <a:solidFill>
                  <a:srgbClr val="00B0F0"/>
                </a:solidFill>
              </a:rPr>
              <a:t>dedicated</a:t>
            </a:r>
            <a:r>
              <a:rPr lang="en-US" sz="7200" b="1" dirty="0" smtClean="0"/>
              <a:t> to </a:t>
            </a:r>
            <a:r>
              <a:rPr lang="en-US" sz="7200" b="1" dirty="0" smtClean="0">
                <a:solidFill>
                  <a:srgbClr val="00B0F0"/>
                </a:solidFill>
              </a:rPr>
              <a:t>application security </a:t>
            </a:r>
            <a:r>
              <a:rPr lang="en-US" sz="7200" b="1" dirty="0" smtClean="0"/>
              <a:t>annually.</a:t>
            </a:r>
            <a:endParaRPr lang="en-IE" sz="7200" b="1" dirty="0" smtClean="0"/>
          </a:p>
          <a:p>
            <a:pPr>
              <a:buNone/>
              <a:defRPr/>
            </a:pPr>
            <a:r>
              <a:rPr lang="en-US" sz="7200" b="1" dirty="0" smtClean="0"/>
              <a:t>The Educational Institution </a:t>
            </a:r>
            <a:r>
              <a:rPr lang="en-US" sz="7200" b="1" u="sng" dirty="0" smtClean="0"/>
              <a:t>MUST</a:t>
            </a:r>
            <a:r>
              <a:rPr lang="en-US" sz="7200" b="1" dirty="0" smtClean="0"/>
              <a:t> ensure that an </a:t>
            </a:r>
            <a:r>
              <a:rPr lang="en-US" sz="7200" b="1" dirty="0" smtClean="0">
                <a:solidFill>
                  <a:srgbClr val="00B0F0"/>
                </a:solidFill>
              </a:rPr>
              <a:t>OWASP</a:t>
            </a:r>
            <a:r>
              <a:rPr lang="en-US" sz="7200" b="1" dirty="0" smtClean="0"/>
              <a:t> Chapter is </a:t>
            </a:r>
            <a:r>
              <a:rPr lang="en-US" sz="7200" b="1" dirty="0" smtClean="0">
                <a:solidFill>
                  <a:srgbClr val="00B0F0"/>
                </a:solidFill>
              </a:rPr>
              <a:t>available</a:t>
            </a:r>
            <a:r>
              <a:rPr lang="en-US" sz="7200" b="1" dirty="0" smtClean="0"/>
              <a:t> to their students and </a:t>
            </a:r>
            <a:r>
              <a:rPr lang="en-US" sz="7200" b="1" dirty="0" smtClean="0">
                <a:solidFill>
                  <a:srgbClr val="00B0F0"/>
                </a:solidFill>
              </a:rPr>
              <a:t>support</a:t>
            </a:r>
            <a:r>
              <a:rPr lang="en-US" sz="7200" b="1" dirty="0" smtClean="0"/>
              <a:t> it.</a:t>
            </a:r>
            <a:endParaRPr lang="en-IE" sz="7200" b="1" dirty="0" smtClean="0"/>
          </a:p>
          <a:p>
            <a:pPr>
              <a:buNone/>
              <a:defRPr/>
            </a:pPr>
            <a:endParaRPr lang="en-US" sz="7200" dirty="0" smtClean="0"/>
          </a:p>
          <a:p>
            <a:pPr>
              <a:buNone/>
              <a:defRPr/>
            </a:pPr>
            <a:r>
              <a:rPr lang="en-US" sz="7200" dirty="0" smtClean="0"/>
              <a:t>Also………..</a:t>
            </a:r>
          </a:p>
          <a:p>
            <a:pPr>
              <a:buNone/>
              <a:defRPr/>
            </a:pPr>
            <a:r>
              <a:rPr lang="en-US" sz="7200" dirty="0" smtClean="0"/>
              <a:t>OWASP “Academies” Portal with extensive education and training materials.   </a:t>
            </a:r>
            <a:r>
              <a:rPr lang="en-IE" sz="7200" dirty="0" smtClean="0"/>
              <a:t>http://www.owaspa.org/</a:t>
            </a:r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500" b="1" dirty="0" smtClean="0"/>
              <a:t>Details of </a:t>
            </a:r>
            <a:r>
              <a:rPr lang="en-IE" sz="4500" dirty="0" smtClean="0">
                <a:solidFill>
                  <a:srgbClr val="00B050"/>
                </a:solidFill>
              </a:rPr>
              <a:t>The OWASP “Green Book”</a:t>
            </a:r>
          </a:p>
          <a:p>
            <a:pPr>
              <a:buNone/>
            </a:pPr>
            <a:endParaRPr lang="en-US" sz="2600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establish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enforce</a:t>
            </a:r>
            <a:r>
              <a:rPr lang="en-US" b="1" dirty="0" smtClean="0"/>
              <a:t> a standard that </a:t>
            </a:r>
            <a:r>
              <a:rPr lang="en-US" b="1" dirty="0" smtClean="0">
                <a:solidFill>
                  <a:srgbClr val="00B050"/>
                </a:solidFill>
              </a:rPr>
              <a:t>requires</a:t>
            </a:r>
            <a:r>
              <a:rPr lang="en-US" b="1" dirty="0" smtClean="0"/>
              <a:t> application security for organizations and applications under their jurisdiction.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build</a:t>
            </a:r>
            <a:r>
              <a:rPr lang="en-US" b="1" dirty="0" smtClean="0"/>
              <a:t> application security into </a:t>
            </a:r>
            <a:r>
              <a:rPr lang="en-US" b="1" dirty="0" smtClean="0">
                <a:solidFill>
                  <a:srgbClr val="00B050"/>
                </a:solidFill>
              </a:rPr>
              <a:t>software acquisition guidelines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provide</a:t>
            </a:r>
            <a:r>
              <a:rPr lang="en-US" b="1" dirty="0" smtClean="0"/>
              <a:t> OWASP a “</a:t>
            </a:r>
            <a:r>
              <a:rPr lang="en-US" b="1" dirty="0" smtClean="0">
                <a:solidFill>
                  <a:srgbClr val="00B050"/>
                </a:solidFill>
              </a:rPr>
              <a:t>notice and comment</a:t>
            </a:r>
            <a:r>
              <a:rPr lang="en-US" b="1" dirty="0" smtClean="0"/>
              <a:t>” </a:t>
            </a:r>
            <a:r>
              <a:rPr lang="en-US" b="1" dirty="0" smtClean="0">
                <a:solidFill>
                  <a:srgbClr val="00B050"/>
                </a:solidFill>
              </a:rPr>
              <a:t>period</a:t>
            </a:r>
            <a:r>
              <a:rPr lang="en-US" b="1" dirty="0" smtClean="0"/>
              <a:t> when releasing </a:t>
            </a:r>
            <a:r>
              <a:rPr lang="en-US" b="1" dirty="0" smtClean="0">
                <a:solidFill>
                  <a:srgbClr val="00B050"/>
                </a:solidFill>
              </a:rPr>
              <a:t>laws and regulations </a:t>
            </a:r>
            <a:r>
              <a:rPr lang="en-US" b="1" dirty="0" smtClean="0"/>
              <a:t>that are relevant to application security.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define or adopt a definition </a:t>
            </a:r>
            <a:r>
              <a:rPr lang="en-US" b="1" dirty="0" smtClean="0"/>
              <a:t>of application security.</a:t>
            </a:r>
          </a:p>
          <a:p>
            <a:pPr>
              <a:defRPr/>
            </a:pPr>
            <a:endParaRPr lang="en-IE" b="1" dirty="0" smtClean="0"/>
          </a:p>
          <a:p>
            <a:pPr>
              <a:defRPr/>
            </a:pPr>
            <a:r>
              <a:rPr lang="en-US" b="1" dirty="0" smtClean="0"/>
              <a:t>The Government Institution </a:t>
            </a:r>
            <a:r>
              <a:rPr lang="en-US" b="1" u="sng" dirty="0" smtClean="0"/>
              <a:t>MUST</a:t>
            </a:r>
            <a:r>
              <a:rPr lang="en-US" b="1" dirty="0" smtClean="0"/>
              <a:t> create and </a:t>
            </a:r>
            <a:r>
              <a:rPr lang="en-US" b="1" dirty="0" smtClean="0">
                <a:solidFill>
                  <a:srgbClr val="00B050"/>
                </a:solidFill>
              </a:rPr>
              <a:t>promote</a:t>
            </a:r>
            <a:r>
              <a:rPr lang="en-US" b="1" dirty="0" smtClean="0"/>
              <a:t> public service </a:t>
            </a:r>
            <a:r>
              <a:rPr lang="en-US" b="1" dirty="0" smtClean="0">
                <a:solidFill>
                  <a:srgbClr val="00B050"/>
                </a:solidFill>
              </a:rPr>
              <a:t>messages</a:t>
            </a:r>
            <a:r>
              <a:rPr lang="en-US" b="1" dirty="0" smtClean="0"/>
              <a:t> focused on application security.</a:t>
            </a:r>
            <a:endParaRPr lang="en-IE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571500"/>
            <a:ext cx="6642100" cy="5097463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en-US" sz="5100" dirty="0" smtClean="0"/>
              <a:t>			OWASP Industry Outreach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Let’s: </a:t>
            </a:r>
          </a:p>
          <a:p>
            <a:pPr>
              <a:buNone/>
              <a:defRPr/>
            </a:pPr>
            <a:r>
              <a:rPr lang="en-US" dirty="0" smtClean="0"/>
              <a:t>Develop industry working sessions/tracks</a:t>
            </a:r>
          </a:p>
          <a:p>
            <a:pPr>
              <a:buNone/>
              <a:defRPr/>
            </a:pPr>
            <a:r>
              <a:rPr lang="en-US" dirty="0" smtClean="0"/>
              <a:t>Held at major OWASP conferences </a:t>
            </a:r>
          </a:p>
          <a:p>
            <a:pPr>
              <a:buNone/>
              <a:defRPr/>
            </a:pPr>
            <a:r>
              <a:rPr lang="en-US" dirty="0" smtClean="0"/>
              <a:t>	Starting with OWASP EU 2011 in Dublin, Ireland. 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Objective:</a:t>
            </a:r>
          </a:p>
          <a:p>
            <a:pPr>
              <a:buNone/>
              <a:defRPr/>
            </a:pPr>
            <a:r>
              <a:rPr lang="en-US" dirty="0" smtClean="0"/>
              <a:t> Listen: Solicit feedback from industry players to help better focus OWASP efforts.</a:t>
            </a:r>
          </a:p>
          <a:p>
            <a:pPr>
              <a:buNone/>
              <a:defRPr/>
            </a:pPr>
            <a:r>
              <a:rPr lang="en-US" dirty="0" smtClean="0"/>
              <a:t>Act: Make sure OWASP deliverables are relevant to industry concerns and really address problems.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Why: </a:t>
            </a:r>
          </a:p>
          <a:p>
            <a:pPr>
              <a:buNone/>
              <a:defRPr/>
            </a:pPr>
            <a:r>
              <a:rPr lang="en-US" dirty="0" smtClean="0"/>
              <a:t>OWASP needs to become more industry relevant in order to grow.</a:t>
            </a:r>
          </a:p>
          <a:p>
            <a:pPr>
              <a:buNone/>
              <a:defRPr/>
            </a:pPr>
            <a:r>
              <a:rPr lang="en-US" dirty="0" smtClean="0"/>
              <a:t>We need to “stop throwing pebbles into the lake of software insecurity and start throwing boulders”.</a:t>
            </a:r>
            <a:endParaRPr lang="en-IE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600" b="1" dirty="0" smtClean="0"/>
          </a:p>
        </p:txBody>
      </p:sp>
      <p:pic>
        <p:nvPicPr>
          <p:cNvPr id="5" name="Picture 4" descr="logo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6" y="203201"/>
            <a:ext cx="141891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4" y="447675"/>
            <a:ext cx="4140886" cy="58388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OWASP “Yellow Book”</a:t>
            </a:r>
            <a:endParaRPr lang="en-US" sz="2800" dirty="0" smtClean="0"/>
          </a:p>
          <a:p>
            <a:r>
              <a:rPr lang="en-US" sz="2800" b="1" dirty="0" smtClean="0"/>
              <a:t>The Standards Body </a:t>
            </a:r>
            <a:r>
              <a:rPr lang="en-US" sz="2800" b="1" u="sng" dirty="0" smtClean="0"/>
              <a:t>MUST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include</a:t>
            </a:r>
            <a:r>
              <a:rPr lang="en-US" sz="2800" b="1" dirty="0" smtClean="0"/>
              <a:t> an “Application Security” section in each </a:t>
            </a:r>
            <a:r>
              <a:rPr lang="en-US" sz="2800" b="1" dirty="0" smtClean="0">
                <a:solidFill>
                  <a:srgbClr val="FFFF00"/>
                </a:solidFill>
              </a:rPr>
              <a:t>software</a:t>
            </a:r>
            <a:r>
              <a:rPr lang="en-US" sz="2800" b="1" dirty="0" smtClean="0"/>
              <a:t> related </a:t>
            </a:r>
            <a:r>
              <a:rPr lang="en-US" sz="2800" b="1" dirty="0" smtClean="0">
                <a:solidFill>
                  <a:srgbClr val="FFFF00"/>
                </a:solidFill>
              </a:rPr>
              <a:t>technical standard</a:t>
            </a:r>
            <a:r>
              <a:rPr lang="en-US" sz="2800" b="1" dirty="0" smtClean="0"/>
              <a:t>.</a:t>
            </a:r>
            <a:endParaRPr lang="en-IE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The Standards Body </a:t>
            </a:r>
            <a:r>
              <a:rPr lang="en-US" sz="2800" b="1" u="sng" dirty="0" smtClean="0"/>
              <a:t>MUST</a:t>
            </a:r>
            <a:r>
              <a:rPr lang="en-US" sz="2800" b="1" dirty="0" smtClean="0"/>
              <a:t> provide OWASP a “</a:t>
            </a:r>
            <a:r>
              <a:rPr lang="en-US" sz="2800" b="1" dirty="0" smtClean="0">
                <a:solidFill>
                  <a:srgbClr val="FFFF00"/>
                </a:solidFill>
              </a:rPr>
              <a:t>notice and comment</a:t>
            </a:r>
            <a:r>
              <a:rPr lang="en-US" sz="2800" b="1" dirty="0" smtClean="0"/>
              <a:t>” period when </a:t>
            </a:r>
            <a:r>
              <a:rPr lang="en-US" sz="2800" b="1" dirty="0" smtClean="0">
                <a:solidFill>
                  <a:srgbClr val="FFFF00"/>
                </a:solidFill>
              </a:rPr>
              <a:t>releasing standards </a:t>
            </a:r>
            <a:r>
              <a:rPr lang="en-US" sz="2800" b="1" dirty="0" smtClean="0"/>
              <a:t>that include an application security aspect. </a:t>
            </a:r>
            <a:endParaRPr lang="en-IE" sz="2800" b="1" dirty="0" smtClean="0"/>
          </a:p>
        </p:txBody>
      </p:sp>
      <p:pic>
        <p:nvPicPr>
          <p:cNvPr id="10" name="Picture 9" descr="pp subhead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254" y="0"/>
            <a:ext cx="500515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9436" y="274638"/>
            <a:ext cx="4720336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Arial Black"/>
                <a:cs typeface="Arial Black"/>
              </a:rPr>
              <a:t>Code of Conduct for Standards Bodies</a:t>
            </a:r>
            <a:endParaRPr lang="en-US" sz="2800" spc="3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4" y="447675"/>
            <a:ext cx="4140886" cy="58388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OWASP “Red Book”</a:t>
            </a:r>
          </a:p>
          <a:p>
            <a:pPr>
              <a:buNone/>
            </a:pPr>
            <a:r>
              <a:rPr lang="en-US" sz="2800" dirty="0" smtClean="0"/>
              <a:t>We don’t do it:</a:t>
            </a:r>
          </a:p>
          <a:p>
            <a:r>
              <a:rPr lang="en-US" sz="2800" dirty="0" smtClean="0"/>
              <a:t>OWASP reaffirmed its commitment to avoid becoming a certification body.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We have created the “OWASP Code of Conduct for Certification Bodies” that defines what application security </a:t>
            </a:r>
            <a:r>
              <a:rPr lang="en-US" sz="2800" dirty="0" smtClean="0">
                <a:solidFill>
                  <a:srgbClr val="FF0000"/>
                </a:solidFill>
              </a:rPr>
              <a:t>certification program should entail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rules of engagement</a:t>
            </a:r>
            <a:r>
              <a:rPr lang="en-US" sz="2800" dirty="0" smtClean="0"/>
              <a:t> for </a:t>
            </a:r>
            <a:r>
              <a:rPr lang="en-US" sz="2800" dirty="0" smtClean="0">
                <a:solidFill>
                  <a:srgbClr val="FF0000"/>
                </a:solidFill>
              </a:rPr>
              <a:t>using OWASP’s name</a:t>
            </a:r>
            <a:r>
              <a:rPr lang="en-US" sz="2800" dirty="0" smtClean="0"/>
              <a:t> on training materials.</a:t>
            </a:r>
          </a:p>
        </p:txBody>
      </p:sp>
      <p:pic>
        <p:nvPicPr>
          <p:cNvPr id="10" name="Picture 9" descr="pp subhead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254" y="0"/>
            <a:ext cx="5005154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9436" y="274638"/>
            <a:ext cx="4720336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Arial Black"/>
                <a:cs typeface="Arial Black"/>
              </a:rPr>
              <a:t>Application Security Certification?</a:t>
            </a:r>
            <a:endParaRPr lang="en-US" sz="2800" spc="3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166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Summit 2011 Outcomes PRESENTED BY __________</vt:lpstr>
      <vt:lpstr>Slide 2</vt:lpstr>
      <vt:lpstr>Government Outreach</vt:lpstr>
      <vt:lpstr>Slide 4</vt:lpstr>
      <vt:lpstr>Slide 5</vt:lpstr>
      <vt:lpstr>Slide 6</vt:lpstr>
      <vt:lpstr>Slide 7</vt:lpstr>
      <vt:lpstr>Code of Conduct for Standards Bodies</vt:lpstr>
      <vt:lpstr>Application Security Certification?</vt:lpstr>
      <vt:lpstr>Slide 10</vt:lpstr>
      <vt:lpstr>Slide 11</vt:lpstr>
      <vt:lpstr>Slide 12</vt:lpstr>
      <vt:lpstr>Slide 13</vt:lpstr>
      <vt:lpstr>Slide 14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 PRESENTED BY</dc:title>
  <dc:creator>Sarah Cruz</dc:creator>
  <cp:lastModifiedBy>Sarah Baso</cp:lastModifiedBy>
  <cp:revision>8</cp:revision>
  <dcterms:created xsi:type="dcterms:W3CDTF">2011-01-23T13:15:34Z</dcterms:created>
  <dcterms:modified xsi:type="dcterms:W3CDTF">2011-05-26T15:07:31Z</dcterms:modified>
</cp:coreProperties>
</file>