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95" r:id="rId4"/>
  </p:sldMasterIdLst>
  <p:notesMasterIdLst>
    <p:notesMasterId r:id="rId19"/>
  </p:notesMasterIdLst>
  <p:sldIdLst>
    <p:sldId id="256" r:id="rId5"/>
    <p:sldId id="258" r:id="rId6"/>
    <p:sldId id="259" r:id="rId7"/>
    <p:sldId id="298" r:id="rId8"/>
    <p:sldId id="294" r:id="rId9"/>
    <p:sldId id="295" r:id="rId10"/>
    <p:sldId id="261" r:id="rId11"/>
    <p:sldId id="299" r:id="rId12"/>
    <p:sldId id="300" r:id="rId13"/>
    <p:sldId id="315" r:id="rId14"/>
    <p:sldId id="303" r:id="rId15"/>
    <p:sldId id="316" r:id="rId16"/>
    <p:sldId id="296" r:id="rId17"/>
    <p:sldId id="297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59" d="100"/>
          <a:sy n="59" d="100"/>
        </p:scale>
        <p:origin x="-2184" y="-7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10C3924-AB98-4169-AC78-7821728DDFBD}" type="datetimeFigureOut">
              <a:rPr lang="nl-NL"/>
              <a:pPr>
                <a:defRPr/>
              </a:pPr>
              <a:t>20-9-2010</a:t>
            </a:fld>
            <a:endParaRPr 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424A975-DCD2-42F1-A695-33444F5323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3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REMEMBER… </a:t>
            </a:r>
            <a:r>
              <a:rPr lang="en-US" b="1" smtClean="0"/>
              <a:t>OWASP IS JUST PEOPLE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are all probably familiar with OWASP, so I’d like to take this opportunity to share a few metrics and give you an idea of where OWASP is headed.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I’ve been the volunteer chair of OWASP since 2004, and I’ve spent quite a lot of time, effort, and my own money developing the organization.  Why do I do all this?  Why do I care?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AppSec is about not about tools or technology… it’s about people. OWASP is about community.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______________</a:t>
            </a:r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>
              <a:solidFill>
                <a:srgbClr val="262626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2AB2B9E-B72C-41C3-B9D3-5ACE2425A388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0D16940F-C8FC-4F80-8515-CA67A7149747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5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98415C7A-D518-407C-A382-058F14C36C91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13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A61E-2777-46DB-9AAA-A7D89805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6D55-DB85-4E04-B58A-35C96A5F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F1A5-F902-49BD-AAE4-76402E3AE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276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35DA-6A2C-4418-98D7-B95C444D4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C555-F116-4CE9-94FC-6DCC5658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AAE4-B4DA-4355-AB3B-A328624F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000C-1807-4969-BCE7-4224DB65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CFD5-526D-441D-96E0-E4F71C646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9BDB-4A16-4B64-817E-404B538FF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404A-4231-4BD4-BD74-785CECD6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4878-985F-47A4-B1FB-21D7991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7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4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9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3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3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740400"/>
            <a:ext cx="5156200" cy="306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1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9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5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6200" cy="694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694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7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6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741988"/>
            <a:ext cx="10464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8542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34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5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8"/>
          <p:cNvSpPr>
            <a:spLocks/>
          </p:cNvSpPr>
          <p:nvPr/>
        </p:nvSpPr>
        <p:spPr bwMode="auto">
          <a:xfrm>
            <a:off x="7842250" y="268288"/>
            <a:ext cx="502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808080"/>
                </a:solidFill>
              </a:rPr>
              <a:t>The OWASP Foundation</a:t>
            </a:r>
          </a:p>
          <a:p>
            <a:r>
              <a:rPr lang="en-US" sz="2800">
                <a:solidFill>
                  <a:srgbClr val="808080"/>
                </a:solidFill>
              </a:rPr>
              <a:t>http://www.owasp.org</a:t>
            </a:r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2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3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13004800" cy="696913"/>
            <a:chOff x="0" y="0"/>
            <a:chExt cx="8192" cy="440"/>
          </a:xfrm>
        </p:grpSpPr>
        <p:sp>
          <p:nvSpPr>
            <p:cNvPr id="2058" name="Rectangle 3"/>
            <p:cNvSpPr>
              <a:spLocks/>
            </p:cNvSpPr>
            <p:nvPr/>
          </p:nvSpPr>
          <p:spPr bwMode="auto">
            <a:xfrm>
              <a:off x="0" y="0"/>
              <a:ext cx="8192" cy="4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3" t="22818" b="44373"/>
            <a:stretch>
              <a:fillRect/>
            </a:stretch>
          </p:blipFill>
          <p:spPr bwMode="auto">
            <a:xfrm>
              <a:off x="1" y="0"/>
              <a:ext cx="8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Rectangle 5"/>
            <p:cNvSpPr>
              <a:spLocks/>
            </p:cNvSpPr>
            <p:nvPr/>
          </p:nvSpPr>
          <p:spPr bwMode="auto">
            <a:xfrm>
              <a:off x="0" y="4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63588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3276600"/>
            <a:ext cx="104648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grpSp>
        <p:nvGrpSpPr>
          <p:cNvPr id="2054" name="Group 8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2056" name="Rectangle 9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7" name="Rectangle 10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059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98400" y="9385300"/>
            <a:ext cx="34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08080"/>
                </a:solidFill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fld id="{E08A2387-56BE-4F44-ACDE-1CBB7BA7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0"/>
            <a:ext cx="13004800" cy="3084513"/>
            <a:chOff x="0" y="0"/>
            <a:chExt cx="8192" cy="1944"/>
          </a:xfrm>
        </p:grpSpPr>
        <p:sp>
          <p:nvSpPr>
            <p:cNvPr id="3079" name="Rectangle 4"/>
            <p:cNvSpPr>
              <a:spLocks/>
            </p:cNvSpPr>
            <p:nvPr/>
          </p:nvSpPr>
          <p:spPr bwMode="auto">
            <a:xfrm>
              <a:off x="0" y="160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80" name="Rectangle 5"/>
            <p:cNvSpPr>
              <a:spLocks/>
            </p:cNvSpPr>
            <p:nvPr/>
          </p:nvSpPr>
          <p:spPr bwMode="auto">
            <a:xfrm>
              <a:off x="0" y="0"/>
              <a:ext cx="8192" cy="16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3081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0"/>
              <a:ext cx="194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7"/>
          <p:cNvSpPr>
            <a:spLocks/>
          </p:cNvSpPr>
          <p:nvPr/>
        </p:nvSpPr>
        <p:spPr bwMode="auto">
          <a:xfrm>
            <a:off x="0" y="7213600"/>
            <a:ext cx="13004800" cy="2540000"/>
          </a:xfrm>
          <a:prstGeom prst="rect">
            <a:avLst/>
          </a:prstGeom>
          <a:gradFill rotWithShape="0">
            <a:gsLst>
              <a:gs pos="0">
                <a:srgbClr val="1A2464"/>
              </a:gs>
              <a:gs pos="100000">
                <a:srgbClr val="46558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8" name="Rectangle 8"/>
          <p:cNvSpPr>
            <a:spLocks/>
          </p:cNvSpPr>
          <p:nvPr/>
        </p:nvSpPr>
        <p:spPr bwMode="auto">
          <a:xfrm>
            <a:off x="0" y="7150100"/>
            <a:ext cx="13004800" cy="635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070100"/>
            <a:ext cx="8751887" cy="87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741988"/>
            <a:ext cx="10464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8542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0"/>
            <a:ext cx="13004800" cy="2043113"/>
            <a:chOff x="0" y="0"/>
            <a:chExt cx="8192" cy="1288"/>
          </a:xfrm>
        </p:grpSpPr>
        <p:sp>
          <p:nvSpPr>
            <p:cNvPr id="1034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smtClean="0"/>
            </a:p>
          </p:txBody>
        </p:sp>
        <p:sp>
          <p:nvSpPr>
            <p:cNvPr id="1035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smtClean="0"/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Rectangle 8"/>
          <p:cNvSpPr>
            <a:spLocks/>
          </p:cNvSpPr>
          <p:nvPr/>
        </p:nvSpPr>
        <p:spPr bwMode="auto">
          <a:xfrm>
            <a:off x="7842250" y="268288"/>
            <a:ext cx="502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smtClean="0">
                <a:solidFill>
                  <a:srgbClr val="808080"/>
                </a:solidFill>
              </a:rPr>
              <a:t>The OWASP Foundation</a:t>
            </a:r>
          </a:p>
          <a:p>
            <a:r>
              <a:rPr lang="en-US" sz="2800" smtClean="0">
                <a:solidFill>
                  <a:srgbClr val="808080"/>
                </a:solidFill>
              </a:rPr>
              <a:t>http://www.owasp.org</a:t>
            </a:r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0" y="9372600"/>
            <a:ext cx="13004800" cy="381000"/>
            <a:chOff x="0" y="0"/>
            <a:chExt cx="8192" cy="240"/>
          </a:xfrm>
        </p:grpSpPr>
        <p:sp>
          <p:nvSpPr>
            <p:cNvPr id="1032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smtClean="0"/>
            </a:p>
          </p:txBody>
        </p:sp>
        <p:sp>
          <p:nvSpPr>
            <p:cNvPr id="1033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89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asp.org/index.php/Belgi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farm4.static.flickr.com/3001/2317512672_9b026a5070.jpg&amp;imgrefurl=http://www.flickr.com/photos/joshjoseph/2317512672/&amp;usg=__DtvIE8ROn2j1oqgxOSQ6OV9K0p8=&amp;h=485&amp;w=482&amp;sz=38&amp;hl=en&amp;start=10&amp;sig2=142-rjJgp8VKugfImf50ZQ&amp;um=1&amp;tbnid=j6-q57lwUcHM-M:&amp;tbnh=129&amp;tbnw=128&amp;prev=/images?q=youtube+iphone&amp;hl=en&amp;rls=com.microsoft:en-us&amp;um=1&amp;ei=s41CSszlMKLflQfb07WdCQ" TargetMode="External"/><Relationship Id="rId3" Type="http://schemas.openxmlformats.org/officeDocument/2006/relationships/hyperlink" Target="http://itunes.apple.com/WebObjects/MZStore.woa/wa/viewPodcast?id=300769012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google.com/reader/public/atom/user/16712724397688793161/state/com.google/broadcast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owasp.org/download/jmanico/podcast.xml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owasp.tv/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225425" y="185738"/>
            <a:ext cx="50292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rgbClr val="B3B3B3"/>
                </a:solidFill>
              </a:rPr>
              <a:t>OWASP Belgium</a:t>
            </a:r>
          </a:p>
          <a:p>
            <a:r>
              <a:rPr lang="en-US" sz="3600">
                <a:solidFill>
                  <a:srgbClr val="B3B3B3"/>
                </a:solidFill>
              </a:rPr>
              <a:t>Chapter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OWASP</a:t>
            </a:r>
            <a:br>
              <a:rPr lang="en-US" dirty="0" smtClean="0"/>
            </a:br>
            <a:r>
              <a:rPr lang="en-US" sz="4600" i="1" dirty="0" smtClean="0"/>
              <a:t>Update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8" y="5715000"/>
            <a:ext cx="10464800" cy="3060700"/>
          </a:xfrm>
        </p:spPr>
        <p:txBody>
          <a:bodyPr/>
          <a:lstStyle/>
          <a:p>
            <a:pPr marL="0" lvl="4" indent="0" eaLnBrk="1" hangingPunct="1"/>
            <a:endParaRPr lang="en-US" smtClean="0">
              <a:solidFill>
                <a:srgbClr val="666666"/>
              </a:solidFill>
            </a:endParaRPr>
          </a:p>
          <a:p>
            <a:pPr marL="0" indent="0" eaLnBrk="1" hangingPunct="1"/>
            <a:r>
              <a:rPr lang="en-US" smtClean="0"/>
              <a:t>Sebastien Deleersnyder</a:t>
            </a:r>
          </a:p>
          <a:p>
            <a:pPr marL="0" lvl="4" indent="0" eaLnBrk="1" hangingPunct="1"/>
            <a:r>
              <a:rPr lang="en-US" smtClean="0">
                <a:solidFill>
                  <a:srgbClr val="666666"/>
                </a:solidFill>
              </a:rPr>
              <a:t>Foundation Board, Zenitel Belgium</a:t>
            </a:r>
            <a:endParaRPr lang="en-US" smtClean="0"/>
          </a:p>
          <a:p>
            <a:pPr marL="0" lvl="1" indent="0" eaLnBrk="1" hangingPunct="1"/>
            <a:r>
              <a:rPr lang="en-US" smtClean="0"/>
              <a:t>seba@owasp.org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225425" y="185738"/>
            <a:ext cx="50292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smtClean="0">
                <a:solidFill>
                  <a:srgbClr val="B3B3B3"/>
                </a:solidFill>
              </a:rPr>
              <a:t>OWASP Conferences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2438400"/>
            <a:ext cx="10464800" cy="3302000"/>
          </a:xfrm>
        </p:spPr>
        <p:txBody>
          <a:bodyPr/>
          <a:lstStyle/>
          <a:p>
            <a:pPr eaLnBrk="1" hangingPunct="1"/>
            <a:r>
              <a:rPr lang="en-US" dirty="0" smtClean="0"/>
              <a:t>OWASP </a:t>
            </a:r>
            <a:r>
              <a:rPr lang="en-US" dirty="0" err="1" smtClean="0"/>
              <a:t>AppSec</a:t>
            </a:r>
            <a:r>
              <a:rPr lang="en-US" dirty="0" smtClean="0"/>
              <a:t> Research 2010</a:t>
            </a:r>
            <a:br>
              <a:rPr lang="en-US" dirty="0" smtClean="0"/>
            </a:br>
            <a:endParaRPr lang="en-US" sz="4600" i="1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588" y="5715000"/>
            <a:ext cx="10464800" cy="3060700"/>
          </a:xfrm>
        </p:spPr>
        <p:txBody>
          <a:bodyPr/>
          <a:lstStyle/>
          <a:p>
            <a:pPr marL="0" lvl="4" indent="0" eaLnBrk="1" hangingPunct="1"/>
            <a:r>
              <a:rPr lang="en-US" sz="3600" dirty="0" smtClean="0"/>
              <a:t>	</a:t>
            </a:r>
          </a:p>
          <a:p>
            <a:pPr marL="0" lvl="4" indent="0" eaLnBrk="1" hangingPunct="1"/>
            <a:endParaRPr lang="en-US" sz="3600" dirty="0" smtClean="0"/>
          </a:p>
          <a:p>
            <a:pPr marL="0" lvl="4" indent="0" algn="r" eaLnBrk="1" hangingPunct="1"/>
            <a:r>
              <a:rPr lang="en-US" sz="3600" dirty="0" smtClean="0"/>
              <a:t>	</a:t>
            </a:r>
            <a:r>
              <a:rPr lang="en-US" sz="3600" dirty="0" smtClean="0"/>
              <a:t>All Video’s online!</a:t>
            </a:r>
            <a:endParaRPr lang="en-US" sz="3600" dirty="0" smtClean="0"/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5740400"/>
            <a:ext cx="268605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/>
          </p:cNvSpPr>
          <p:nvPr/>
        </p:nvSpPr>
        <p:spPr bwMode="auto">
          <a:xfrm>
            <a:off x="0" y="1419225"/>
            <a:ext cx="13004800" cy="7994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BruCON 2010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4000C-1807-4969-BCE7-4224DB65BC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3796680"/>
            <a:ext cx="11164713" cy="352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BeNeLux 2010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016" y="3276600"/>
            <a:ext cx="8690372" cy="5716588"/>
          </a:xfrm>
        </p:spPr>
        <p:txBody>
          <a:bodyPr/>
          <a:lstStyle/>
          <a:p>
            <a:r>
              <a:rPr lang="nl-BE" dirty="0" smtClean="0"/>
              <a:t>2 Days / December</a:t>
            </a:r>
          </a:p>
          <a:p>
            <a:pPr lvl="1"/>
            <a:r>
              <a:rPr lang="nl-BE" dirty="0" smtClean="0"/>
              <a:t>One day OWASP Training</a:t>
            </a:r>
          </a:p>
          <a:p>
            <a:pPr lvl="1"/>
            <a:r>
              <a:rPr lang="nl-BE" dirty="0" smtClean="0"/>
              <a:t>One day conference</a:t>
            </a:r>
          </a:p>
          <a:p>
            <a:r>
              <a:rPr lang="nl-BE" dirty="0" smtClean="0"/>
              <a:t>Eindhoven</a:t>
            </a:r>
          </a:p>
          <a:p>
            <a:r>
              <a:rPr lang="nl-BE" dirty="0" smtClean="0"/>
              <a:t>Details to follow...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F6D55-DB85-4E04-B58A-35C96A5F5F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4" y="844352"/>
            <a:ext cx="2362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37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8" tIns="65010" rIns="130018" bIns="6501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86017177-4D80-4772-B6C4-93829D8B811F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13</a:t>
            </a:fld>
            <a:endParaRPr lang="en-US" sz="14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18" tIns="65010" rIns="130018" bIns="65010"/>
          <a:lstStyle/>
          <a:p>
            <a:pPr eaLnBrk="1" hangingPunct="1"/>
            <a:r>
              <a:rPr lang="en-AU" sz="10100" smtClean="0"/>
              <a:t>That’s it…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130018" tIns="65010" rIns="130018" bIns="65010" anchor="t"/>
          <a:lstStyle/>
          <a:p>
            <a:pPr eaLnBrk="1" hangingPunct="1">
              <a:lnSpc>
                <a:spcPct val="90000"/>
              </a:lnSpc>
              <a:buFont typeface="Gill Sans" charset="0"/>
              <a:buNone/>
            </a:pPr>
            <a:r>
              <a:rPr lang="en-AU" sz="5200" smtClean="0"/>
              <a:t>Questions?</a:t>
            </a:r>
          </a:p>
          <a:p>
            <a:pPr eaLnBrk="1" hangingPunct="1">
              <a:lnSpc>
                <a:spcPct val="90000"/>
              </a:lnSpc>
            </a:pPr>
            <a:endParaRPr lang="en-AU" sz="520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r>
              <a:rPr lang="en-AU" smtClean="0">
                <a:hlinkClick r:id="rId3"/>
              </a:rPr>
              <a:t>http://www.owasp.org/index.php/Belgium</a:t>
            </a:r>
            <a:endParaRPr lang="en-AU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r>
              <a:rPr lang="en-AU" smtClean="0"/>
              <a:t>belgium@owasp.org</a:t>
            </a:r>
          </a:p>
          <a:p>
            <a:pPr eaLnBrk="1" hangingPunct="1">
              <a:lnSpc>
                <a:spcPct val="90000"/>
              </a:lnSpc>
            </a:pPr>
            <a:endParaRPr lang="en-AU" sz="4700" smtClean="0"/>
          </a:p>
          <a:p>
            <a:pPr algn="ctr" eaLnBrk="1" hangingPunct="1">
              <a:lnSpc>
                <a:spcPct val="90000"/>
              </a:lnSpc>
              <a:buFont typeface="Gill Sans" charset="0"/>
              <a:buNone/>
            </a:pPr>
            <a:r>
              <a:rPr lang="en-AU" sz="5200" b="1" smtClean="0"/>
              <a:t>Thank you!</a:t>
            </a:r>
          </a:p>
          <a:p>
            <a:pPr eaLnBrk="1" hangingPunct="1">
              <a:lnSpc>
                <a:spcPct val="90000"/>
              </a:lnSpc>
            </a:pPr>
            <a:endParaRPr lang="en-AU" sz="5200" smtClean="0"/>
          </a:p>
          <a:p>
            <a:pPr eaLnBrk="1" hangingPunct="1">
              <a:lnSpc>
                <a:spcPct val="90000"/>
              </a:lnSpc>
            </a:pPr>
            <a:endParaRPr lang="en-AU" sz="52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8" tIns="65010" rIns="130018" bIns="65010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CA51A27D-4A53-44BE-A532-519A46D91364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14</a:t>
            </a:fld>
            <a:endParaRPr lang="en-US" sz="14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18" tIns="65010" rIns="130018" bIns="65010"/>
          <a:lstStyle/>
          <a:p>
            <a:pPr eaLnBrk="1" hangingPunct="1"/>
            <a:r>
              <a:rPr lang="nl-BE" smtClean="0"/>
              <a:t>Subscribe mailing list</a:t>
            </a:r>
            <a:endParaRPr lang="en-US" smtClean="0"/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1150" y="3481388"/>
            <a:ext cx="9555163" cy="5716587"/>
          </a:xfrm>
        </p:spPr>
        <p:txBody>
          <a:bodyPr lIns="130018" tIns="65010" rIns="130018" bIns="65010" anchor="t"/>
          <a:lstStyle/>
          <a:p>
            <a:pPr eaLnBrk="1" hangingPunct="1"/>
            <a:r>
              <a:rPr lang="nl-BE" smtClean="0"/>
              <a:t>Post your (Web)AppSec questions</a:t>
            </a:r>
          </a:p>
          <a:p>
            <a:pPr eaLnBrk="1" hangingPunct="1"/>
            <a:r>
              <a:rPr lang="nl-BE" smtClean="0"/>
              <a:t>Keep up to date!</a:t>
            </a:r>
            <a:endParaRPr lang="nl-BE" smtClean="0">
              <a:solidFill>
                <a:srgbClr val="FF0000"/>
              </a:solidFill>
            </a:endParaRPr>
          </a:p>
          <a:p>
            <a:pPr eaLnBrk="1" hangingPunct="1"/>
            <a:r>
              <a:rPr lang="nl-BE" smtClean="0"/>
              <a:t>BE LinkedIn Group</a:t>
            </a:r>
          </a:p>
          <a:p>
            <a:pPr eaLnBrk="1" hangingPunct="1"/>
            <a:r>
              <a:rPr lang="nl-BE" smtClean="0"/>
              <a:t>Contribute to discussions!</a:t>
            </a:r>
            <a:endParaRPr lang="en-US" smtClean="0"/>
          </a:p>
        </p:txBody>
      </p:sp>
      <p:pic>
        <p:nvPicPr>
          <p:cNvPr id="27653" name="Picture 6" descr="wewant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65463"/>
            <a:ext cx="34845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9ECF0D23-B63D-4371-9D74-AB7402766329}" type="slidenum">
              <a:rPr lang="en-US" sz="1800" smtClean="0">
                <a:solidFill>
                  <a:srgbClr val="808080"/>
                </a:solidFill>
              </a:rPr>
              <a:pPr eaLnBrk="1" hangingPunct="1"/>
              <a:t>2</a:t>
            </a:fld>
            <a:endParaRPr lang="en-US" sz="1800" smtClean="0">
              <a:solidFill>
                <a:srgbClr val="808080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indent="-569913" eaLnBrk="1" hangingPunct="1">
              <a:buFont typeface="Gill Sans" charset="0"/>
              <a:buNone/>
            </a:pPr>
            <a:r>
              <a:rPr lang="en-GB" b="1" dirty="0" smtClean="0"/>
              <a:t>Introduction</a:t>
            </a:r>
          </a:p>
          <a:p>
            <a:pPr marL="889000" indent="-569913" eaLnBrk="1" hangingPunct="1">
              <a:buFont typeface="Gill Sans" charset="0"/>
              <a:buNone/>
            </a:pPr>
            <a:r>
              <a:rPr lang="nl-BE" b="1" dirty="0" smtClean="0"/>
              <a:t>OWASP Near You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/>
        <p:txBody>
          <a:bodyPr lIns="130046" tIns="65023" rIns="130046" bIns="65023"/>
          <a:lstStyle/>
          <a:p>
            <a:r>
              <a:rPr lang="en-US" smtClean="0"/>
              <a:t>OWASP World</a:t>
            </a:r>
          </a:p>
        </p:txBody>
      </p:sp>
      <p:pic>
        <p:nvPicPr>
          <p:cNvPr id="17411" name="Picture 7" descr="http://www.favor.org.za/images/Favor-Faces-l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13030200" cy="9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 b="37178"/>
          <a:stretch>
            <a:fillRect/>
          </a:stretch>
        </p:blipFill>
        <p:spPr bwMode="auto">
          <a:xfrm>
            <a:off x="1727752" y="1595659"/>
            <a:ext cx="9578474" cy="297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828800" y="4876800"/>
            <a:ext cx="4572000" cy="3405188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46" tIns="65023" rIns="130046" bIns="65023"/>
          <a:lstStyle/>
          <a:p>
            <a:pPr algn="l" defTabSz="130016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OWASP is a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worldwide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free and open community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focused on improving the security of application software.</a:t>
            </a:r>
          </a:p>
          <a:p>
            <a:pPr algn="l" defTabSz="1300163"/>
            <a:endParaRPr lang="en-US" sz="2000" b="1" dirty="0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163"/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Our mission is to make application security </a:t>
            </a:r>
            <a:r>
              <a:rPr lang="en-US" sz="2000" b="1" u="sng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visible</a:t>
            </a:r>
            <a:r>
              <a:rPr lang="en-US" sz="2000" b="1" dirty="0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so that people and organizations can make informed decisions about application security risks.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6705600" y="4892675"/>
            <a:ext cx="4572000" cy="3438525"/>
          </a:xfrm>
          <a:prstGeom prst="rect">
            <a:avLst/>
          </a:prstGeom>
          <a:solidFill>
            <a:schemeClr val="bg1"/>
          </a:solidFill>
          <a:ln w="136525" algn="ctr">
            <a:solidFill>
              <a:srgbClr val="BFBFB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30046" tIns="65023" rIns="130046" bIns="65023"/>
          <a:lstStyle/>
          <a:p>
            <a:pPr algn="l" defTabSz="1300163"/>
            <a:r>
              <a:rPr lang="en-US" sz="2000" b="1" u="sng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Everyone</a:t>
            </a:r>
            <a:r>
              <a:rPr lang="en-US" sz="2000" b="1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is free to participate in OWASP and all of our materials are available under a free and open software license.</a:t>
            </a:r>
          </a:p>
          <a:p>
            <a:pPr algn="l" defTabSz="1300163"/>
            <a:endParaRPr lang="en-US" sz="2000" b="1">
              <a:solidFill>
                <a:srgbClr val="262626"/>
              </a:solidFill>
              <a:latin typeface="Tahoma" pitchFamily="34" charset="0"/>
              <a:cs typeface="Arial" pitchFamily="34" charset="0"/>
            </a:endParaRPr>
          </a:p>
          <a:p>
            <a:pPr algn="l" defTabSz="1300163"/>
            <a:r>
              <a:rPr lang="en-US" sz="2000" b="1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The OWASP Foundation is a </a:t>
            </a:r>
            <a:r>
              <a:rPr lang="en-US" sz="2000" b="1" u="sng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501c3</a:t>
            </a:r>
            <a:r>
              <a:rPr lang="en-US" sz="2000" b="1">
                <a:solidFill>
                  <a:srgbClr val="262626"/>
                </a:solidFill>
                <a:latin typeface="Tahoma" pitchFamily="34" charset="0"/>
                <a:cs typeface="Arial" pitchFamily="34" charset="0"/>
              </a:rPr>
              <a:t> not-for-profit charitable organization that ensures the ongoing availability and support for our work.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/>
          </p:cNvSpPr>
          <p:nvPr/>
        </p:nvSpPr>
        <p:spPr bwMode="auto">
          <a:xfrm>
            <a:off x="0" y="1418654"/>
            <a:ext cx="13004800" cy="7994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/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2" tIns="65007" rIns="130012" bIns="65007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51D4BC88-7F99-47DB-B026-101EB31C3C91}" type="slidenum">
              <a:rPr lang="en-US" sz="9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5</a:t>
            </a:fld>
            <a:endParaRPr lang="en-US" sz="9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05139"/>
            <a:ext cx="13004800" cy="3239814"/>
          </a:xfrm>
        </p:spPr>
        <p:txBody>
          <a:bodyPr lIns="130012" tIns="65007" rIns="130012" bIns="65007" anchor="t"/>
          <a:lstStyle/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			Location / Pizza sponsor</a:t>
            </a:r>
            <a:r>
              <a:rPr lang="en-GB" sz="2000" b="1" dirty="0" smtClean="0"/>
              <a:t>			</a:t>
            </a:r>
            <a:r>
              <a:rPr lang="en-GB" sz="2000" b="1" dirty="0" smtClean="0"/>
              <a:t>	OWASP </a:t>
            </a:r>
            <a:r>
              <a:rPr lang="en-GB" sz="2000" b="1" dirty="0" smtClean="0"/>
              <a:t>supporter</a:t>
            </a:r>
          </a:p>
          <a:p>
            <a:pPr lvl="1"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endParaRPr lang="en-GB" sz="2000" b="1" dirty="0" smtClean="0"/>
          </a:p>
          <a:p>
            <a:pPr algn="ctr" eaLnBrk="1" hangingPunct="1">
              <a:buFont typeface="Gill Sans" charset="0"/>
              <a:buNone/>
            </a:pPr>
            <a:r>
              <a:rPr lang="en-GB" sz="2000" b="1" dirty="0" smtClean="0"/>
              <a:t>Sponsors </a:t>
            </a:r>
            <a:r>
              <a:rPr lang="en-GB" sz="2000" b="1" dirty="0" smtClean="0"/>
              <a:t>Belgium </a:t>
            </a:r>
            <a:r>
              <a:rPr lang="en-GB" sz="2000" b="1" dirty="0" smtClean="0"/>
              <a:t>2010</a:t>
            </a:r>
            <a:endParaRPr lang="en-GB" sz="2000" b="1" dirty="0" smtClean="0"/>
          </a:p>
          <a:p>
            <a:pPr eaLnBrk="1" hangingPunct="1"/>
            <a:endParaRPr lang="en-GB" sz="2000" b="1" dirty="0" smtClean="0"/>
          </a:p>
          <a:p>
            <a:pPr eaLnBrk="1" hangingPunct="1"/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endParaRPr lang="en-GB" sz="2000" b="1" dirty="0"/>
          </a:p>
          <a:p>
            <a:pPr eaLnBrk="1" hangingPunct="1">
              <a:buFont typeface="Gill Sans" charset="0"/>
              <a:buNone/>
            </a:pPr>
            <a:endParaRPr lang="en-GB" sz="2000" b="1" dirty="0" smtClean="0"/>
          </a:p>
          <a:p>
            <a:pPr eaLnBrk="1" hangingPunct="1">
              <a:buFont typeface="Gill Sans" charset="0"/>
              <a:buNone/>
            </a:pPr>
            <a:r>
              <a:rPr lang="en-GB" sz="2000" b="1" dirty="0" smtClean="0"/>
              <a:t>OWASP </a:t>
            </a:r>
            <a:r>
              <a:rPr lang="en-GB" sz="2000" b="1" dirty="0" smtClean="0"/>
              <a:t>cannot recommend the use of products, services, or recommend specific companies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1588" y="763588"/>
            <a:ext cx="10464800" cy="1808956"/>
          </a:xfrm>
        </p:spPr>
        <p:txBody>
          <a:bodyPr lIns="130012" tIns="65007" rIns="130012" bIns="65007"/>
          <a:lstStyle/>
          <a:p>
            <a:pPr eaLnBrk="1" hangingPunct="1"/>
            <a:r>
              <a:rPr lang="en-GB" sz="5400" dirty="0" smtClean="0"/>
              <a:t>Thank you</a:t>
            </a:r>
          </a:p>
        </p:txBody>
      </p:sp>
      <p:pic>
        <p:nvPicPr>
          <p:cNvPr id="18438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7685088"/>
            <a:ext cx="11922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6530975"/>
            <a:ext cx="43354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6677025"/>
            <a:ext cx="32369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2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8" y="47259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2400"/>
          </a:p>
        </p:txBody>
      </p:sp>
      <p:sp>
        <p:nvSpPr>
          <p:cNvPr id="18442" name="AutoShape 14" descr="?ui=2&amp;ik=ce683746c9&amp;view=att&amp;th=1267af3ead723956&amp;attid=0"/>
          <p:cNvSpPr>
            <a:spLocks noChangeAspect="1" noChangeArrowheads="1"/>
          </p:cNvSpPr>
          <p:nvPr/>
        </p:nvSpPr>
        <p:spPr bwMode="auto">
          <a:xfrm>
            <a:off x="6351588" y="47259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2400"/>
          </a:p>
        </p:txBody>
      </p:sp>
      <p:pic>
        <p:nvPicPr>
          <p:cNvPr id="18443" name="Picture 15" descr="SAIT Zenit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7754938"/>
            <a:ext cx="31289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8" descr="ascure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3940175"/>
            <a:ext cx="19669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3965200"/>
            <a:ext cx="11922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www.msec.be/wiscy/images/gc/distrine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3" y="4061242"/>
            <a:ext cx="2723817" cy="81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12209463" y="8972550"/>
            <a:ext cx="5778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2" tIns="65007" rIns="130012" bIns="65007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D0D8D646-0DD2-4EF6-89F6-B043D6F3D545}" type="slidenum">
              <a:rPr lang="en-US" sz="1400" b="1">
                <a:solidFill>
                  <a:srgbClr val="969696"/>
                </a:solidFill>
                <a:latin typeface="Tahoma" pitchFamily="34" charset="0"/>
              </a:rPr>
              <a:pPr eaLnBrk="1" hangingPunct="1"/>
              <a:t>6</a:t>
            </a:fld>
            <a:endParaRPr lang="en-US" sz="1400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12" tIns="65007" rIns="130012" bIns="65007"/>
          <a:lstStyle/>
          <a:p>
            <a:pPr eaLnBrk="1" hangingPunct="1"/>
            <a:r>
              <a:rPr lang="en-GB" smtClean="0"/>
              <a:t>Program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0875" y="1408113"/>
            <a:ext cx="12353925" cy="8020050"/>
          </a:xfrm>
        </p:spPr>
        <p:txBody>
          <a:bodyPr lIns="130012" tIns="65007" rIns="130012" bIns="65007" anchor="t"/>
          <a:lstStyle/>
          <a:p>
            <a:pPr eaLnBrk="1" hangingPunct="1">
              <a:lnSpc>
                <a:spcPct val="90000"/>
              </a:lnSpc>
            </a:pPr>
            <a:endParaRPr lang="en-US" sz="3400" dirty="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endParaRPr lang="en-US" sz="3400" dirty="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r>
              <a:rPr lang="en-US" sz="3400" dirty="0" smtClean="0"/>
              <a:t>18h45 - 19h00 	</a:t>
            </a:r>
            <a:r>
              <a:rPr lang="en-US" sz="3400" b="1" dirty="0" smtClean="0"/>
              <a:t>OWASP update</a:t>
            </a:r>
            <a:r>
              <a:rPr lang="en-US" sz="3400" dirty="0" smtClean="0"/>
              <a:t> Sebastien Deleersnyder</a:t>
            </a:r>
            <a:endParaRPr lang="en-US" sz="3400" b="1" dirty="0" smtClean="0"/>
          </a:p>
          <a:p>
            <a:pPr eaLnBrk="1" hangingPunct="1">
              <a:lnSpc>
                <a:spcPct val="90000"/>
              </a:lnSpc>
              <a:buFont typeface="Gill Sans" charset="0"/>
              <a:buNone/>
            </a:pPr>
            <a:endParaRPr lang="en-US" sz="3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3400" dirty="0" smtClean="0"/>
              <a:t>19h00 - 20h00 	</a:t>
            </a:r>
            <a:r>
              <a:rPr lang="en-US" sz="3400" b="1" dirty="0"/>
              <a:t>Attacking and Defending the Grid</a:t>
            </a:r>
            <a:r>
              <a:rPr lang="en-US" sz="3400" b="1" dirty="0" smtClean="0"/>
              <a:t>							</a:t>
            </a:r>
            <a:r>
              <a:rPr lang="en-US" sz="3400" dirty="0"/>
              <a:t>Justin Searle</a:t>
            </a:r>
            <a:endParaRPr lang="en-US" sz="3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3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3400" dirty="0" smtClean="0"/>
              <a:t>20h15 - 21h15 	</a:t>
            </a:r>
            <a:r>
              <a:rPr lang="en-US" sz="3400" b="1" dirty="0"/>
              <a:t>How I Met Your Girlfriend</a:t>
            </a:r>
            <a:r>
              <a:rPr lang="en-US" sz="3400" dirty="0" smtClean="0"/>
              <a:t>									</a:t>
            </a:r>
            <a:r>
              <a:rPr lang="en-US" sz="3400" dirty="0" err="1" smtClean="0"/>
              <a:t>Samy</a:t>
            </a:r>
            <a:r>
              <a:rPr lang="en-US" sz="3400" dirty="0" smtClean="0"/>
              <a:t> </a:t>
            </a:r>
            <a:r>
              <a:rPr lang="en-US" sz="3400" dirty="0" err="1"/>
              <a:t>Kampkar</a:t>
            </a:r>
            <a:r>
              <a:rPr lang="en-US" sz="3400" b="1" dirty="0" smtClean="0"/>
              <a:t>			</a:t>
            </a:r>
            <a:endParaRPr lang="en-GB" sz="3400" dirty="0" smtClean="0"/>
          </a:p>
          <a:p>
            <a:pPr eaLnBrk="1" hangingPunct="1">
              <a:lnSpc>
                <a:spcPct val="90000"/>
              </a:lnSpc>
            </a:pPr>
            <a:endParaRPr lang="en-US" sz="3400" dirty="0" smtClean="0"/>
          </a:p>
          <a:p>
            <a:pPr lvl="1" eaLnBrk="1" hangingPunct="1">
              <a:lnSpc>
                <a:spcPct val="90000"/>
              </a:lnSpc>
              <a:buFont typeface="Gill Sans" charset="0"/>
              <a:buNone/>
            </a:pPr>
            <a:r>
              <a:rPr lang="en-US" sz="3800" b="1" dirty="0" smtClean="0"/>
              <a:t>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OWASP near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30018" tIns="65010" rIns="130018" bIns="65010"/>
          <a:lstStyle/>
          <a:p>
            <a:r>
              <a:rPr lang="nl-BE" smtClean="0"/>
              <a:t>Belgium Chapter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130018" tIns="65010" rIns="130018" bIns="65010" anchor="t"/>
          <a:lstStyle/>
          <a:p>
            <a:r>
              <a:rPr lang="en-GB" sz="3900" dirty="0" smtClean="0"/>
              <a:t>Meetings</a:t>
            </a:r>
          </a:p>
          <a:p>
            <a:r>
              <a:rPr lang="en-GB" sz="3900" dirty="0" smtClean="0"/>
              <a:t>Local Mailing List</a:t>
            </a:r>
          </a:p>
          <a:p>
            <a:r>
              <a:rPr lang="en-GB" sz="3900" dirty="0" smtClean="0"/>
              <a:t>Presentations &amp; Groups</a:t>
            </a:r>
          </a:p>
          <a:p>
            <a:r>
              <a:rPr lang="en-GB" sz="3900" dirty="0" smtClean="0"/>
              <a:t>Open forum for discussion</a:t>
            </a:r>
          </a:p>
          <a:p>
            <a:r>
              <a:rPr lang="en-GB" sz="3900" dirty="0" smtClean="0"/>
              <a:t>Meet fellow InfoSec professionals</a:t>
            </a:r>
          </a:p>
          <a:p>
            <a:r>
              <a:rPr lang="en-GB" sz="3900" dirty="0" smtClean="0"/>
              <a:t>Create (Web)</a:t>
            </a:r>
            <a:r>
              <a:rPr lang="en-GB" sz="3900" dirty="0" err="1" smtClean="0"/>
              <a:t>AppSec</a:t>
            </a:r>
            <a:r>
              <a:rPr lang="en-GB" sz="3900" dirty="0" smtClean="0"/>
              <a:t> awareness</a:t>
            </a:r>
          </a:p>
          <a:p>
            <a:r>
              <a:rPr lang="en-GB" sz="3900" dirty="0" smtClean="0"/>
              <a:t>Local projects?</a:t>
            </a:r>
          </a:p>
          <a:p>
            <a:pPr lvl="1"/>
            <a:endParaRPr lang="en-GB" sz="39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763588"/>
            <a:ext cx="13004800" cy="2438400"/>
          </a:xfrm>
        </p:spPr>
        <p:txBody>
          <a:bodyPr lIns="130046" tIns="65023" rIns="130046" bIns="65023"/>
          <a:lstStyle/>
          <a:p>
            <a:r>
              <a:rPr lang="en-US" smtClean="0"/>
              <a:t>News and Intelligence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541588" y="3292475"/>
            <a:ext cx="9577387" cy="5716588"/>
          </a:xfrm>
        </p:spPr>
        <p:txBody>
          <a:bodyPr lIns="130046" tIns="65023" rIns="130046" bIns="65023" anchor="t"/>
          <a:lstStyle/>
          <a:p>
            <a:pPr>
              <a:buFont typeface="Gill Sans" charset="0"/>
              <a:buNone/>
            </a:pPr>
            <a:r>
              <a:rPr lang="en-US" sz="3200" smtClean="0"/>
              <a:t>Moderated AppSec News Feed</a:t>
            </a:r>
          </a:p>
          <a:p>
            <a:pPr lvl="1">
              <a:buFont typeface="Gill Sans" charset="0"/>
              <a:buNone/>
            </a:pPr>
            <a:r>
              <a:rPr lang="en-US" sz="2700" smtClean="0">
                <a:hlinkClick r:id="rId2"/>
              </a:rPr>
              <a:t>http://www.google.com/reader/public/atom/user/16712724397688793161/state/com.google/broadcast</a:t>
            </a:r>
            <a:r>
              <a:rPr lang="en-US" sz="2700" smtClean="0"/>
              <a:t> </a:t>
            </a:r>
          </a:p>
          <a:p>
            <a:pPr>
              <a:buFont typeface="Gill Sans" charset="0"/>
              <a:buNone/>
            </a:pPr>
            <a:r>
              <a:rPr lang="en-US" sz="3200" smtClean="0"/>
              <a:t>OWASP Podcast</a:t>
            </a:r>
          </a:p>
          <a:p>
            <a:pPr lvl="1">
              <a:buFont typeface="Gill Sans" charset="0"/>
              <a:buNone/>
            </a:pPr>
            <a:r>
              <a:rPr lang="en-US" sz="2700" smtClean="0">
                <a:hlinkClick r:id="rId3"/>
              </a:rPr>
              <a:t>http://itunes.apple.com/WebObjects/MZStore.woa/wa/viewPodcast?id=300769012</a:t>
            </a:r>
            <a:r>
              <a:rPr lang="en-US" sz="2700" smtClean="0"/>
              <a:t> </a:t>
            </a:r>
          </a:p>
          <a:p>
            <a:pPr>
              <a:buFont typeface="Gill Sans" charset="0"/>
              <a:buNone/>
            </a:pPr>
            <a:r>
              <a:rPr lang="en-US" sz="3200" smtClean="0"/>
              <a:t>OWASP TV</a:t>
            </a:r>
          </a:p>
          <a:p>
            <a:pPr lvl="1">
              <a:buFont typeface="Gill Sans" charset="0"/>
              <a:buNone/>
            </a:pPr>
            <a:r>
              <a:rPr lang="en-US" sz="2700" smtClean="0">
                <a:hlinkClick r:id="rId4"/>
              </a:rPr>
              <a:t>http://www.owasp.tv</a:t>
            </a:r>
            <a:r>
              <a:rPr lang="en-US" sz="2700" smtClean="0"/>
              <a:t> 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11930063" y="8955088"/>
            <a:ext cx="577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1300163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49646826-7DD3-4135-B945-724ADAEBB23E}" type="slidenum">
              <a:rPr lang="en-US" sz="1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pPr eaLnBrk="1" hangingPunct="1"/>
              <a:t>9</a:t>
            </a:fld>
            <a:endParaRPr lang="en-US" sz="14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22533" name="Picture 2" descr="OWASP_Podcast_200x200.jpg">
            <a:hlinkClick r:id="rId3" tooltip="http://itunes.apple.com/WebObjects/MZStore.woa/wa/viewPodcast?id=30076901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154613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eed-icon-32x32.png">
            <a:hlinkClick r:id="rId6" tooltip="http://www.owasp.org/download/jmanico/podcast.xml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9406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ttp://tbn2.google.com/images?q=tbn:j6-q57lwUcHM-M:http://farm4.static.flickr.com/3001/2317512672_9b026a507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089775"/>
            <a:ext cx="17335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2/05/2009" val="LastModifie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Pages>0</Pages>
  <Words>320</Words>
  <Characters>0</Characters>
  <Application>Microsoft Office PowerPoint</Application>
  <PresentationFormat>Custom</PresentationFormat>
  <Lines>0</Lines>
  <Paragraphs>100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Title &amp; Subtitle</vt:lpstr>
      <vt:lpstr>Title &amp; Bullets</vt:lpstr>
      <vt:lpstr>Title - Center</vt:lpstr>
      <vt:lpstr>1_Title &amp; Subtitle</vt:lpstr>
      <vt:lpstr>OWASP Update</vt:lpstr>
      <vt:lpstr>Agenda</vt:lpstr>
      <vt:lpstr>Introduction</vt:lpstr>
      <vt:lpstr>OWASP World</vt:lpstr>
      <vt:lpstr>Thank you</vt:lpstr>
      <vt:lpstr>Program</vt:lpstr>
      <vt:lpstr>OWASP near you</vt:lpstr>
      <vt:lpstr>Belgium Chapter</vt:lpstr>
      <vt:lpstr>News and Intelligence</vt:lpstr>
      <vt:lpstr>OWASP AppSec Research 2010 </vt:lpstr>
      <vt:lpstr>BruCON 2010</vt:lpstr>
      <vt:lpstr>BeNeLux 2010</vt:lpstr>
      <vt:lpstr>That’s it…</vt:lpstr>
      <vt:lpstr>Subscribe mailing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Secure SDLC Panel Real answers from real experience</dc:title>
  <dc:creator>Deleersnyder Sebastien</dc:creator>
  <cp:lastModifiedBy>Sebastien Deleersnyder</cp:lastModifiedBy>
  <cp:revision>28</cp:revision>
  <dcterms:modified xsi:type="dcterms:W3CDTF">2010-09-20T19:56:33Z</dcterms:modified>
</cp:coreProperties>
</file>