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326" r:id="rId3"/>
    <p:sldId id="343" r:id="rId4"/>
    <p:sldId id="347" r:id="rId5"/>
    <p:sldId id="334" r:id="rId6"/>
    <p:sldId id="335" r:id="rId7"/>
    <p:sldId id="353" r:id="rId8"/>
    <p:sldId id="352" r:id="rId9"/>
    <p:sldId id="338" r:id="rId10"/>
    <p:sldId id="340" r:id="rId11"/>
    <p:sldId id="354" r:id="rId12"/>
    <p:sldId id="355" r:id="rId13"/>
    <p:sldId id="356" r:id="rId14"/>
    <p:sldId id="363" r:id="rId15"/>
    <p:sldId id="357" r:id="rId16"/>
    <p:sldId id="362" r:id="rId17"/>
    <p:sldId id="359" r:id="rId18"/>
    <p:sldId id="361" r:id="rId19"/>
    <p:sldId id="346" r:id="rId20"/>
  </p:sldIdLst>
  <p:sldSz cx="9144000" cy="6858000" type="screen4x3"/>
  <p:notesSz cx="68580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hba Kazerooni" initials="SK" lastIdx="31" clrIdx="0"/>
  <p:cmAuthor id="1" name="kraja" initials="k" lastIdx="0" clrIdx="1"/>
  <p:cmAuthor id="2" name="Subu R" initials="SR" lastIdx="1" clrIdx="2"/>
  <p:cmAuthor id="3" name="Rohit" initials="R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84A"/>
    <a:srgbClr val="FF0000"/>
    <a:srgbClr val="D9D9D9"/>
    <a:srgbClr val="000000"/>
    <a:srgbClr val="F2F2F2"/>
    <a:srgbClr val="560101"/>
    <a:srgbClr val="666699"/>
    <a:srgbClr val="006600"/>
    <a:srgbClr val="990000"/>
    <a:srgbClr val="EA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82643" autoAdjust="0"/>
  </p:normalViewPr>
  <p:slideViewPr>
    <p:cSldViewPr snapToGrid="0">
      <p:cViewPr>
        <p:scale>
          <a:sx n="60" d="100"/>
          <a:sy n="60" d="100"/>
        </p:scale>
        <p:origin x="-1218" y="-204"/>
      </p:cViewPr>
      <p:guideLst>
        <p:guide orient="horz" pos="1310"/>
        <p:guide orient="horz" pos="2869"/>
        <p:guide pos="1973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0"/>
    </p:cViewPr>
  </p:sorterViewPr>
  <p:notesViewPr>
    <p:cSldViewPr snapToGrid="0">
      <p:cViewPr varScale="1">
        <p:scale>
          <a:sx n="56" d="100"/>
          <a:sy n="56" d="100"/>
        </p:scale>
        <p:origin x="-1812" y="-96"/>
      </p:cViewPr>
      <p:guideLst>
        <p:guide orient="horz" pos="2928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9B3BF"/>
              </a:solidFill>
            </c:spPr>
          </c:dPt>
          <c:dPt>
            <c:idx val="1"/>
            <c:invertIfNegative val="0"/>
            <c:bubble3D val="0"/>
            <c:spPr>
              <a:solidFill>
                <a:srgbClr val="79B3B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Requirements / Architecture</c:v>
                </c:pt>
                <c:pt idx="1">
                  <c:v>Coding</c:v>
                </c:pt>
                <c:pt idx="2">
                  <c:v>Integration/ Component Testing</c:v>
                </c:pt>
                <c:pt idx="3">
                  <c:v>System / Acceptance Testing</c:v>
                </c:pt>
                <c:pt idx="4">
                  <c:v>Production / Post-Release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2496"/>
        <c:axId val="6684032"/>
      </c:barChart>
      <c:catAx>
        <c:axId val="668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6684032"/>
        <c:crosses val="autoZero"/>
        <c:auto val="1"/>
        <c:lblAlgn val="ctr"/>
        <c:lblOffset val="100"/>
        <c:noMultiLvlLbl val="0"/>
      </c:catAx>
      <c:valAx>
        <c:axId val="6684032"/>
        <c:scaling>
          <c:orientation val="minMax"/>
          <c:min val="1"/>
        </c:scaling>
        <c:delete val="0"/>
        <c:axPos val="l"/>
        <c:majorGridlines/>
        <c:numFmt formatCode="#\x" sourceLinked="0"/>
        <c:majorTickMark val="out"/>
        <c:minorTickMark val="none"/>
        <c:tickLblPos val="nextTo"/>
        <c:crossAx val="668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SD Elements Issues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Not covered by scanners</c:v>
                </c:pt>
                <c:pt idx="1">
                  <c:v>Can be caught by scanners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343527371578554"/>
          <c:y val="9.4150731158605172E-2"/>
          <c:w val="0.73908183352080992"/>
          <c:h val="0.13215118943465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5C0C0DBD-51CB-40FA-AC96-3402241CB0F1}" type="datetimeFigureOut">
              <a:rPr lang="en-US" smtClean="0"/>
              <a:pPr/>
              <a:t>10/13/2012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2642AB55-796D-4607-B8B5-C2567F0C44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10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9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9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9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91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214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21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21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1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1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people can’t list all the apps they have to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21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21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482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9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B55-796D-4607-B8B5-C2567F0C4431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9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3028950"/>
            <a:ext cx="8178800" cy="504825"/>
          </a:xfrm>
        </p:spPr>
        <p:txBody>
          <a:bodyPr/>
          <a:lstStyle>
            <a:lvl1pPr>
              <a:defRPr sz="6000" b="1" baseline="0"/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4" name="Picture 1" descr="G:\SecurityCompass\Marketing\Branding\logo\logo with gradient - no shado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450850"/>
            <a:ext cx="981113" cy="355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ass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962150"/>
            <a:ext cx="6248426" cy="4005252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Wingdings" pitchFamily="2" charset="2"/>
              <a:buChar char="q"/>
              <a:defRPr sz="2800"/>
            </a:lvl2pPr>
            <a:lvl3pPr>
              <a:buFont typeface="Wingdings" pitchFamily="2" charset="2"/>
              <a:buChar char="q"/>
              <a:defRPr sz="2800"/>
            </a:lvl3pPr>
            <a:lvl4pPr>
              <a:buFont typeface="Wingdings" pitchFamily="2" charset="2"/>
              <a:buChar char="q"/>
              <a:defRPr sz="2800"/>
            </a:lvl4pPr>
            <a:lvl5pPr>
              <a:buFont typeface="Wingdings" pitchFamily="2" charset="2"/>
              <a:buChar char="q"/>
              <a:defRPr sz="280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  <a:p>
            <a:pPr lvl="4"/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93850" y="2806700"/>
            <a:ext cx="6267450" cy="1000108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Regular Lecture Slide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lain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93850" y="2806700"/>
            <a:ext cx="6267450" cy="1000108"/>
          </a:xfrm>
        </p:spPr>
        <p:txBody>
          <a:bodyPr/>
          <a:lstStyle>
            <a:lvl1pPr algn="ctr">
              <a:defRPr sz="44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Plain Background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352574"/>
            <a:ext cx="8267730" cy="479107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>
          <a:xfrm>
            <a:off x="1416050" y="273050"/>
            <a:ext cx="6267450" cy="1000108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Bulleted Slide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chemeClr val="bg1"/>
            </a:gs>
            <a:gs pos="100000">
              <a:schemeClr val="bg1">
                <a:lumMod val="6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06400"/>
            <a:ext cx="8178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285860"/>
            <a:ext cx="8229600" cy="484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8575"/>
            <a:ext cx="7427912" cy="5048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635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5720" y="60324"/>
            <a:ext cx="8229600" cy="43971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67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78" r:id="rId3"/>
    <p:sldLayoutId id="2147483689" r:id="rId4"/>
    <p:sldLayoutId id="2147483687" r:id="rId5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4055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uritycompass\Downloads\dreamstime_s_21233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b="34708"/>
          <a:stretch/>
        </p:blipFill>
        <p:spPr bwMode="auto">
          <a:xfrm>
            <a:off x="-22860" y="1"/>
            <a:ext cx="9326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2843846"/>
            <a:ext cx="6267450" cy="1000108"/>
          </a:xfrm>
        </p:spPr>
        <p:txBody>
          <a:bodyPr/>
          <a:lstStyle/>
          <a:p>
            <a:r>
              <a:rPr lang="en-CA" sz="4800" dirty="0" smtClean="0"/>
              <a:t>Avoiding the Pitfalls of Secure SDLC</a:t>
            </a:r>
            <a:endParaRPr lang="en-CA" sz="4800" dirty="0"/>
          </a:p>
        </p:txBody>
      </p:sp>
      <p:pic>
        <p:nvPicPr>
          <p:cNvPr id="3" name="Picture 2" descr="I:\Logo\SD_Elements_logo_CS3-edi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3" y="746125"/>
            <a:ext cx="2749825" cy="14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06855" y="4259114"/>
            <a:ext cx="62674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CA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Succeeding with Automation</a:t>
            </a:r>
            <a:endParaRPr lang="en-CA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1" y="2599887"/>
            <a:ext cx="6267450" cy="1000108"/>
          </a:xfrm>
        </p:spPr>
        <p:txBody>
          <a:bodyPr/>
          <a:lstStyle/>
          <a:p>
            <a:r>
              <a:rPr lang="en-US" dirty="0" smtClean="0"/>
              <a:t>Solution: Automated, Criteria-based Requirements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60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3400"/>
            <a:ext cx="300037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568" y="2456293"/>
            <a:ext cx="30289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t="54753"/>
          <a:stretch>
            <a:fillRect/>
          </a:stretch>
        </p:blipFill>
        <p:spPr bwMode="auto">
          <a:xfrm>
            <a:off x="1533525" y="3753014"/>
            <a:ext cx="301942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038725"/>
            <a:ext cx="302895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29200" y="3352800"/>
            <a:ext cx="294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itchFamily="34" charset="0"/>
                <a:cs typeface="Calibri" pitchFamily="34" charset="0"/>
              </a:rPr>
              <a:t>Context</a:t>
            </a:r>
            <a:endParaRPr lang="en-US" sz="4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57" y="599527"/>
            <a:ext cx="6267450" cy="1000108"/>
          </a:xfrm>
        </p:spPr>
        <p:txBody>
          <a:bodyPr/>
          <a:lstStyle/>
          <a:p>
            <a:r>
              <a:rPr lang="en-US" dirty="0" smtClean="0"/>
              <a:t>Matched Against Rules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906111"/>
            <a:ext cx="9001125" cy="13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40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57" y="599527"/>
            <a:ext cx="6267450" cy="1000108"/>
          </a:xfrm>
        </p:spPr>
        <p:txBody>
          <a:bodyPr/>
          <a:lstStyle/>
          <a:p>
            <a:r>
              <a:rPr lang="en-US" dirty="0" smtClean="0"/>
              <a:t>Generates Threats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0" y="1615473"/>
            <a:ext cx="84296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01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57" y="599527"/>
            <a:ext cx="6267450" cy="1000108"/>
          </a:xfrm>
        </p:spPr>
        <p:txBody>
          <a:bodyPr/>
          <a:lstStyle/>
          <a:p>
            <a:r>
              <a:rPr lang="en-US" dirty="0" smtClean="0"/>
              <a:t>Matched Against Rules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3996559"/>
            <a:ext cx="90011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4" y="1742582"/>
            <a:ext cx="531495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894083" y="2987073"/>
            <a:ext cx="1545020" cy="1009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91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57" y="599527"/>
            <a:ext cx="6267450" cy="1000108"/>
          </a:xfrm>
        </p:spPr>
        <p:txBody>
          <a:bodyPr/>
          <a:lstStyle/>
          <a:p>
            <a:r>
              <a:rPr lang="en-US" dirty="0" smtClean="0"/>
              <a:t>Which Have Countermeasures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80034"/>
            <a:ext cx="6019800" cy="398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895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57" y="599527"/>
            <a:ext cx="6267450" cy="1000108"/>
          </a:xfrm>
        </p:spPr>
        <p:txBody>
          <a:bodyPr/>
          <a:lstStyle/>
          <a:p>
            <a:r>
              <a:rPr lang="en-US" dirty="0" smtClean="0"/>
              <a:t>Apply the context for specific guidelines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3651"/>
            <a:ext cx="7343775" cy="466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2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57" y="599527"/>
            <a:ext cx="6267450" cy="1000108"/>
          </a:xfrm>
        </p:spPr>
        <p:txBody>
          <a:bodyPr/>
          <a:lstStyle/>
          <a:p>
            <a:r>
              <a:rPr lang="en-US" dirty="0" smtClean="0"/>
              <a:t>And (Optionally) Import into ALM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52120"/>
            <a:ext cx="8220075" cy="466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001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1" y="2599887"/>
            <a:ext cx="6267450" cy="1000108"/>
          </a:xfrm>
        </p:spPr>
        <p:txBody>
          <a:bodyPr/>
          <a:lstStyle/>
          <a:p>
            <a:r>
              <a:rPr lang="en-US" dirty="0" smtClean="0"/>
              <a:t>Program Justification:</a:t>
            </a:r>
            <a:br>
              <a:rPr lang="en-US" dirty="0" smtClean="0"/>
            </a:br>
            <a:r>
              <a:rPr lang="en-US" dirty="0" smtClean="0"/>
              <a:t>$4k to find </a:t>
            </a:r>
            <a:r>
              <a:rPr lang="en-US" dirty="0" err="1" smtClean="0"/>
              <a:t>vuln</a:t>
            </a:r>
            <a:r>
              <a:rPr lang="en-US" dirty="0" smtClean="0"/>
              <a:t>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50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1" y="2599887"/>
            <a:ext cx="6267450" cy="1000108"/>
          </a:xfrm>
        </p:spPr>
        <p:txBody>
          <a:bodyPr/>
          <a:lstStyle/>
          <a:p>
            <a:r>
              <a:rPr lang="en-US" dirty="0" smtClean="0"/>
              <a:t>rohit@sdelements.com</a:t>
            </a:r>
            <a:br>
              <a:rPr lang="en-US" dirty="0" smtClean="0"/>
            </a:br>
            <a:r>
              <a:rPr lang="en-US" dirty="0" smtClean="0"/>
              <a:t>ehsan@sdelements.com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60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1" y="2599887"/>
            <a:ext cx="6267450" cy="1000108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2050" name="Picture 2" descr="Ehsan Foroug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56489"/>
            <a:ext cx="20478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hit Set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1" y="4554538"/>
            <a:ext cx="20383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8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Status Quo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728596" y="1066800"/>
          <a:ext cx="8110603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2063234" y="3587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Relative cost to fix, based on time of detection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Source: NIST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631282" y="3923506"/>
            <a:ext cx="1751012" cy="3176"/>
          </a:xfrm>
          <a:prstGeom prst="straightConnector1">
            <a:avLst/>
          </a:prstGeom>
          <a:ln w="57150">
            <a:solidFill>
              <a:srgbClr val="ED302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2590800"/>
            <a:ext cx="2667000" cy="4086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Highest ROI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030685" y="4153297"/>
            <a:ext cx="2209006" cy="1588"/>
          </a:xfrm>
          <a:prstGeom prst="straightConnector1">
            <a:avLst/>
          </a:prstGeom>
          <a:ln w="57150">
            <a:solidFill>
              <a:srgbClr val="ED302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6800" y="1447800"/>
            <a:ext cx="3429000" cy="4086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we find flaws today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25888" y="3086100"/>
            <a:ext cx="2362200" cy="158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565379" y="2819797"/>
            <a:ext cx="1828006" cy="158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850188" y="2057400"/>
            <a:ext cx="304800" cy="158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93851" y="300547"/>
            <a:ext cx="6267450" cy="1000108"/>
          </a:xfrm>
        </p:spPr>
        <p:txBody>
          <a:bodyPr/>
          <a:lstStyle/>
          <a:p>
            <a:r>
              <a:rPr lang="en-US" dirty="0" smtClean="0"/>
              <a:t>Look familiar?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8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378810"/>
            <a:ext cx="6267450" cy="1000108"/>
          </a:xfrm>
        </p:spPr>
        <p:txBody>
          <a:bodyPr/>
          <a:lstStyle/>
          <a:p>
            <a:r>
              <a:rPr lang="en-US" dirty="0" smtClean="0"/>
              <a:t>February 2012 Report from </a:t>
            </a:r>
            <a:r>
              <a:rPr lang="en-US" dirty="0" err="1" smtClean="0"/>
              <a:t>Quocirca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2" y="1548814"/>
            <a:ext cx="6811360" cy="51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67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331513"/>
            <a:ext cx="6267450" cy="1000108"/>
          </a:xfrm>
        </p:spPr>
        <p:txBody>
          <a:bodyPr/>
          <a:lstStyle/>
          <a:p>
            <a:r>
              <a:rPr lang="en-US" dirty="0" smtClean="0"/>
              <a:t>Results of an Open SAMM  Assessment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041" t="9846" r="2083" b="14000"/>
          <a:stretch>
            <a:fillRect/>
          </a:stretch>
        </p:blipFill>
        <p:spPr bwMode="auto">
          <a:xfrm>
            <a:off x="111672" y="1500174"/>
            <a:ext cx="88180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2421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Problems with Verification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5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252686"/>
            <a:ext cx="6267450" cy="1000108"/>
          </a:xfrm>
        </p:spPr>
        <p:txBody>
          <a:bodyPr/>
          <a:lstStyle/>
          <a:p>
            <a:r>
              <a:rPr lang="en-US" dirty="0" smtClean="0"/>
              <a:t>Security Requirements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2591426"/>
              </p:ext>
            </p:extLst>
          </p:nvPr>
        </p:nvGraphicFramePr>
        <p:xfrm>
          <a:off x="228600" y="12192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82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curitycompass\Downloads\dreamstime_s_154460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5" b="24517"/>
          <a:stretch/>
        </p:blipFill>
        <p:spPr bwMode="auto">
          <a:xfrm>
            <a:off x="-385011" y="-1"/>
            <a:ext cx="98658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52" y="2106168"/>
            <a:ext cx="6267450" cy="1000108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Scaling: </a:t>
            </a:r>
            <a:br>
              <a:rPr lang="en-US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Self-Serve</a:t>
            </a:r>
            <a:endParaRPr lang="en-US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72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raining Class Template">
  <a:themeElements>
    <a:clrScheme name="Security Compass Colors">
      <a:dk1>
        <a:sysClr val="windowText" lastClr="000000"/>
      </a:dk1>
      <a:lt1>
        <a:sysClr val="window" lastClr="FFFFFF"/>
      </a:lt1>
      <a:dk2>
        <a:srgbClr val="012B56"/>
      </a:dk2>
      <a:lt2>
        <a:srgbClr val="EEECE1"/>
      </a:lt2>
      <a:accent1>
        <a:srgbClr val="014A92"/>
      </a:accent1>
      <a:accent2>
        <a:srgbClr val="560101"/>
      </a:accent2>
      <a:accent3>
        <a:srgbClr val="565601"/>
      </a:accent3>
      <a:accent4>
        <a:srgbClr val="560156"/>
      </a:accent4>
      <a:accent5>
        <a:srgbClr val="0269CF"/>
      </a:accent5>
      <a:accent6>
        <a:srgbClr val="CF6902"/>
      </a:accent6>
      <a:hlink>
        <a:srgbClr val="0000FF"/>
      </a:hlink>
      <a:folHlink>
        <a:srgbClr val="800080"/>
      </a:folHlink>
    </a:clrScheme>
    <a:fontScheme name="1_Default Desig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effectLst>
          <a:outerShdw blurRad="50800" dist="50800" dir="2700000" algn="tl" rotWithShape="0">
            <a:prstClr val="black">
              <a:alpha val="67000"/>
            </a:prstClr>
          </a:outerShdw>
        </a:effectLst>
      </a:spPr>
      <a:bodyPr vert="horz" lIns="91440" tIns="45720" rIns="91440" bIns="45720" rtlCol="0" anchor="ctr">
        <a:normAutofit fontScale="925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20801</TotalTime>
  <Words>122</Words>
  <Application>Microsoft Office PowerPoint</Application>
  <PresentationFormat>On-screen Show (4:3)</PresentationFormat>
  <Paragraphs>47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Training Class Template</vt:lpstr>
      <vt:lpstr>Avoiding the Pitfalls of Secure SDLC</vt:lpstr>
      <vt:lpstr>Introductions</vt:lpstr>
      <vt:lpstr>Status Quo</vt:lpstr>
      <vt:lpstr>Look familiar?</vt:lpstr>
      <vt:lpstr>February 2012 Report from Quocirca</vt:lpstr>
      <vt:lpstr>Results of an Open SAMM  Assessment</vt:lpstr>
      <vt:lpstr>Problems with Verification</vt:lpstr>
      <vt:lpstr>Security Requirements</vt:lpstr>
      <vt:lpstr>Scaling:  Self-Serve</vt:lpstr>
      <vt:lpstr>Solution: Automated, Criteria-based Requirements Generation</vt:lpstr>
      <vt:lpstr>PowerPoint Presentation</vt:lpstr>
      <vt:lpstr>Matched Against Rules</vt:lpstr>
      <vt:lpstr>Generates Threats</vt:lpstr>
      <vt:lpstr>Matched Against Rules</vt:lpstr>
      <vt:lpstr>Which Have Countermeasures</vt:lpstr>
      <vt:lpstr>Apply the context for specific guidelines</vt:lpstr>
      <vt:lpstr>And (Optionally) Import into ALM</vt:lpstr>
      <vt:lpstr>Program Justification: $4k to find vuln in production</vt:lpstr>
      <vt:lpstr>rohit@sdelements.com ehsan@sdelements.com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Authentication</dc:title>
  <dc:creator>kraja</dc:creator>
  <cp:lastModifiedBy>securitycompass</cp:lastModifiedBy>
  <cp:revision>1444</cp:revision>
  <dcterms:created xsi:type="dcterms:W3CDTF">2008-05-02T15:27:56Z</dcterms:created>
  <dcterms:modified xsi:type="dcterms:W3CDTF">2012-10-13T15:38:40Z</dcterms:modified>
</cp:coreProperties>
</file>