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5" r:id="rId3"/>
    <p:sldId id="260" r:id="rId4"/>
    <p:sldId id="261" r:id="rId5"/>
    <p:sldId id="262" r:id="rId6"/>
    <p:sldId id="263" r:id="rId7"/>
    <p:sldId id="264" r:id="rId8"/>
    <p:sldId id="270" r:id="rId9"/>
    <p:sldId id="267" r:id="rId10"/>
    <p:sldId id="271" r:id="rId11"/>
    <p:sldId id="276" r:id="rId12"/>
    <p:sldId id="277" r:id="rId13"/>
    <p:sldId id="268" r:id="rId14"/>
    <p:sldId id="272" r:id="rId15"/>
    <p:sldId id="269" r:id="rId16"/>
    <p:sldId id="273" r:id="rId17"/>
    <p:sldId id="278" r:id="rId18"/>
    <p:sldId id="274" r:id="rId19"/>
    <p:sldId id="26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5" autoAdjust="0"/>
  </p:normalViewPr>
  <p:slideViewPr>
    <p:cSldViewPr>
      <p:cViewPr varScale="1">
        <p:scale>
          <a:sx n="93" d="100"/>
          <a:sy n="93" d="100"/>
        </p:scale>
        <p:origin x="1518"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118845-C898-473B-83FC-450500E52D5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9A6DD69-D991-42DF-BB9F-4B8C80C5ABD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4C0CA4-9CF0-414F-8770-F9B1F34B235F}" type="datetimeFigureOut">
              <a:rPr lang="en-US" smtClean="0"/>
              <a:t>01/24/2019</a:t>
            </a:fld>
            <a:endParaRPr lang="en-US"/>
          </a:p>
        </p:txBody>
      </p:sp>
      <p:sp>
        <p:nvSpPr>
          <p:cNvPr id="4" name="Footer Placeholder 3">
            <a:extLst>
              <a:ext uri="{FF2B5EF4-FFF2-40B4-BE49-F238E27FC236}">
                <a16:creationId xmlns:a16="http://schemas.microsoft.com/office/drawing/2014/main" id="{7FE0DF26-BD3B-40CD-AE4B-4BCE756ECB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A73EBD-4393-445F-BE96-59E40F0F296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419BB57-CDEB-4243-A9AE-AB975A6EB9CA}" type="slidenum">
              <a:rPr lang="en-US" smtClean="0"/>
              <a:t>‹#›</a:t>
            </a:fld>
            <a:endParaRPr lang="en-US"/>
          </a:p>
        </p:txBody>
      </p:sp>
    </p:spTree>
    <p:extLst>
      <p:ext uri="{BB962C8B-B14F-4D97-AF65-F5344CB8AC3E}">
        <p14:creationId xmlns:p14="http://schemas.microsoft.com/office/powerpoint/2010/main" val="196231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B6D8B0-092F-4274-8F94-27B826CDD259}" type="datetimeFigureOut">
              <a:rPr lang="en-US" smtClean="0"/>
              <a:t>01/24/2019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61BF30-52E6-448B-952B-457D58BAD56C}" type="slidenum">
              <a:rPr lang="en-US" smtClean="0"/>
              <a:t>‹#›</a:t>
            </a:fld>
            <a:endParaRPr lang="en-US"/>
          </a:p>
        </p:txBody>
      </p:sp>
    </p:spTree>
    <p:extLst>
      <p:ext uri="{BB962C8B-B14F-4D97-AF65-F5344CB8AC3E}">
        <p14:creationId xmlns:p14="http://schemas.microsoft.com/office/powerpoint/2010/main" val="153838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exology.com/r.ashx?i=6628946&amp;l=885AF9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a:t>
            </a:fld>
            <a:endParaRPr lang="en-US"/>
          </a:p>
        </p:txBody>
      </p:sp>
    </p:spTree>
    <p:extLst>
      <p:ext uri="{BB962C8B-B14F-4D97-AF65-F5344CB8AC3E}">
        <p14:creationId xmlns:p14="http://schemas.microsoft.com/office/powerpoint/2010/main" val="283587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10</a:t>
            </a:fld>
            <a:endParaRPr lang="en-US"/>
          </a:p>
        </p:txBody>
      </p:sp>
    </p:spTree>
    <p:extLst>
      <p:ext uri="{BB962C8B-B14F-4D97-AF65-F5344CB8AC3E}">
        <p14:creationId xmlns:p14="http://schemas.microsoft.com/office/powerpoint/2010/main" val="302431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11</a:t>
            </a:fld>
            <a:endParaRPr lang="en-US"/>
          </a:p>
        </p:txBody>
      </p:sp>
    </p:spTree>
    <p:extLst>
      <p:ext uri="{BB962C8B-B14F-4D97-AF65-F5344CB8AC3E}">
        <p14:creationId xmlns:p14="http://schemas.microsoft.com/office/powerpoint/2010/main" val="47605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12</a:t>
            </a:fld>
            <a:endParaRPr lang="en-US"/>
          </a:p>
        </p:txBody>
      </p:sp>
    </p:spTree>
    <p:extLst>
      <p:ext uri="{BB962C8B-B14F-4D97-AF65-F5344CB8AC3E}">
        <p14:creationId xmlns:p14="http://schemas.microsoft.com/office/powerpoint/2010/main" val="3884728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13</a:t>
            </a:fld>
            <a:endParaRPr lang="en-US"/>
          </a:p>
        </p:txBody>
      </p:sp>
    </p:spTree>
    <p:extLst>
      <p:ext uri="{BB962C8B-B14F-4D97-AF65-F5344CB8AC3E}">
        <p14:creationId xmlns:p14="http://schemas.microsoft.com/office/powerpoint/2010/main" val="6349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14</a:t>
            </a:fld>
            <a:endParaRPr lang="en-US"/>
          </a:p>
        </p:txBody>
      </p:sp>
    </p:spTree>
    <p:extLst>
      <p:ext uri="{BB962C8B-B14F-4D97-AF65-F5344CB8AC3E}">
        <p14:creationId xmlns:p14="http://schemas.microsoft.com/office/powerpoint/2010/main" val="210924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15</a:t>
            </a:fld>
            <a:endParaRPr lang="en-US"/>
          </a:p>
        </p:txBody>
      </p:sp>
    </p:spTree>
    <p:extLst>
      <p:ext uri="{BB962C8B-B14F-4D97-AF65-F5344CB8AC3E}">
        <p14:creationId xmlns:p14="http://schemas.microsoft.com/office/powerpoint/2010/main" val="88476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16</a:t>
            </a:fld>
            <a:endParaRPr lang="en-US"/>
          </a:p>
        </p:txBody>
      </p:sp>
    </p:spTree>
    <p:extLst>
      <p:ext uri="{BB962C8B-B14F-4D97-AF65-F5344CB8AC3E}">
        <p14:creationId xmlns:p14="http://schemas.microsoft.com/office/powerpoint/2010/main" val="302456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17</a:t>
            </a:fld>
            <a:endParaRPr lang="en-US"/>
          </a:p>
        </p:txBody>
      </p:sp>
    </p:spTree>
    <p:extLst>
      <p:ext uri="{BB962C8B-B14F-4D97-AF65-F5344CB8AC3E}">
        <p14:creationId xmlns:p14="http://schemas.microsoft.com/office/powerpoint/2010/main" val="295826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1BF30-52E6-448B-952B-457D58BAD56C}" type="slidenum">
              <a:rPr lang="en-US" smtClean="0"/>
              <a:t>18</a:t>
            </a:fld>
            <a:endParaRPr lang="en-US"/>
          </a:p>
        </p:txBody>
      </p:sp>
    </p:spTree>
    <p:extLst>
      <p:ext uri="{BB962C8B-B14F-4D97-AF65-F5344CB8AC3E}">
        <p14:creationId xmlns:p14="http://schemas.microsoft.com/office/powerpoint/2010/main" val="265392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19</a:t>
            </a:fld>
            <a:endParaRPr lang="en-US"/>
          </a:p>
        </p:txBody>
      </p:sp>
    </p:spTree>
    <p:extLst>
      <p:ext uri="{BB962C8B-B14F-4D97-AF65-F5344CB8AC3E}">
        <p14:creationId xmlns:p14="http://schemas.microsoft.com/office/powerpoint/2010/main" val="394695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2</a:t>
            </a:fld>
            <a:endParaRPr lang="en-US"/>
          </a:p>
        </p:txBody>
      </p:sp>
    </p:spTree>
    <p:extLst>
      <p:ext uri="{BB962C8B-B14F-4D97-AF65-F5344CB8AC3E}">
        <p14:creationId xmlns:p14="http://schemas.microsoft.com/office/powerpoint/2010/main" val="215477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3</a:t>
            </a:fld>
            <a:endParaRPr lang="en-US"/>
          </a:p>
        </p:txBody>
      </p:sp>
    </p:spTree>
    <p:extLst>
      <p:ext uri="{BB962C8B-B14F-4D97-AF65-F5344CB8AC3E}">
        <p14:creationId xmlns:p14="http://schemas.microsoft.com/office/powerpoint/2010/main" val="369983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4</a:t>
            </a:fld>
            <a:endParaRPr lang="en-US"/>
          </a:p>
        </p:txBody>
      </p:sp>
    </p:spTree>
    <p:extLst>
      <p:ext uri="{BB962C8B-B14F-4D97-AF65-F5344CB8AC3E}">
        <p14:creationId xmlns:p14="http://schemas.microsoft.com/office/powerpoint/2010/main" val="423910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a:solidFill>
                  <a:schemeClr val="tx1"/>
                </a:solidFill>
                <a:effectLst/>
                <a:latin typeface="+mn-lt"/>
                <a:ea typeface="+mn-ea"/>
                <a:cs typeface="+mn-cs"/>
                <a:hlinkClick r:id="rId3"/>
              </a:rPr>
              <a:t>CCPA</a:t>
            </a:r>
          </a:p>
          <a:p>
            <a:r>
              <a:rPr lang="en-US" sz="1200" u="none" strike="noStrike" kern="1200" dirty="0">
                <a:solidFill>
                  <a:schemeClr val="tx1"/>
                </a:solidFill>
                <a:effectLst/>
                <a:latin typeface="+mn-lt"/>
                <a:ea typeface="+mn-ea"/>
                <a:cs typeface="+mn-cs"/>
                <a:hlinkClick r:id="rId3"/>
              </a:rPr>
              <a:t>Data Breach Liability for Pennsylvania Employers Expands - Pennsylvania Supreme Court Holds that Employers Have a Duty of Care to Protect and Secure its Employee Data</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5</a:t>
            </a:fld>
            <a:endParaRPr lang="en-US"/>
          </a:p>
        </p:txBody>
      </p:sp>
    </p:spTree>
    <p:extLst>
      <p:ext uri="{BB962C8B-B14F-4D97-AF65-F5344CB8AC3E}">
        <p14:creationId xmlns:p14="http://schemas.microsoft.com/office/powerpoint/2010/main" val="115580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6</a:t>
            </a:fld>
            <a:endParaRPr lang="en-US"/>
          </a:p>
        </p:txBody>
      </p:sp>
    </p:spTree>
    <p:extLst>
      <p:ext uri="{BB962C8B-B14F-4D97-AF65-F5344CB8AC3E}">
        <p14:creationId xmlns:p14="http://schemas.microsoft.com/office/powerpoint/2010/main" val="118941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7</a:t>
            </a:fld>
            <a:endParaRPr lang="en-US"/>
          </a:p>
        </p:txBody>
      </p:sp>
    </p:spTree>
    <p:extLst>
      <p:ext uri="{BB962C8B-B14F-4D97-AF65-F5344CB8AC3E}">
        <p14:creationId xmlns:p14="http://schemas.microsoft.com/office/powerpoint/2010/main" val="125201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8</a:t>
            </a:fld>
            <a:endParaRPr lang="en-US"/>
          </a:p>
        </p:txBody>
      </p:sp>
    </p:spTree>
    <p:extLst>
      <p:ext uri="{BB962C8B-B14F-4D97-AF65-F5344CB8AC3E}">
        <p14:creationId xmlns:p14="http://schemas.microsoft.com/office/powerpoint/2010/main" val="10237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1BF30-52E6-448B-952B-457D58BAD56C}" type="slidenum">
              <a:rPr lang="en-US" smtClean="0"/>
              <a:t>9</a:t>
            </a:fld>
            <a:endParaRPr lang="en-US"/>
          </a:p>
        </p:txBody>
      </p:sp>
    </p:spTree>
    <p:extLst>
      <p:ext uri="{BB962C8B-B14F-4D97-AF65-F5344CB8AC3E}">
        <p14:creationId xmlns:p14="http://schemas.microsoft.com/office/powerpoint/2010/main" val="2916190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EA8662-510B-4F54-8763-ED243423B810}" type="datetimeFigureOut">
              <a:rPr lang="en-US" smtClean="0"/>
              <a:t>01/24/2019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DF78-1CE7-4F1B-A240-8AA2DAB6016D}" type="slidenum">
              <a:rPr lang="en-US" smtClean="0"/>
              <a:t>‹#›</a:t>
            </a:fld>
            <a:endParaRPr lang="en-US"/>
          </a:p>
        </p:txBody>
      </p:sp>
      <p:sp>
        <p:nvSpPr>
          <p:cNvPr id="11" name="Rectangle 10">
            <a:extLst>
              <a:ext uri="{FF2B5EF4-FFF2-40B4-BE49-F238E27FC236}">
                <a16:creationId xmlns:a16="http://schemas.microsoft.com/office/drawing/2014/main" id="{226813A0-AB58-4951-B6C8-D4E6AC73C041}"/>
              </a:ext>
            </a:extLst>
          </p:cNvPr>
          <p:cNvSpPr/>
          <p:nvPr userDrawn="1"/>
        </p:nvSpPr>
        <p:spPr>
          <a:xfrm>
            <a:off x="0" y="0"/>
            <a:ext cx="9144000" cy="6858000"/>
          </a:xfrm>
          <a:prstGeom prst="rect">
            <a:avLst/>
          </a:prstGeom>
          <a:blipFill dpi="0" rotWithShape="1">
            <a:blip r:embed="rId2">
              <a:alphaModFix amt="20000"/>
              <a:duotone>
                <a:schemeClr val="accent5">
                  <a:shade val="45000"/>
                  <a:satMod val="135000"/>
                </a:schemeClr>
                <a:prstClr val="white"/>
              </a:duotone>
            </a:blip>
            <a:srcRect/>
            <a:stretch>
              <a:fillRect/>
            </a:stretch>
          </a:blip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10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EA8662-510B-4F54-8763-ED243423B810}" type="datetimeFigureOut">
              <a:rPr lang="en-US" smtClean="0"/>
              <a:t>01/24/2019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DF78-1CE7-4F1B-A240-8AA2DAB6016D}" type="slidenum">
              <a:rPr lang="en-US" smtClean="0"/>
              <a:t>‹#›</a:t>
            </a:fld>
            <a:endParaRPr lang="en-US"/>
          </a:p>
        </p:txBody>
      </p:sp>
    </p:spTree>
    <p:extLst>
      <p:ext uri="{BB962C8B-B14F-4D97-AF65-F5344CB8AC3E}">
        <p14:creationId xmlns:p14="http://schemas.microsoft.com/office/powerpoint/2010/main" val="29404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EA8662-510B-4F54-8763-ED243423B810}" type="datetimeFigureOut">
              <a:rPr lang="en-US" smtClean="0"/>
              <a:t>01/24/2019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DF78-1CE7-4F1B-A240-8AA2DAB6016D}" type="slidenum">
              <a:rPr lang="en-US" smtClean="0"/>
              <a:t>‹#›</a:t>
            </a:fld>
            <a:endParaRPr lang="en-US"/>
          </a:p>
        </p:txBody>
      </p:sp>
    </p:spTree>
    <p:extLst>
      <p:ext uri="{BB962C8B-B14F-4D97-AF65-F5344CB8AC3E}">
        <p14:creationId xmlns:p14="http://schemas.microsoft.com/office/powerpoint/2010/main" val="261977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EA8662-510B-4F54-8763-ED243423B810}" type="datetimeFigureOut">
              <a:rPr lang="en-US" smtClean="0"/>
              <a:t>01/24/2019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DF78-1CE7-4F1B-A240-8AA2DAB6016D}" type="slidenum">
              <a:rPr lang="en-US" smtClean="0"/>
              <a:t>‹#›</a:t>
            </a:fld>
            <a:endParaRPr lang="en-US"/>
          </a:p>
        </p:txBody>
      </p:sp>
      <p:grpSp>
        <p:nvGrpSpPr>
          <p:cNvPr id="9" name="Group 8">
            <a:extLst>
              <a:ext uri="{FF2B5EF4-FFF2-40B4-BE49-F238E27FC236}">
                <a16:creationId xmlns:a16="http://schemas.microsoft.com/office/drawing/2014/main" id="{9D9F1FC2-AFC2-4BF6-9D3E-15B8B83E8521}"/>
              </a:ext>
            </a:extLst>
          </p:cNvPr>
          <p:cNvGrpSpPr/>
          <p:nvPr userDrawn="1"/>
        </p:nvGrpSpPr>
        <p:grpSpPr>
          <a:xfrm>
            <a:off x="0" y="0"/>
            <a:ext cx="9144000" cy="6858000"/>
            <a:chOff x="0" y="0"/>
            <a:chExt cx="9144000" cy="6858000"/>
          </a:xfrm>
        </p:grpSpPr>
        <p:pic>
          <p:nvPicPr>
            <p:cNvPr id="7" name="Picture 6">
              <a:extLst>
                <a:ext uri="{FF2B5EF4-FFF2-40B4-BE49-F238E27FC236}">
                  <a16:creationId xmlns:a16="http://schemas.microsoft.com/office/drawing/2014/main" id="{12A4E35D-111C-4D9E-BD28-CFBC107083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777783DD-5B4A-45EF-A65D-5C09EA861E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833" b="93333"/>
            <a:stretch/>
          </p:blipFill>
          <p:spPr>
            <a:xfrm>
              <a:off x="0" y="0"/>
              <a:ext cx="7696200" cy="457200"/>
            </a:xfrm>
            <a:prstGeom prst="rect">
              <a:avLst/>
            </a:prstGeom>
          </p:spPr>
        </p:pic>
      </p:grpSp>
    </p:spTree>
    <p:extLst>
      <p:ext uri="{BB962C8B-B14F-4D97-AF65-F5344CB8AC3E}">
        <p14:creationId xmlns:p14="http://schemas.microsoft.com/office/powerpoint/2010/main" val="272112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A8662-510B-4F54-8763-ED243423B810}" type="datetimeFigureOut">
              <a:rPr lang="en-US" smtClean="0"/>
              <a:t>01/24/2019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DF78-1CE7-4F1B-A240-8AA2DAB6016D}" type="slidenum">
              <a:rPr lang="en-US" smtClean="0"/>
              <a:t>‹#›</a:t>
            </a:fld>
            <a:endParaRPr lang="en-US"/>
          </a:p>
        </p:txBody>
      </p:sp>
    </p:spTree>
    <p:extLst>
      <p:ext uri="{BB962C8B-B14F-4D97-AF65-F5344CB8AC3E}">
        <p14:creationId xmlns:p14="http://schemas.microsoft.com/office/powerpoint/2010/main" val="341740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EA8662-510B-4F54-8763-ED243423B810}" type="datetimeFigureOut">
              <a:rPr lang="en-US" smtClean="0"/>
              <a:t>01/24/2019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2DF78-1CE7-4F1B-A240-8AA2DAB6016D}" type="slidenum">
              <a:rPr lang="en-US" smtClean="0"/>
              <a:t>‹#›</a:t>
            </a:fld>
            <a:endParaRPr lang="en-US"/>
          </a:p>
        </p:txBody>
      </p:sp>
    </p:spTree>
    <p:extLst>
      <p:ext uri="{BB962C8B-B14F-4D97-AF65-F5344CB8AC3E}">
        <p14:creationId xmlns:p14="http://schemas.microsoft.com/office/powerpoint/2010/main" val="108401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EA8662-510B-4F54-8763-ED243423B810}" type="datetimeFigureOut">
              <a:rPr lang="en-US" smtClean="0"/>
              <a:t>01/24/2019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2DF78-1CE7-4F1B-A240-8AA2DAB6016D}" type="slidenum">
              <a:rPr lang="en-US" smtClean="0"/>
              <a:t>‹#›</a:t>
            </a:fld>
            <a:endParaRPr lang="en-US"/>
          </a:p>
        </p:txBody>
      </p:sp>
    </p:spTree>
    <p:extLst>
      <p:ext uri="{BB962C8B-B14F-4D97-AF65-F5344CB8AC3E}">
        <p14:creationId xmlns:p14="http://schemas.microsoft.com/office/powerpoint/2010/main" val="5474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EA8662-510B-4F54-8763-ED243423B810}" type="datetimeFigureOut">
              <a:rPr lang="en-US" smtClean="0"/>
              <a:t>01/24/2019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2DF78-1CE7-4F1B-A240-8AA2DAB6016D}" type="slidenum">
              <a:rPr lang="en-US" smtClean="0"/>
              <a:t>‹#›</a:t>
            </a:fld>
            <a:endParaRPr lang="en-US"/>
          </a:p>
        </p:txBody>
      </p:sp>
    </p:spTree>
    <p:extLst>
      <p:ext uri="{BB962C8B-B14F-4D97-AF65-F5344CB8AC3E}">
        <p14:creationId xmlns:p14="http://schemas.microsoft.com/office/powerpoint/2010/main" val="217077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A8662-510B-4F54-8763-ED243423B810}" type="datetimeFigureOut">
              <a:rPr lang="en-US" smtClean="0"/>
              <a:t>01/24/2019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2DF78-1CE7-4F1B-A240-8AA2DAB6016D}" type="slidenum">
              <a:rPr lang="en-US" smtClean="0"/>
              <a:t>‹#›</a:t>
            </a:fld>
            <a:endParaRPr lang="en-US"/>
          </a:p>
        </p:txBody>
      </p:sp>
    </p:spTree>
    <p:extLst>
      <p:ext uri="{BB962C8B-B14F-4D97-AF65-F5344CB8AC3E}">
        <p14:creationId xmlns:p14="http://schemas.microsoft.com/office/powerpoint/2010/main" val="26990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EA8662-510B-4F54-8763-ED243423B810}" type="datetimeFigureOut">
              <a:rPr lang="en-US" smtClean="0"/>
              <a:t>01/24/2019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2DF78-1CE7-4F1B-A240-8AA2DAB6016D}" type="slidenum">
              <a:rPr lang="en-US" smtClean="0"/>
              <a:t>‹#›</a:t>
            </a:fld>
            <a:endParaRPr lang="en-US"/>
          </a:p>
        </p:txBody>
      </p:sp>
    </p:spTree>
    <p:extLst>
      <p:ext uri="{BB962C8B-B14F-4D97-AF65-F5344CB8AC3E}">
        <p14:creationId xmlns:p14="http://schemas.microsoft.com/office/powerpoint/2010/main" val="398154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EA8662-510B-4F54-8763-ED243423B810}" type="datetimeFigureOut">
              <a:rPr lang="en-US" smtClean="0"/>
              <a:t>01/24/2019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2DF78-1CE7-4F1B-A240-8AA2DAB6016D}" type="slidenum">
              <a:rPr lang="en-US" smtClean="0"/>
              <a:t>‹#›</a:t>
            </a:fld>
            <a:endParaRPr lang="en-US"/>
          </a:p>
        </p:txBody>
      </p:sp>
    </p:spTree>
    <p:extLst>
      <p:ext uri="{BB962C8B-B14F-4D97-AF65-F5344CB8AC3E}">
        <p14:creationId xmlns:p14="http://schemas.microsoft.com/office/powerpoint/2010/main" val="63007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A8662-510B-4F54-8763-ED243423B810}" type="datetimeFigureOut">
              <a:rPr lang="en-US" smtClean="0"/>
              <a:t>01/24/2019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2DF78-1CE7-4F1B-A240-8AA2DAB6016D}" type="slidenum">
              <a:rPr lang="en-US" smtClean="0"/>
              <a:t>‹#›</a:t>
            </a:fld>
            <a:endParaRPr lang="en-US"/>
          </a:p>
        </p:txBody>
      </p:sp>
    </p:spTree>
    <p:extLst>
      <p:ext uri="{BB962C8B-B14F-4D97-AF65-F5344CB8AC3E}">
        <p14:creationId xmlns:p14="http://schemas.microsoft.com/office/powerpoint/2010/main" val="3137122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png"/><Relationship Id="rId3" Type="http://schemas.openxmlformats.org/officeDocument/2006/relationships/hyperlink" Target="https://www.informationbytes.com/2017/04/data-breach-not-breach/" TargetMode="External"/><Relationship Id="rId7" Type="http://schemas.openxmlformats.org/officeDocument/2006/relationships/image" Target="../media/image24.svg"/><Relationship Id="rId12" Type="http://schemas.openxmlformats.org/officeDocument/2006/relationships/hyperlink" Target="https://www.bakerlaw.com/files/Uploads/Documents/Data%20Breach%20documents/Data_Breach_Chart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www.bakerlaw.com/files/Uploads/Documents/Data%20Breach%20documents/State_Data_Breach_Statute_Form.pdf" TargetMode="External"/><Relationship Id="rId5" Type="http://schemas.openxmlformats.org/officeDocument/2006/relationships/image" Target="../media/image22.svg"/><Relationship Id="rId10" Type="http://schemas.openxmlformats.org/officeDocument/2006/relationships/hyperlink" Target="http://www.ncsl.org/research/telecommunications-and-information-technology/security-breach-notification-laws.aspx" TargetMode="External"/><Relationship Id="rId4" Type="http://schemas.openxmlformats.org/officeDocument/2006/relationships/image" Target="../media/image21.pn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4B0C9-3ABC-4A0F-AF62-341F37853AC5}"/>
              </a:ext>
            </a:extLst>
          </p:cNvPr>
          <p:cNvSpPr/>
          <p:nvPr/>
        </p:nvSpPr>
        <p:spPr>
          <a:xfrm>
            <a:off x="152400" y="838200"/>
            <a:ext cx="8839200" cy="200362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nSpc>
                <a:spcPct val="115000"/>
              </a:lnSpc>
            </a:pPr>
            <a:r>
              <a:rPr lang="en-US" sz="5400" b="1" dirty="0">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Where Does It Hurt?</a:t>
            </a:r>
          </a:p>
          <a:p>
            <a:pPr>
              <a:lnSpc>
                <a:spcPct val="115000"/>
              </a:lnSpc>
            </a:pPr>
            <a:r>
              <a:rPr lang="en-US" sz="5400" b="1" dirty="0">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Anatomy of a Data Breach</a:t>
            </a:r>
          </a:p>
        </p:txBody>
      </p:sp>
      <p:pic>
        <p:nvPicPr>
          <p:cNvPr id="5" name="Picture 2" descr="Related image">
            <a:extLst>
              <a:ext uri="{FF2B5EF4-FFF2-40B4-BE49-F238E27FC236}">
                <a16:creationId xmlns:a16="http://schemas.microsoft.com/office/drawing/2014/main" id="{AB39642B-5B50-498B-8427-8065E6E9A3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594" y="4927818"/>
            <a:ext cx="1745932" cy="1733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393609-A885-43AD-9CDF-20593E78E924}"/>
              </a:ext>
            </a:extLst>
          </p:cNvPr>
          <p:cNvSpPr/>
          <p:nvPr/>
        </p:nvSpPr>
        <p:spPr>
          <a:xfrm>
            <a:off x="4800600" y="4800600"/>
            <a:ext cx="4495800" cy="1831271"/>
          </a:xfrm>
          <a:prstGeom prst="rect">
            <a:avLst/>
          </a:prstGeom>
        </p:spPr>
        <p:txBody>
          <a:bodyPr wrap="square">
            <a:spAutoFit/>
          </a:bodyPr>
          <a:lstStyle/>
          <a:p>
            <a:r>
              <a:rPr lang="en-US" sz="11300" b="1" dirty="0">
                <a:ln>
                  <a:solidFill>
                    <a:schemeClr val="tx1"/>
                  </a:solidFill>
                </a:ln>
                <a:effectLst/>
                <a:latin typeface="Biondi" panose="02000505030000020004" pitchFamily="2" charset="0"/>
                <a:ea typeface="Calibri" panose="020F0502020204030204" pitchFamily="34" charset="0"/>
                <a:cs typeface="Times New Roman" panose="02020603050405020304" pitchFamily="18" charset="0"/>
              </a:rPr>
              <a:t>wasp</a:t>
            </a:r>
            <a:endParaRPr lang="en-US" sz="11300" dirty="0">
              <a:ln>
                <a:solidFill>
                  <a:schemeClr val="tx1"/>
                </a:solidFill>
              </a:ln>
              <a:effectLst/>
              <a:latin typeface="Biondi" panose="02000505030000020004" pitchFamily="2" charset="0"/>
            </a:endParaRPr>
          </a:p>
        </p:txBody>
      </p:sp>
    </p:spTree>
    <p:extLst>
      <p:ext uri="{BB962C8B-B14F-4D97-AF65-F5344CB8AC3E}">
        <p14:creationId xmlns:p14="http://schemas.microsoft.com/office/powerpoint/2010/main" val="458982844"/>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C5F564-B3EB-4B32-9A16-B31908DDACC6}"/>
              </a:ext>
            </a:extLst>
          </p:cNvPr>
          <p:cNvSpPr/>
          <p:nvPr/>
        </p:nvSpPr>
        <p:spPr>
          <a:xfrm>
            <a:off x="0" y="3733800"/>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6BE9A9-F852-4BEA-A15C-F8312843398A}"/>
              </a:ext>
            </a:extLst>
          </p:cNvPr>
          <p:cNvSpPr/>
          <p:nvPr/>
        </p:nvSpPr>
        <p:spPr>
          <a:xfrm>
            <a:off x="0" y="1505128"/>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BBA7174-9E2D-40E0-AEE5-263B1FDC480E}"/>
              </a:ext>
            </a:extLst>
          </p:cNvPr>
          <p:cNvSpPr/>
          <p:nvPr/>
        </p:nvSpPr>
        <p:spPr>
          <a:xfrm>
            <a:off x="5486400" y="457200"/>
            <a:ext cx="3581400" cy="800219"/>
          </a:xfrm>
          <a:prstGeom prst="rect">
            <a:avLst/>
          </a:prstGeom>
        </p:spPr>
        <p:txBody>
          <a:bodyPr wrap="square">
            <a:spAutoFit/>
          </a:bodyPr>
          <a:lstStyle/>
          <a:p>
            <a:pPr>
              <a:lnSpc>
                <a:spcPct val="115000"/>
              </a:lnSpc>
            </a:pP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Element: Data</a:t>
            </a:r>
            <a:endPar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3970318"/>
          </a:xfrm>
          <a:prstGeom prst="rect">
            <a:avLst/>
          </a:prstGeom>
          <a:noFill/>
        </p:spPr>
        <p:txBody>
          <a:bodyPr wrap="square" rtlCol="0">
            <a:spAutoFit/>
          </a:bodyPr>
          <a:lstStyle/>
          <a:p>
            <a:endParaRPr lang="en-US" b="1" dirty="0"/>
          </a:p>
          <a:p>
            <a:r>
              <a:rPr lang="en-US" b="1" dirty="0"/>
              <a:t>Ohio Rev. Code § 1349.19 (A)(7)(a)</a:t>
            </a:r>
          </a:p>
          <a:p>
            <a:r>
              <a:rPr lang="en-US" dirty="0"/>
              <a:t>"Personal information" means </a:t>
            </a:r>
            <a:r>
              <a:rPr lang="en-US" u="sng" dirty="0"/>
              <a:t>an individual's name</a:t>
            </a:r>
            <a:r>
              <a:rPr lang="en-US" dirty="0"/>
              <a:t>, consisting of the individual's first name or first initial and last name, in combination with and linked to any one or more of the following data elements, when the data elements are not encrypted, redacted, or altered by any method or technology in such a manner that the data elements are unreadable:</a:t>
            </a:r>
          </a:p>
          <a:p>
            <a:endParaRPr lang="en-US" dirty="0"/>
          </a:p>
          <a:p>
            <a:pPr lvl="1"/>
            <a:r>
              <a:rPr lang="en-US" dirty="0"/>
              <a:t>(</a:t>
            </a:r>
            <a:r>
              <a:rPr lang="en-US" dirty="0" err="1"/>
              <a:t>i</a:t>
            </a:r>
            <a:r>
              <a:rPr lang="en-US" dirty="0"/>
              <a:t>) </a:t>
            </a:r>
            <a:r>
              <a:rPr lang="en-US" u="sng" dirty="0"/>
              <a:t>Social security number</a:t>
            </a:r>
            <a:r>
              <a:rPr lang="en-US" dirty="0"/>
              <a:t>;</a:t>
            </a:r>
          </a:p>
          <a:p>
            <a:pPr lvl="1"/>
            <a:r>
              <a:rPr lang="en-US" dirty="0"/>
              <a:t>(ii) </a:t>
            </a:r>
            <a:r>
              <a:rPr lang="en-US" u="sng" dirty="0"/>
              <a:t>Driver's license number or state identification card number</a:t>
            </a:r>
            <a:r>
              <a:rPr lang="en-US" dirty="0"/>
              <a:t>;</a:t>
            </a:r>
          </a:p>
          <a:p>
            <a:pPr lvl="1"/>
            <a:r>
              <a:rPr lang="en-US" dirty="0"/>
              <a:t>(iii)</a:t>
            </a:r>
            <a:r>
              <a:rPr lang="en-US" u="sng" dirty="0"/>
              <a:t> Account number or credit or debit card number, in combination with and linked to any required security code, access code, or password that would permit access to an individual's financial account</a:t>
            </a:r>
            <a:r>
              <a:rPr lang="en-US" dirty="0"/>
              <a:t>.</a:t>
            </a:r>
          </a:p>
          <a:p>
            <a:endParaRPr lang="en-US" dirty="0"/>
          </a:p>
        </p:txBody>
      </p:sp>
      <p:pic>
        <p:nvPicPr>
          <p:cNvPr id="7" name="Graphic 6" descr="Unlock">
            <a:extLst>
              <a:ext uri="{FF2B5EF4-FFF2-40B4-BE49-F238E27FC236}">
                <a16:creationId xmlns:a16="http://schemas.microsoft.com/office/drawing/2014/main" id="{C915F901-9148-4B8D-BE93-26AF0536A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62009"/>
            <a:ext cx="990600" cy="990600"/>
          </a:xfrm>
          <a:prstGeom prst="rect">
            <a:avLst/>
          </a:prstGeom>
        </p:spPr>
      </p:pic>
      <p:pic>
        <p:nvPicPr>
          <p:cNvPr id="10" name="Picture 2" descr="Related image">
            <a:extLst>
              <a:ext uri="{FF2B5EF4-FFF2-40B4-BE49-F238E27FC236}">
                <a16:creationId xmlns:a16="http://schemas.microsoft.com/office/drawing/2014/main" id="{18AEEBA6-5908-43E5-B91B-C6DA0BF96E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6599" y="5850122"/>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135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DDE111-72BC-4285-8007-E0E2FAA687A6}"/>
              </a:ext>
            </a:extLst>
          </p:cNvPr>
          <p:cNvSpPr/>
          <p:nvPr/>
        </p:nvSpPr>
        <p:spPr>
          <a:xfrm>
            <a:off x="0" y="1505128"/>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A96402-D3E9-40D4-9335-48CA080E282F}"/>
              </a:ext>
            </a:extLst>
          </p:cNvPr>
          <p:cNvSpPr/>
          <p:nvPr/>
        </p:nvSpPr>
        <p:spPr>
          <a:xfrm>
            <a:off x="0" y="5029200"/>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BBA7174-9E2D-40E0-AEE5-263B1FDC480E}"/>
              </a:ext>
            </a:extLst>
          </p:cNvPr>
          <p:cNvSpPr/>
          <p:nvPr/>
        </p:nvSpPr>
        <p:spPr>
          <a:xfrm>
            <a:off x="5486400" y="457200"/>
            <a:ext cx="3581400" cy="800219"/>
          </a:xfrm>
          <a:prstGeom prst="rect">
            <a:avLst/>
          </a:prstGeom>
        </p:spPr>
        <p:txBody>
          <a:bodyPr wrap="square">
            <a:spAutoFit/>
          </a:bodyPr>
          <a:lstStyle/>
          <a:p>
            <a:pPr>
              <a:lnSpc>
                <a:spcPct val="115000"/>
              </a:lnSpc>
            </a:pP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Element: Data</a:t>
            </a:r>
            <a:endPar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5078313"/>
          </a:xfrm>
          <a:prstGeom prst="rect">
            <a:avLst/>
          </a:prstGeom>
          <a:noFill/>
        </p:spPr>
        <p:txBody>
          <a:bodyPr wrap="square" rtlCol="0">
            <a:spAutoFit/>
          </a:bodyPr>
          <a:lstStyle/>
          <a:p>
            <a:endParaRPr lang="en-US" b="1" dirty="0"/>
          </a:p>
          <a:p>
            <a:r>
              <a:rPr lang="en-US" b="1" dirty="0"/>
              <a:t>N.D. Cent. Code § 51-30-01(4)(a)</a:t>
            </a:r>
          </a:p>
          <a:p>
            <a:r>
              <a:rPr lang="en-US" dirty="0"/>
              <a:t>An individual's first name or first initial and last name in combination with any of the following data elements, when the name and the data elements are not encrypted: … (5) the </a:t>
            </a:r>
            <a:r>
              <a:rPr lang="en-US" u="sng" dirty="0"/>
              <a:t>individual's date of birth</a:t>
            </a:r>
          </a:p>
          <a:p>
            <a:endParaRPr lang="en-US" dirty="0"/>
          </a:p>
          <a:p>
            <a:r>
              <a:rPr lang="en-US" b="1" dirty="0"/>
              <a:t>Mass. Gen. Laws Ann. Ch. 93H § 1(a)</a:t>
            </a:r>
          </a:p>
          <a:p>
            <a:r>
              <a:rPr lang="en-US" dirty="0"/>
              <a:t>''Personal information'' a resident's first name and last name or first initial and last name in combination with any 1 or more of the following data elements that relate to such resident: … (c) </a:t>
            </a:r>
            <a:r>
              <a:rPr lang="en-US" u="sng" dirty="0"/>
              <a:t>financial account number</a:t>
            </a:r>
            <a:r>
              <a:rPr lang="en-US" dirty="0"/>
              <a:t>, or credit or debit card number, </a:t>
            </a:r>
            <a:r>
              <a:rPr lang="en-US" u="sng" dirty="0"/>
              <a:t>with or without any required security code, access code, personal identification number or password</a:t>
            </a:r>
            <a:r>
              <a:rPr lang="en-US" dirty="0"/>
              <a:t>, that would permit access to a resident's financial account</a:t>
            </a:r>
          </a:p>
          <a:p>
            <a:endParaRPr lang="en-US" dirty="0"/>
          </a:p>
          <a:p>
            <a:r>
              <a:rPr lang="en-US" b="1" dirty="0"/>
              <a:t>Del. Code Ann. tit. 6 § 12B-100(7)(a)</a:t>
            </a:r>
          </a:p>
          <a:p>
            <a:r>
              <a:rPr lang="en-US" dirty="0"/>
              <a:t>"Personal information'' means a … 5. A </a:t>
            </a:r>
            <a:r>
              <a:rPr lang="en-US" u="sng" dirty="0"/>
              <a:t>username or email address, in combination with a password or security question</a:t>
            </a:r>
            <a:r>
              <a:rPr lang="en-US" dirty="0"/>
              <a:t> and answer that would permit access to an online account.</a:t>
            </a:r>
          </a:p>
          <a:p>
            <a:endParaRPr lang="en-US" dirty="0"/>
          </a:p>
        </p:txBody>
      </p:sp>
      <p:pic>
        <p:nvPicPr>
          <p:cNvPr id="7" name="Graphic 6" descr="Unlock">
            <a:extLst>
              <a:ext uri="{FF2B5EF4-FFF2-40B4-BE49-F238E27FC236}">
                <a16:creationId xmlns:a16="http://schemas.microsoft.com/office/drawing/2014/main" id="{C915F901-9148-4B8D-BE93-26AF0536A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62009"/>
            <a:ext cx="990600" cy="990600"/>
          </a:xfrm>
          <a:prstGeom prst="rect">
            <a:avLst/>
          </a:prstGeom>
        </p:spPr>
      </p:pic>
      <p:pic>
        <p:nvPicPr>
          <p:cNvPr id="10" name="Picture 2" descr="Related image">
            <a:extLst>
              <a:ext uri="{FF2B5EF4-FFF2-40B4-BE49-F238E27FC236}">
                <a16:creationId xmlns:a16="http://schemas.microsoft.com/office/drawing/2014/main" id="{05BA61CA-2E5F-4CB7-950F-A1567BAAF0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6599" y="5850122"/>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227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CF787E-1EBC-4DCA-85BF-BFDA81B7D052}"/>
              </a:ext>
            </a:extLst>
          </p:cNvPr>
          <p:cNvSpPr/>
          <p:nvPr/>
        </p:nvSpPr>
        <p:spPr>
          <a:xfrm>
            <a:off x="0" y="1434820"/>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C4D1C7-691B-4594-9B9C-1381C87B1E43}"/>
              </a:ext>
            </a:extLst>
          </p:cNvPr>
          <p:cNvSpPr/>
          <p:nvPr/>
        </p:nvSpPr>
        <p:spPr>
          <a:xfrm>
            <a:off x="0" y="4800600"/>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BBA7174-9E2D-40E0-AEE5-263B1FDC480E}"/>
              </a:ext>
            </a:extLst>
          </p:cNvPr>
          <p:cNvSpPr/>
          <p:nvPr/>
        </p:nvSpPr>
        <p:spPr>
          <a:xfrm>
            <a:off x="5486400" y="457200"/>
            <a:ext cx="3581400" cy="800219"/>
          </a:xfrm>
          <a:prstGeom prst="rect">
            <a:avLst/>
          </a:prstGeom>
        </p:spPr>
        <p:txBody>
          <a:bodyPr wrap="square">
            <a:spAutoFit/>
          </a:bodyPr>
          <a:lstStyle/>
          <a:p>
            <a:pPr>
              <a:lnSpc>
                <a:spcPct val="115000"/>
              </a:lnSpc>
            </a:pP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Element: Data</a:t>
            </a:r>
            <a:endPar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5093702"/>
          </a:xfrm>
          <a:prstGeom prst="rect">
            <a:avLst/>
          </a:prstGeom>
          <a:noFill/>
        </p:spPr>
        <p:txBody>
          <a:bodyPr wrap="square" rtlCol="0">
            <a:spAutoFit/>
          </a:bodyPr>
          <a:lstStyle/>
          <a:p>
            <a:endParaRPr lang="en-US" b="1" dirty="0"/>
          </a:p>
          <a:p>
            <a:r>
              <a:rPr lang="en-US" sz="1700" b="1" dirty="0"/>
              <a:t>Alaska Stat. Tit. 45.48.090(7)</a:t>
            </a:r>
          </a:p>
          <a:p>
            <a:r>
              <a:rPr lang="en-US" sz="1700" dirty="0"/>
              <a:t>"personal information" means information in any form on an individual that is </a:t>
            </a:r>
            <a:r>
              <a:rPr lang="en-US" sz="1700" u="sng" dirty="0"/>
              <a:t>not encrypted or redacted</a:t>
            </a:r>
            <a:r>
              <a:rPr lang="en-US" sz="1700" dirty="0"/>
              <a:t>, or is encrypted and the encryption key has been accessed or acquired…</a:t>
            </a:r>
          </a:p>
          <a:p>
            <a:endParaRPr lang="en-US" sz="1700" b="1" dirty="0"/>
          </a:p>
          <a:p>
            <a:r>
              <a:rPr lang="en-US" sz="1700" b="1" dirty="0"/>
              <a:t>N.C. Gen. Stat. § 75-65(a)</a:t>
            </a:r>
          </a:p>
          <a:p>
            <a:r>
              <a:rPr lang="en-US" sz="1700" dirty="0"/>
              <a:t>Any business that owns or licenses personal information of residents of North Carolina or any business that conducts business in North Carolina that owns or licenses personal information in any form (</a:t>
            </a:r>
            <a:r>
              <a:rPr lang="en-US" sz="1700" u="sng" dirty="0"/>
              <a:t>whether computerized, paper, or otherwise</a:t>
            </a:r>
            <a:r>
              <a:rPr lang="en-US" sz="1700" dirty="0"/>
              <a:t>) shall provide notice…</a:t>
            </a:r>
          </a:p>
          <a:p>
            <a:endParaRPr lang="en-US" sz="1700" dirty="0"/>
          </a:p>
          <a:p>
            <a:r>
              <a:rPr lang="en-US" sz="1700" b="1" dirty="0"/>
              <a:t>N.C. Gen. Stat. § 75-65(b)</a:t>
            </a:r>
          </a:p>
          <a:p>
            <a:r>
              <a:rPr lang="en-US" sz="1700" dirty="0"/>
              <a:t>Any business that maintains or possesses records or data containing personal information of residents of North Carolina that </a:t>
            </a:r>
            <a:r>
              <a:rPr lang="en-US" sz="1700" u="sng" dirty="0"/>
              <a:t>the business does not own or license</a:t>
            </a:r>
            <a:r>
              <a:rPr lang="en-US" sz="1700" dirty="0"/>
              <a:t>, or any business that conducts business in North Carolina that maintains or possesses records or data containing personal information that the business does not own or license shall notify the owner or licensee of the information of any security breach immediately following discovery of the breach, consistent with the legitimate needs of law enforcement as provided in subsection (c) of this section.</a:t>
            </a:r>
          </a:p>
          <a:p>
            <a:endParaRPr lang="en-US" dirty="0"/>
          </a:p>
        </p:txBody>
      </p:sp>
      <p:pic>
        <p:nvPicPr>
          <p:cNvPr id="7" name="Graphic 6" descr="Unlock">
            <a:extLst>
              <a:ext uri="{FF2B5EF4-FFF2-40B4-BE49-F238E27FC236}">
                <a16:creationId xmlns:a16="http://schemas.microsoft.com/office/drawing/2014/main" id="{C915F901-9148-4B8D-BE93-26AF0536A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62009"/>
            <a:ext cx="990600" cy="990600"/>
          </a:xfrm>
          <a:prstGeom prst="rect">
            <a:avLst/>
          </a:prstGeom>
        </p:spPr>
      </p:pic>
      <p:pic>
        <p:nvPicPr>
          <p:cNvPr id="10" name="Picture 2" descr="Related image">
            <a:extLst>
              <a:ext uri="{FF2B5EF4-FFF2-40B4-BE49-F238E27FC236}">
                <a16:creationId xmlns:a16="http://schemas.microsoft.com/office/drawing/2014/main" id="{7CC5289D-564D-41E7-9970-548D499447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6599" y="5850122"/>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0687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a:extLst>
              <a:ext uri="{FF2B5EF4-FFF2-40B4-BE49-F238E27FC236}">
                <a16:creationId xmlns:a16="http://schemas.microsoft.com/office/drawing/2014/main" id="{B420BAA4-195B-4E63-B6AE-4D8F80FE02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342" y="5307012"/>
            <a:ext cx="1435758" cy="1425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BA7174-9E2D-40E0-AEE5-263B1FDC480E}"/>
              </a:ext>
            </a:extLst>
          </p:cNvPr>
          <p:cNvSpPr/>
          <p:nvPr/>
        </p:nvSpPr>
        <p:spPr>
          <a:xfrm>
            <a:off x="4419600" y="457200"/>
            <a:ext cx="46482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Element: </a:t>
            </a: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Situation</a:t>
            </a:r>
            <a:endPar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3000821"/>
          </a:xfrm>
          <a:prstGeom prst="rect">
            <a:avLst/>
          </a:prstGeom>
          <a:noFill/>
        </p:spPr>
        <p:txBody>
          <a:bodyPr wrap="square" rtlCol="0">
            <a:spAutoFit/>
          </a:bodyPr>
          <a:lstStyle/>
          <a:p>
            <a:endParaRPr lang="en-US" dirty="0"/>
          </a:p>
          <a:p>
            <a:r>
              <a:rPr lang="en-US" i="1" dirty="0">
                <a:solidFill>
                  <a:srgbClr val="FF0000"/>
                </a:solidFill>
              </a:rPr>
              <a:t>“Okay…okay, a couple of different states”</a:t>
            </a:r>
            <a:r>
              <a:rPr lang="en-US" dirty="0"/>
              <a:t>,</a:t>
            </a:r>
            <a:r>
              <a:rPr lang="en-US" i="1" dirty="0">
                <a:solidFill>
                  <a:srgbClr val="FF0000"/>
                </a:solidFill>
              </a:rPr>
              <a:t> </a:t>
            </a:r>
            <a:r>
              <a:rPr lang="en-US" dirty="0"/>
              <a:t>you say to yourself. </a:t>
            </a:r>
            <a:r>
              <a:rPr lang="en-US" dirty="0">
                <a:solidFill>
                  <a:srgbClr val="FF0000"/>
                </a:solidFill>
              </a:rPr>
              <a:t>“And we lost names and socials via email?”</a:t>
            </a:r>
            <a:r>
              <a:rPr lang="en-US" dirty="0"/>
              <a:t> Once again, Shane hesitates as he waits for you to put together your thoughts. </a:t>
            </a:r>
            <a:endParaRPr lang="en-US" i="1" dirty="0"/>
          </a:p>
          <a:p>
            <a:endParaRPr lang="en-US" i="1" dirty="0"/>
          </a:p>
          <a:p>
            <a:endParaRPr lang="en-US" i="1" dirty="0"/>
          </a:p>
          <a:p>
            <a:pPr marL="285750" indent="-285750">
              <a:buFont typeface="Arial" panose="020B0604020202020204" pitchFamily="34" charset="0"/>
              <a:buChar char="•"/>
            </a:pPr>
            <a:r>
              <a:rPr lang="en-US" b="1" dirty="0"/>
              <a:t>Was the information lost or exposed?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What was the context in which we lost the information?</a:t>
            </a:r>
          </a:p>
          <a:p>
            <a:pPr>
              <a:lnSpc>
                <a:spcPct val="150000"/>
              </a:lnSpc>
            </a:pPr>
            <a:endParaRPr lang="en-US" dirty="0"/>
          </a:p>
        </p:txBody>
      </p:sp>
      <p:pic>
        <p:nvPicPr>
          <p:cNvPr id="4" name="Graphic 3" descr="Eye">
            <a:extLst>
              <a:ext uri="{FF2B5EF4-FFF2-40B4-BE49-F238E27FC236}">
                <a16:creationId xmlns:a16="http://schemas.microsoft.com/office/drawing/2014/main" id="{96DAED14-37BE-4A9A-840F-7D78044556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374710"/>
            <a:ext cx="965200" cy="965200"/>
          </a:xfrm>
          <a:prstGeom prst="rect">
            <a:avLst/>
          </a:prstGeom>
        </p:spPr>
      </p:pic>
      <p:pic>
        <p:nvPicPr>
          <p:cNvPr id="7" name="Graphic 6" descr="Pause">
            <a:extLst>
              <a:ext uri="{FF2B5EF4-FFF2-40B4-BE49-F238E27FC236}">
                <a16:creationId xmlns:a16="http://schemas.microsoft.com/office/drawing/2014/main" id="{13B01AF4-478F-45A0-88AB-3035732D64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07021" y="5562599"/>
            <a:ext cx="914400" cy="914400"/>
          </a:xfrm>
          <a:prstGeom prst="rect">
            <a:avLst/>
          </a:prstGeom>
        </p:spPr>
      </p:pic>
    </p:spTree>
    <p:extLst>
      <p:ext uri="{BB962C8B-B14F-4D97-AF65-F5344CB8AC3E}">
        <p14:creationId xmlns:p14="http://schemas.microsoft.com/office/powerpoint/2010/main" val="6081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E02223-BFF2-4A84-BBE2-7FD87F5271F6}"/>
              </a:ext>
            </a:extLst>
          </p:cNvPr>
          <p:cNvSpPr/>
          <p:nvPr/>
        </p:nvSpPr>
        <p:spPr>
          <a:xfrm>
            <a:off x="0" y="1378009"/>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9B1F62-42DA-4EA3-A78D-631BD1B5698F}"/>
              </a:ext>
            </a:extLst>
          </p:cNvPr>
          <p:cNvSpPr/>
          <p:nvPr/>
        </p:nvSpPr>
        <p:spPr>
          <a:xfrm>
            <a:off x="0" y="5181600"/>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BBA7174-9E2D-40E0-AEE5-263B1FDC480E}"/>
              </a:ext>
            </a:extLst>
          </p:cNvPr>
          <p:cNvSpPr/>
          <p:nvPr/>
        </p:nvSpPr>
        <p:spPr>
          <a:xfrm>
            <a:off x="4419600" y="457200"/>
            <a:ext cx="4648200" cy="800219"/>
          </a:xfrm>
          <a:prstGeom prst="rect">
            <a:avLst/>
          </a:prstGeom>
        </p:spPr>
        <p:txBody>
          <a:bodyPr wrap="square">
            <a:spAutoFit/>
          </a:bodyPr>
          <a:lstStyle/>
          <a:p>
            <a:pPr>
              <a:lnSpc>
                <a:spcPct val="115000"/>
              </a:lnSpc>
            </a:pP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Element: Situation</a:t>
            </a:r>
            <a:endPar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143000"/>
            <a:ext cx="8534400" cy="5786199"/>
          </a:xfrm>
          <a:prstGeom prst="rect">
            <a:avLst/>
          </a:prstGeom>
          <a:noFill/>
        </p:spPr>
        <p:txBody>
          <a:bodyPr wrap="square" rtlCol="0">
            <a:spAutoFit/>
          </a:bodyPr>
          <a:lstStyle/>
          <a:p>
            <a:endParaRPr lang="en-US" b="1" dirty="0"/>
          </a:p>
          <a:p>
            <a:r>
              <a:rPr lang="en-US" sz="1700" b="1" dirty="0"/>
              <a:t>Fla. Stat. Ann. § 501.171(1)(a)</a:t>
            </a:r>
          </a:p>
          <a:p>
            <a:r>
              <a:rPr lang="en-US" sz="1700" dirty="0"/>
              <a:t>“Breach of security” or “breach” means </a:t>
            </a:r>
            <a:r>
              <a:rPr lang="en-US" sz="1700" u="sng" dirty="0"/>
              <a:t>unauthorized access </a:t>
            </a:r>
            <a:r>
              <a:rPr lang="en-US" sz="1700" dirty="0"/>
              <a:t>of data in electronic form containing personal information. Good faith access of personal information by an employee or agent of the covered entity does not constitute a breach of security, provided that the information is not used for a purpose unrelated to the business or subject to further unauthorized use.</a:t>
            </a:r>
          </a:p>
          <a:p>
            <a:r>
              <a:rPr lang="en-US" sz="1700" dirty="0"/>
              <a:t> </a:t>
            </a:r>
          </a:p>
          <a:p>
            <a:r>
              <a:rPr lang="en-US" sz="1700" b="1" dirty="0"/>
              <a:t>Ark. Code Ann. § 4-110-103(1)(A)</a:t>
            </a:r>
          </a:p>
          <a:p>
            <a:r>
              <a:rPr lang="en-US" sz="1700" dirty="0"/>
              <a:t>"Breach of the security of the system" means </a:t>
            </a:r>
            <a:r>
              <a:rPr lang="en-US" sz="1700" u="sng" dirty="0"/>
              <a:t>unauthorized acquisition </a:t>
            </a:r>
            <a:r>
              <a:rPr lang="en-US" sz="1700" dirty="0"/>
              <a:t>of computerized data that compromises the security, confidentiality, or integrity of personal information maintained by a person or business.</a:t>
            </a:r>
          </a:p>
          <a:p>
            <a:endParaRPr lang="en-US" sz="1700" dirty="0"/>
          </a:p>
          <a:p>
            <a:r>
              <a:rPr lang="en-US" sz="1700" b="1" dirty="0"/>
              <a:t>Ken. Rev. Stat. § 365.732</a:t>
            </a:r>
          </a:p>
          <a:p>
            <a:r>
              <a:rPr lang="en-US" sz="1700" dirty="0"/>
              <a:t>…that </a:t>
            </a:r>
            <a:r>
              <a:rPr lang="en-US" sz="1700" u="sng" dirty="0"/>
              <a:t>actually causes</a:t>
            </a:r>
            <a:r>
              <a:rPr lang="en-US" sz="1700" dirty="0"/>
              <a:t>, or leads the information holder to </a:t>
            </a:r>
            <a:r>
              <a:rPr lang="en-US" sz="1700" u="sng" dirty="0"/>
              <a:t>reasonably believe has caused or will cause, identity theft or fraud against any resident of the Commonwealth of Kentucky</a:t>
            </a:r>
            <a:r>
              <a:rPr lang="en-US" sz="1700" dirty="0"/>
              <a:t>. </a:t>
            </a:r>
            <a:r>
              <a:rPr lang="en-US" sz="1700" u="sng" dirty="0"/>
              <a:t>Good-faith acquisition of personally identifiable information by an employee or agent of the information holder for the purposes of the information holder is not a breach </a:t>
            </a:r>
            <a:r>
              <a:rPr lang="en-US" sz="1700" dirty="0"/>
              <a:t>…</a:t>
            </a:r>
          </a:p>
          <a:p>
            <a:endParaRPr lang="en-US" dirty="0"/>
          </a:p>
          <a:p>
            <a:endParaRPr lang="en-US" dirty="0"/>
          </a:p>
          <a:p>
            <a:pPr>
              <a:lnSpc>
                <a:spcPct val="150000"/>
              </a:lnSpc>
            </a:pPr>
            <a:endParaRPr lang="en-US" dirty="0"/>
          </a:p>
        </p:txBody>
      </p:sp>
      <p:pic>
        <p:nvPicPr>
          <p:cNvPr id="6" name="Graphic 5" descr="Eye">
            <a:extLst>
              <a:ext uri="{FF2B5EF4-FFF2-40B4-BE49-F238E27FC236}">
                <a16:creationId xmlns:a16="http://schemas.microsoft.com/office/drawing/2014/main" id="{ABFAAE34-800B-4C5A-A7AD-5DF7F827D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374710"/>
            <a:ext cx="965200" cy="965200"/>
          </a:xfrm>
          <a:prstGeom prst="rect">
            <a:avLst/>
          </a:prstGeom>
        </p:spPr>
      </p:pic>
      <p:pic>
        <p:nvPicPr>
          <p:cNvPr id="10" name="Picture 2" descr="Related image">
            <a:extLst>
              <a:ext uri="{FF2B5EF4-FFF2-40B4-BE49-F238E27FC236}">
                <a16:creationId xmlns:a16="http://schemas.microsoft.com/office/drawing/2014/main" id="{F15CE839-5408-4973-99B2-66F578E4D2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6599" y="5850122"/>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097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a:extLst>
              <a:ext uri="{FF2B5EF4-FFF2-40B4-BE49-F238E27FC236}">
                <a16:creationId xmlns:a16="http://schemas.microsoft.com/office/drawing/2014/main" id="{F57460EB-36D9-473E-BD38-22009B4DD1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342" y="5307012"/>
            <a:ext cx="1435758" cy="1425575"/>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Pause">
            <a:extLst>
              <a:ext uri="{FF2B5EF4-FFF2-40B4-BE49-F238E27FC236}">
                <a16:creationId xmlns:a16="http://schemas.microsoft.com/office/drawing/2014/main" id="{10429A97-C4D6-491D-9EDE-508664FEBA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7021" y="5562599"/>
            <a:ext cx="914400" cy="914400"/>
          </a:xfrm>
          <a:prstGeom prst="rect">
            <a:avLst/>
          </a:prstGeom>
        </p:spPr>
      </p:pic>
      <p:sp>
        <p:nvSpPr>
          <p:cNvPr id="5" name="Rectangle 4">
            <a:extLst>
              <a:ext uri="{FF2B5EF4-FFF2-40B4-BE49-F238E27FC236}">
                <a16:creationId xmlns:a16="http://schemas.microsoft.com/office/drawing/2014/main" id="{6BBA7174-9E2D-40E0-AEE5-263B1FDC480E}"/>
              </a:ext>
            </a:extLst>
          </p:cNvPr>
          <p:cNvSpPr/>
          <p:nvPr/>
        </p:nvSpPr>
        <p:spPr>
          <a:xfrm>
            <a:off x="5029200" y="457200"/>
            <a:ext cx="40386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Element: </a:t>
            </a: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Notice</a:t>
            </a:r>
            <a:endPar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3693319"/>
          </a:xfrm>
          <a:prstGeom prst="rect">
            <a:avLst/>
          </a:prstGeom>
          <a:noFill/>
        </p:spPr>
        <p:txBody>
          <a:bodyPr wrap="square" rtlCol="0">
            <a:spAutoFit/>
          </a:bodyPr>
          <a:lstStyle/>
          <a:p>
            <a:endParaRPr lang="en-US" dirty="0"/>
          </a:p>
          <a:p>
            <a:r>
              <a:rPr lang="en-US" dirty="0"/>
              <a:t>Good news and bad. The email was sent to another customer that notified you and deleted the information. She regularly works with sensitive information and you trust her. Bad news is notice is required in at least North Dakota. </a:t>
            </a:r>
            <a:r>
              <a:rPr lang="en-US" i="1" dirty="0">
                <a:solidFill>
                  <a:srgbClr val="FF0000"/>
                </a:solidFill>
              </a:rPr>
              <a:t>“Let me know what else you need”</a:t>
            </a:r>
            <a:r>
              <a:rPr lang="en-US" dirty="0"/>
              <a:t>, Shane says as he leaves the room. You ponder your next steps. </a:t>
            </a:r>
            <a:endParaRPr lang="en-US" i="1" dirty="0">
              <a:solidFill>
                <a:srgbClr val="FF0000"/>
              </a:solidFill>
            </a:endParaRPr>
          </a:p>
          <a:p>
            <a:endParaRPr lang="en-US" dirty="0"/>
          </a:p>
          <a:p>
            <a:endParaRPr lang="en-US" dirty="0"/>
          </a:p>
          <a:p>
            <a:pPr marL="285750" indent="-285750">
              <a:buFont typeface="Arial" panose="020B0604020202020204" pitchFamily="34" charset="0"/>
              <a:buChar char="•"/>
            </a:pPr>
            <a:r>
              <a:rPr lang="en-US" b="1" dirty="0"/>
              <a:t>What is the time frame you have for notifying?</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What content needs to be included in the notification?</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To whom do you need to provide notice – individuals only or do you need to notify an agency or Attorney General?</a:t>
            </a:r>
          </a:p>
        </p:txBody>
      </p:sp>
      <p:pic>
        <p:nvPicPr>
          <p:cNvPr id="4" name="Graphic 3" descr="Open envelope">
            <a:extLst>
              <a:ext uri="{FF2B5EF4-FFF2-40B4-BE49-F238E27FC236}">
                <a16:creationId xmlns:a16="http://schemas.microsoft.com/office/drawing/2014/main" id="{7DBF84F6-5C76-4015-9B05-BBFC51CD35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65" y="457200"/>
            <a:ext cx="844922" cy="844922"/>
          </a:xfrm>
          <a:prstGeom prst="rect">
            <a:avLst/>
          </a:prstGeom>
        </p:spPr>
      </p:pic>
    </p:spTree>
    <p:extLst>
      <p:ext uri="{BB962C8B-B14F-4D97-AF65-F5344CB8AC3E}">
        <p14:creationId xmlns:p14="http://schemas.microsoft.com/office/powerpoint/2010/main" val="33043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B75BC1-EB76-4F7A-8F34-8084628FA718}"/>
              </a:ext>
            </a:extLst>
          </p:cNvPr>
          <p:cNvSpPr/>
          <p:nvPr/>
        </p:nvSpPr>
        <p:spPr>
          <a:xfrm>
            <a:off x="0" y="1434820"/>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06D552-48E9-423F-AA32-A592AE914CEB}"/>
              </a:ext>
            </a:extLst>
          </p:cNvPr>
          <p:cNvSpPr/>
          <p:nvPr/>
        </p:nvSpPr>
        <p:spPr>
          <a:xfrm>
            <a:off x="0" y="4800600"/>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BBA7174-9E2D-40E0-AEE5-263B1FDC480E}"/>
              </a:ext>
            </a:extLst>
          </p:cNvPr>
          <p:cNvSpPr/>
          <p:nvPr/>
        </p:nvSpPr>
        <p:spPr>
          <a:xfrm>
            <a:off x="5029200" y="457200"/>
            <a:ext cx="4038600" cy="800219"/>
          </a:xfrm>
          <a:prstGeom prst="rect">
            <a:avLst/>
          </a:prstGeom>
        </p:spPr>
        <p:txBody>
          <a:bodyPr wrap="square">
            <a:spAutoFit/>
          </a:bodyPr>
          <a:lstStyle/>
          <a:p>
            <a:pPr>
              <a:lnSpc>
                <a:spcPct val="115000"/>
              </a:lnSpc>
            </a:pP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Element: Notice</a:t>
            </a:r>
            <a:endPar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5493812"/>
          </a:xfrm>
          <a:prstGeom prst="rect">
            <a:avLst/>
          </a:prstGeom>
          <a:noFill/>
        </p:spPr>
        <p:txBody>
          <a:bodyPr wrap="square" rtlCol="0">
            <a:spAutoFit/>
          </a:bodyPr>
          <a:lstStyle/>
          <a:p>
            <a:endParaRPr lang="en-US" b="1" dirty="0"/>
          </a:p>
          <a:p>
            <a:r>
              <a:rPr lang="en-US" b="1" dirty="0"/>
              <a:t>R.I. Gen. Laws § 11-49.3-4(2)</a:t>
            </a:r>
          </a:p>
          <a:p>
            <a:r>
              <a:rPr lang="en-US" dirty="0"/>
              <a:t>The notification shall be made in the most expedient time possible, but </a:t>
            </a:r>
            <a:r>
              <a:rPr lang="en-US" u="sng" dirty="0"/>
              <a:t>no later than forty-five (45) calendar days after confirmation of the breach</a:t>
            </a:r>
            <a:r>
              <a:rPr lang="en-US" dirty="0"/>
              <a:t>…</a:t>
            </a:r>
          </a:p>
          <a:p>
            <a:endParaRPr lang="en-US" dirty="0"/>
          </a:p>
          <a:p>
            <a:r>
              <a:rPr lang="en-US" b="1" dirty="0"/>
              <a:t>Conn. Gen. Stat. § 36a-701b(b)(2)(B)</a:t>
            </a:r>
          </a:p>
          <a:p>
            <a:r>
              <a:rPr lang="en-US" dirty="0"/>
              <a:t>The person … </a:t>
            </a:r>
            <a:r>
              <a:rPr lang="en-US" u="sng" dirty="0"/>
              <a:t>shall offer to each resident whose personal information … was breached </a:t>
            </a:r>
            <a:r>
              <a:rPr lang="en-US" dirty="0"/>
              <a:t>or is reasonably believed to have been breached, appropriate identity theft prevention services and, if applicable, identity theft mitigation services. Such service or services shall be provided at no cost to such resident for a period of not less than twenty-four months. Such person shall provide all information necessary for such resident to enroll in such service or services and shall include information on how such resident can place a credit freeze on such resident's credit file.</a:t>
            </a:r>
          </a:p>
          <a:p>
            <a:endParaRPr lang="en-US" dirty="0"/>
          </a:p>
          <a:p>
            <a:r>
              <a:rPr lang="en-US" b="1" dirty="0"/>
              <a:t>Ind. Code Ann. §§ 24-4.9-3-1(c)</a:t>
            </a:r>
          </a:p>
          <a:p>
            <a:r>
              <a:rPr lang="en-US" dirty="0"/>
              <a:t>If a data base owner makes a disclosure described in subsection (a), </a:t>
            </a:r>
            <a:r>
              <a:rPr lang="en-US" u="sng" dirty="0"/>
              <a:t>the data base owner shall also disclose the breach to the attorney general</a:t>
            </a:r>
            <a:r>
              <a:rPr lang="en-US" dirty="0"/>
              <a:t>.</a:t>
            </a:r>
          </a:p>
          <a:p>
            <a:endParaRPr lang="en-US" dirty="0"/>
          </a:p>
          <a:p>
            <a:pPr>
              <a:lnSpc>
                <a:spcPct val="150000"/>
              </a:lnSpc>
            </a:pPr>
            <a:endParaRPr lang="en-US" dirty="0"/>
          </a:p>
        </p:txBody>
      </p:sp>
      <p:pic>
        <p:nvPicPr>
          <p:cNvPr id="7" name="Graphic 6" descr="Open envelope">
            <a:extLst>
              <a:ext uri="{FF2B5EF4-FFF2-40B4-BE49-F238E27FC236}">
                <a16:creationId xmlns:a16="http://schemas.microsoft.com/office/drawing/2014/main" id="{0E91ECEA-04EC-466F-965C-B1265B43A7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65" y="457200"/>
            <a:ext cx="844922" cy="844922"/>
          </a:xfrm>
          <a:prstGeom prst="rect">
            <a:avLst/>
          </a:prstGeom>
        </p:spPr>
      </p:pic>
      <p:pic>
        <p:nvPicPr>
          <p:cNvPr id="9" name="Picture 2" descr="Related image">
            <a:extLst>
              <a:ext uri="{FF2B5EF4-FFF2-40B4-BE49-F238E27FC236}">
                <a16:creationId xmlns:a16="http://schemas.microsoft.com/office/drawing/2014/main" id="{C0D45C4A-C0EF-4389-BACD-B52099B45D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6599" y="5850122"/>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857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7BA374-1EA1-4543-9B3F-EE7D2A82A573}"/>
              </a:ext>
            </a:extLst>
          </p:cNvPr>
          <p:cNvSpPr/>
          <p:nvPr/>
        </p:nvSpPr>
        <p:spPr>
          <a:xfrm>
            <a:off x="0" y="381000"/>
            <a:ext cx="9144000" cy="6172200"/>
          </a:xfrm>
          <a:prstGeom prst="rect">
            <a:avLst/>
          </a:prstGeom>
          <a:blipFill dpi="0" rotWithShape="1">
            <a:blip r:embed="rId3" cstate="print">
              <a:alphaModFix amt="2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BBA7174-9E2D-40E0-AEE5-263B1FDC480E}"/>
              </a:ext>
            </a:extLst>
          </p:cNvPr>
          <p:cNvSpPr/>
          <p:nvPr/>
        </p:nvSpPr>
        <p:spPr>
          <a:xfrm>
            <a:off x="3733800" y="457200"/>
            <a:ext cx="53340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Risk Mitigation Steps</a:t>
            </a: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6032421"/>
          </a:xfrm>
          <a:prstGeom prst="rect">
            <a:avLst/>
          </a:prstGeom>
          <a:noFill/>
        </p:spPr>
        <p:txBody>
          <a:bodyPr wrap="square" rtlCol="0">
            <a:spAutoFit/>
          </a:bodyPr>
          <a:lstStyle/>
          <a:p>
            <a:pPr lvl="0"/>
            <a:r>
              <a:rPr lang="en-US" sz="1700" b="1" dirty="0"/>
              <a:t>Develop Relationships With Legal And Ops</a:t>
            </a:r>
          </a:p>
          <a:p>
            <a:pPr lvl="0"/>
            <a:endParaRPr lang="en-US" sz="1700" b="1" dirty="0"/>
          </a:p>
          <a:p>
            <a:pPr lvl="0"/>
            <a:r>
              <a:rPr lang="en-US" sz="1700" b="1" dirty="0"/>
              <a:t>Diagnose Current Risk</a:t>
            </a:r>
          </a:p>
          <a:p>
            <a:pPr marL="285750" lvl="0" indent="-285750">
              <a:buFont typeface="Arial" panose="020B0604020202020204" pitchFamily="34" charset="0"/>
              <a:buChar char="•"/>
            </a:pPr>
            <a:r>
              <a:rPr lang="en-US" sz="1700" dirty="0"/>
              <a:t>Audit data types and amounts </a:t>
            </a:r>
          </a:p>
          <a:p>
            <a:pPr lvl="0"/>
            <a:endParaRPr lang="en-US" sz="1700" b="1" dirty="0"/>
          </a:p>
          <a:p>
            <a:pPr lvl="0"/>
            <a:r>
              <a:rPr lang="en-US" sz="1700" b="1" dirty="0"/>
              <a:t>Decide Acceptable Risk</a:t>
            </a:r>
          </a:p>
          <a:p>
            <a:pPr marL="285750" lvl="0" indent="-285750">
              <a:buFont typeface="Arial" panose="020B0604020202020204" pitchFamily="34" charset="0"/>
              <a:buChar char="•"/>
            </a:pPr>
            <a:r>
              <a:rPr lang="en-US" sz="1700" dirty="0"/>
              <a:t>Limit data types and uses</a:t>
            </a:r>
          </a:p>
          <a:p>
            <a:pPr marL="285750" lvl="0" indent="-285750">
              <a:buFont typeface="Arial" panose="020B0604020202020204" pitchFamily="34" charset="0"/>
              <a:buChar char="•"/>
            </a:pPr>
            <a:r>
              <a:rPr lang="en-US" sz="1700" dirty="0"/>
              <a:t>Purchase cyber insurance</a:t>
            </a:r>
          </a:p>
          <a:p>
            <a:pPr marL="285750" lvl="0" indent="-285750">
              <a:buFont typeface="Arial" panose="020B0604020202020204" pitchFamily="34" charset="0"/>
              <a:buChar char="•"/>
            </a:pPr>
            <a:r>
              <a:rPr lang="en-US" sz="1700" dirty="0"/>
              <a:t>Understand contractual responsibilities </a:t>
            </a:r>
          </a:p>
          <a:p>
            <a:pPr lvl="0"/>
            <a:endParaRPr lang="en-US" sz="1700" b="1" dirty="0"/>
          </a:p>
          <a:p>
            <a:pPr lvl="0"/>
            <a:r>
              <a:rPr lang="en-US" sz="1700" b="1" dirty="0"/>
              <a:t>Drive Risk Mitigation</a:t>
            </a:r>
          </a:p>
          <a:p>
            <a:pPr marL="285750" lvl="0" indent="-285750">
              <a:buFont typeface="Arial" panose="020B0604020202020204" pitchFamily="34" charset="0"/>
              <a:buChar char="•"/>
            </a:pPr>
            <a:r>
              <a:rPr lang="en-US" sz="1700" dirty="0"/>
              <a:t>Encrypt, truncate, and mask</a:t>
            </a:r>
          </a:p>
          <a:p>
            <a:pPr marL="285750" lvl="0" indent="-285750">
              <a:buFont typeface="Arial" panose="020B0604020202020204" pitchFamily="34" charset="0"/>
              <a:buChar char="•"/>
            </a:pPr>
            <a:r>
              <a:rPr lang="en-US" sz="1700" dirty="0"/>
              <a:t>Audit views </a:t>
            </a:r>
          </a:p>
          <a:p>
            <a:pPr marL="285750" lvl="0" indent="-285750">
              <a:buFont typeface="Arial" panose="020B0604020202020204" pitchFamily="34" charset="0"/>
              <a:buChar char="•"/>
            </a:pPr>
            <a:r>
              <a:rPr lang="en-US" sz="1700" dirty="0"/>
              <a:t>Put it on paper</a:t>
            </a:r>
          </a:p>
          <a:p>
            <a:pPr marL="285750" indent="-285750">
              <a:buFont typeface="Arial" panose="020B0604020202020204" pitchFamily="34" charset="0"/>
              <a:buChar char="•"/>
            </a:pPr>
            <a:r>
              <a:rPr lang="en-US" sz="1700" dirty="0"/>
              <a:t>Work with unauthorized recipients</a:t>
            </a:r>
          </a:p>
          <a:p>
            <a:pPr lvl="0"/>
            <a:endParaRPr lang="en-US" sz="1700" b="1" dirty="0"/>
          </a:p>
          <a:p>
            <a:pPr lvl="0"/>
            <a:r>
              <a:rPr lang="en-US" sz="1700" b="1" dirty="0"/>
              <a:t>Deliver When You Must</a:t>
            </a:r>
          </a:p>
          <a:p>
            <a:pPr marL="285750" lvl="0" indent="-285750">
              <a:buFont typeface="Arial" panose="020B0604020202020204" pitchFamily="34" charset="0"/>
              <a:buChar char="•"/>
            </a:pPr>
            <a:r>
              <a:rPr lang="en-US" sz="1700" dirty="0"/>
              <a:t>Be thorough. Make a checklist. Use resources</a:t>
            </a:r>
          </a:p>
          <a:p>
            <a:pPr marL="285750" indent="-285750">
              <a:buFont typeface="Arial" panose="020B0604020202020204" pitchFamily="34" charset="0"/>
              <a:buChar char="•"/>
            </a:pPr>
            <a:r>
              <a:rPr lang="en-US" sz="1700" dirty="0"/>
              <a:t>Involve attorneys when necessary</a:t>
            </a:r>
          </a:p>
          <a:p>
            <a:endParaRPr lang="en-US" dirty="0"/>
          </a:p>
          <a:p>
            <a:pPr marL="285750" lvl="0" indent="-285750">
              <a:buFont typeface="Arial" panose="020B0604020202020204" pitchFamily="34" charset="0"/>
              <a:buChar char="•"/>
            </a:pPr>
            <a:endParaRPr lang="en-US" dirty="0"/>
          </a:p>
          <a:p>
            <a:pPr>
              <a:lnSpc>
                <a:spcPct val="150000"/>
              </a:lnSpc>
            </a:pPr>
            <a:endParaRPr lang="en-US" dirty="0"/>
          </a:p>
        </p:txBody>
      </p:sp>
      <p:grpSp>
        <p:nvGrpSpPr>
          <p:cNvPr id="8" name="Group 7">
            <a:extLst>
              <a:ext uri="{FF2B5EF4-FFF2-40B4-BE49-F238E27FC236}">
                <a16:creationId xmlns:a16="http://schemas.microsoft.com/office/drawing/2014/main" id="{5F32E880-4301-41DF-A1F9-04F5AB304EE4}"/>
              </a:ext>
            </a:extLst>
          </p:cNvPr>
          <p:cNvGrpSpPr/>
          <p:nvPr/>
        </p:nvGrpSpPr>
        <p:grpSpPr>
          <a:xfrm>
            <a:off x="0" y="0"/>
            <a:ext cx="9144000" cy="6858000"/>
            <a:chOff x="0" y="0"/>
            <a:chExt cx="9144000" cy="6858000"/>
          </a:xfrm>
        </p:grpSpPr>
        <p:pic>
          <p:nvPicPr>
            <p:cNvPr id="9" name="Picture 8">
              <a:extLst>
                <a:ext uri="{FF2B5EF4-FFF2-40B4-BE49-F238E27FC236}">
                  <a16:creationId xmlns:a16="http://schemas.microsoft.com/office/drawing/2014/main" id="{013CC9EA-BC65-4D95-8729-A20CC4A3C69C}"/>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26F085D-2378-4522-B55F-7459973EBAA3}"/>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5833" b="93333"/>
            <a:stretch/>
          </p:blipFill>
          <p:spPr>
            <a:xfrm>
              <a:off x="0" y="0"/>
              <a:ext cx="7696200" cy="457200"/>
            </a:xfrm>
            <a:prstGeom prst="rect">
              <a:avLst/>
            </a:prstGeom>
          </p:spPr>
        </p:pic>
      </p:grpSp>
      <p:pic>
        <p:nvPicPr>
          <p:cNvPr id="11" name="Picture 2" descr="Related image">
            <a:extLst>
              <a:ext uri="{FF2B5EF4-FFF2-40B4-BE49-F238E27FC236}">
                <a16:creationId xmlns:a16="http://schemas.microsoft.com/office/drawing/2014/main" id="{26A0FE45-6DC5-4807-B26F-117CCA33D6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4451"/>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61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BA7174-9E2D-40E0-AEE5-263B1FDC480E}"/>
              </a:ext>
            </a:extLst>
          </p:cNvPr>
          <p:cNvSpPr/>
          <p:nvPr/>
        </p:nvSpPr>
        <p:spPr>
          <a:xfrm>
            <a:off x="6248400" y="457200"/>
            <a:ext cx="2819400" cy="800219"/>
          </a:xfrm>
          <a:prstGeom prst="rect">
            <a:avLst/>
          </a:prstGeom>
        </p:spPr>
        <p:txBody>
          <a:bodyPr wrap="square">
            <a:spAutoFit/>
          </a:bodyPr>
          <a:lstStyle/>
          <a:p>
            <a:pPr>
              <a:lnSpc>
                <a:spcPct val="115000"/>
              </a:lnSpc>
            </a:pP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Resource</a:t>
            </a: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s</a:t>
            </a:r>
          </a:p>
        </p:txBody>
      </p:sp>
      <p:sp>
        <p:nvSpPr>
          <p:cNvPr id="2" name="Rectangle 1">
            <a:extLst>
              <a:ext uri="{FF2B5EF4-FFF2-40B4-BE49-F238E27FC236}">
                <a16:creationId xmlns:a16="http://schemas.microsoft.com/office/drawing/2014/main" id="{5E595C52-4C12-41C0-9FFC-8CF38E79A624}"/>
              </a:ext>
            </a:extLst>
          </p:cNvPr>
          <p:cNvSpPr/>
          <p:nvPr/>
        </p:nvSpPr>
        <p:spPr>
          <a:xfrm>
            <a:off x="457200" y="1291286"/>
            <a:ext cx="8458200" cy="2769989"/>
          </a:xfrm>
          <a:prstGeom prst="rect">
            <a:avLst/>
          </a:prstGeom>
        </p:spPr>
        <p:txBody>
          <a:bodyPr wrap="square">
            <a:spAutoFit/>
          </a:bodyPr>
          <a:lstStyle/>
          <a:p>
            <a:endParaRPr lang="en-US" dirty="0"/>
          </a:p>
          <a:p>
            <a:r>
              <a:rPr lang="en-US" sz="1600" dirty="0"/>
              <a:t>	Primary Source i.e. the relevant data breach law(s)</a:t>
            </a:r>
          </a:p>
          <a:p>
            <a:pPr marL="285750" indent="-285750">
              <a:buFont typeface="Arial" panose="020B0604020202020204" pitchFamily="34" charset="0"/>
              <a:buChar char="•"/>
            </a:pPr>
            <a:endParaRPr lang="en-US" dirty="0"/>
          </a:p>
          <a:p>
            <a:r>
              <a:rPr lang="en-US" dirty="0"/>
              <a:t>					</a:t>
            </a:r>
          </a:p>
          <a:p>
            <a:endParaRPr lang="en-US" sz="1600" dirty="0"/>
          </a:p>
          <a:p>
            <a:r>
              <a:rPr lang="en-US" sz="1600" dirty="0"/>
              <a:t>					Thomas on Data Breach</a:t>
            </a:r>
          </a:p>
          <a:p>
            <a:pPr marL="285750" indent="-285750">
              <a:buFont typeface="Arial" panose="020B0604020202020204" pitchFamily="34" charset="0"/>
              <a:buChar char="•"/>
            </a:pPr>
            <a:endParaRPr lang="en-US" dirty="0"/>
          </a:p>
          <a:p>
            <a:endParaRPr lang="en-US" dirty="0">
              <a:hlinkClick r:id="rId3"/>
            </a:endParaRPr>
          </a:p>
          <a:p>
            <a:pPr marL="285750" indent="-285750">
              <a:buFont typeface="Arial" panose="020B0604020202020204" pitchFamily="34" charset="0"/>
              <a:buChar char="•"/>
            </a:pPr>
            <a:endParaRPr lang="en-US" dirty="0"/>
          </a:p>
          <a:p>
            <a:endParaRPr lang="en-US" dirty="0"/>
          </a:p>
        </p:txBody>
      </p:sp>
      <p:pic>
        <p:nvPicPr>
          <p:cNvPr id="7" name="Graphic 6" descr="Books">
            <a:extLst>
              <a:ext uri="{FF2B5EF4-FFF2-40B4-BE49-F238E27FC236}">
                <a16:creationId xmlns:a16="http://schemas.microsoft.com/office/drawing/2014/main" id="{AF7AF6C8-8452-40F0-B7E8-3814160EC5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0900" y="2328883"/>
            <a:ext cx="914400" cy="914400"/>
          </a:xfrm>
          <a:prstGeom prst="rect">
            <a:avLst/>
          </a:prstGeom>
        </p:spPr>
      </p:pic>
      <p:pic>
        <p:nvPicPr>
          <p:cNvPr id="9" name="Graphic 8" descr="World">
            <a:extLst>
              <a:ext uri="{FF2B5EF4-FFF2-40B4-BE49-F238E27FC236}">
                <a16:creationId xmlns:a16="http://schemas.microsoft.com/office/drawing/2014/main" id="{1EE3A199-25CB-4618-B3EE-8E994E9482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95" y="3886200"/>
            <a:ext cx="2286000" cy="2286000"/>
          </a:xfrm>
          <a:prstGeom prst="rect">
            <a:avLst/>
          </a:prstGeom>
        </p:spPr>
      </p:pic>
      <p:pic>
        <p:nvPicPr>
          <p:cNvPr id="11" name="Graphic 10" descr="Scales of Justice">
            <a:extLst>
              <a:ext uri="{FF2B5EF4-FFF2-40B4-BE49-F238E27FC236}">
                <a16:creationId xmlns:a16="http://schemas.microsoft.com/office/drawing/2014/main" id="{3B3071E9-9CC1-428D-B506-A2D1BAC531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4800" y="1066800"/>
            <a:ext cx="1066800" cy="1066800"/>
          </a:xfrm>
          <a:prstGeom prst="rect">
            <a:avLst/>
          </a:prstGeom>
        </p:spPr>
      </p:pic>
      <p:sp>
        <p:nvSpPr>
          <p:cNvPr id="13" name="TextBox 12">
            <a:extLst>
              <a:ext uri="{FF2B5EF4-FFF2-40B4-BE49-F238E27FC236}">
                <a16:creationId xmlns:a16="http://schemas.microsoft.com/office/drawing/2014/main" id="{7FAA0679-4E6E-4E64-9D67-BE607DEF09FC}"/>
              </a:ext>
            </a:extLst>
          </p:cNvPr>
          <p:cNvSpPr txBox="1"/>
          <p:nvPr/>
        </p:nvSpPr>
        <p:spPr>
          <a:xfrm>
            <a:off x="2286000" y="3747896"/>
            <a:ext cx="6781800" cy="2831544"/>
          </a:xfrm>
          <a:prstGeom prst="rect">
            <a:avLst/>
          </a:prstGeom>
          <a:noFill/>
        </p:spPr>
        <p:txBody>
          <a:bodyPr wrap="square" rtlCol="0">
            <a:spAutoFit/>
          </a:bodyPr>
          <a:lstStyle/>
          <a:p>
            <a:r>
              <a:rPr lang="en-US" sz="1600" dirty="0">
                <a:hlinkClick r:id="rId3"/>
              </a:rPr>
              <a:t>https://www.informationbytes.com/2017/04/data-breach-not-breach/</a:t>
            </a:r>
            <a:endParaRPr lang="en-US" sz="1600" dirty="0"/>
          </a:p>
          <a:p>
            <a:pPr marL="285750" indent="-285750">
              <a:buFont typeface="Arial" panose="020B0604020202020204" pitchFamily="34" charset="0"/>
              <a:buChar char="•"/>
            </a:pPr>
            <a:endParaRPr lang="en-US" sz="1600" dirty="0"/>
          </a:p>
          <a:p>
            <a:r>
              <a:rPr lang="en-US" sz="1600" dirty="0">
                <a:hlinkClick r:id="rId10"/>
              </a:rPr>
              <a:t>http://www.ncsl.org/research/telecommunications-and-information-technology/security-breach-notification-laws.aspx</a:t>
            </a:r>
            <a:endParaRPr lang="en-US" sz="1600" dirty="0"/>
          </a:p>
          <a:p>
            <a:endParaRPr lang="en-US" sz="1600" dirty="0">
              <a:hlinkClick r:id="rId11"/>
            </a:endParaRPr>
          </a:p>
          <a:p>
            <a:r>
              <a:rPr lang="en-US" sz="1600" dirty="0">
                <a:hlinkClick r:id="rId11"/>
              </a:rPr>
              <a:t>https://www.bakerlaw.com/files/Uploads/Documents/Data%20Breach%20documents/State_Data_Breach_Statute_Form.pdf</a:t>
            </a:r>
            <a:endParaRPr lang="en-US" sz="1600" dirty="0"/>
          </a:p>
          <a:p>
            <a:pPr marL="285750" indent="-285750">
              <a:buFont typeface="Arial" panose="020B0604020202020204" pitchFamily="34" charset="0"/>
              <a:buChar char="•"/>
            </a:pPr>
            <a:endParaRPr lang="en-US" sz="1600" dirty="0">
              <a:hlinkClick r:id="rId12"/>
            </a:endParaRPr>
          </a:p>
          <a:p>
            <a:r>
              <a:rPr lang="en-US" sz="1600" dirty="0">
                <a:hlinkClick r:id="rId12"/>
              </a:rPr>
              <a:t>https://www.bakerlaw.com/files/Uploads/Documents/Data%20Breach%20documents/Data_Breach_Charts.pdf</a:t>
            </a:r>
            <a:endParaRPr lang="en-US" sz="1600" dirty="0"/>
          </a:p>
          <a:p>
            <a:endParaRPr lang="en-US" dirty="0"/>
          </a:p>
        </p:txBody>
      </p:sp>
      <p:pic>
        <p:nvPicPr>
          <p:cNvPr id="8" name="Picture 2" descr="Related image">
            <a:extLst>
              <a:ext uri="{FF2B5EF4-FFF2-40B4-BE49-F238E27FC236}">
                <a16:creationId xmlns:a16="http://schemas.microsoft.com/office/drawing/2014/main" id="{FF9A50EC-83C6-4800-8310-F4759924B7C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600" y="44451"/>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2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BA7174-9E2D-40E0-AEE5-263B1FDC480E}"/>
              </a:ext>
            </a:extLst>
          </p:cNvPr>
          <p:cNvSpPr/>
          <p:nvPr/>
        </p:nvSpPr>
        <p:spPr>
          <a:xfrm>
            <a:off x="6400800" y="457200"/>
            <a:ext cx="26670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Questions</a:t>
            </a:r>
          </a:p>
        </p:txBody>
      </p:sp>
      <p:sp>
        <p:nvSpPr>
          <p:cNvPr id="3" name="TextBox 2">
            <a:extLst>
              <a:ext uri="{FF2B5EF4-FFF2-40B4-BE49-F238E27FC236}">
                <a16:creationId xmlns:a16="http://schemas.microsoft.com/office/drawing/2014/main" id="{3ECCCDA3-0B27-405F-A616-9C7067DB7DD0}"/>
              </a:ext>
            </a:extLst>
          </p:cNvPr>
          <p:cNvSpPr txBox="1"/>
          <p:nvPr/>
        </p:nvSpPr>
        <p:spPr>
          <a:xfrm>
            <a:off x="2590800" y="5068455"/>
            <a:ext cx="3962400" cy="461665"/>
          </a:xfrm>
          <a:prstGeom prst="rect">
            <a:avLst/>
          </a:prstGeom>
          <a:noFill/>
        </p:spPr>
        <p:txBody>
          <a:bodyPr wrap="square" rtlCol="0">
            <a:spAutoFit/>
          </a:bodyPr>
          <a:lstStyle/>
          <a:p>
            <a:pPr>
              <a:lnSpc>
                <a:spcPct val="150000"/>
              </a:lnSpc>
            </a:pPr>
            <a:r>
              <a:rPr lang="en-US" sz="1600" i="1" dirty="0">
                <a:solidFill>
                  <a:srgbClr val="002060"/>
                </a:solidFill>
              </a:rPr>
              <a:t>Obligatory Exhibit: Confused Stick Figure</a:t>
            </a:r>
          </a:p>
        </p:txBody>
      </p:sp>
      <p:pic>
        <p:nvPicPr>
          <p:cNvPr id="1026" name="Picture 2" descr="Image result for questions">
            <a:extLst>
              <a:ext uri="{FF2B5EF4-FFF2-40B4-BE49-F238E27FC236}">
                <a16:creationId xmlns:a16="http://schemas.microsoft.com/office/drawing/2014/main" id="{1E16E6F8-B589-450B-9173-DA9215D06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1066800"/>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1DF863A8-E509-4DC1-9C83-34BBB40F0C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4451"/>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6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583242-C24E-4DDF-8BAD-2490CB77C2CA}"/>
              </a:ext>
            </a:extLst>
          </p:cNvPr>
          <p:cNvSpPr txBox="1"/>
          <p:nvPr/>
        </p:nvSpPr>
        <p:spPr>
          <a:xfrm>
            <a:off x="341744" y="1257419"/>
            <a:ext cx="8421256" cy="2185214"/>
          </a:xfrm>
          <a:prstGeom prst="rect">
            <a:avLst/>
          </a:prstGeom>
          <a:blipFill dpi="0" rotWithShape="1">
            <a:blip r:embed="rId3">
              <a:alphaModFix amt="48000"/>
            </a:blip>
            <a:srcRect/>
            <a:stretch>
              <a:fillRect/>
            </a:stretch>
          </a:blipFill>
          <a:ln w="57150">
            <a:noFill/>
          </a:ln>
        </p:spPr>
        <p:txBody>
          <a:bodyPr wrap="square" rtlCol="0">
            <a:spAutoFit/>
          </a:bodyPr>
          <a:lstStyle/>
          <a:p>
            <a:endParaRPr lang="en-US" b="1" u="sng" dirty="0"/>
          </a:p>
          <a:p>
            <a:pPr algn="r"/>
            <a:r>
              <a:rPr lang="en-US" b="1" dirty="0"/>
              <a:t>Fun Facts</a:t>
            </a:r>
          </a:p>
          <a:p>
            <a:pPr marL="1657350" lvl="3" indent="-285750">
              <a:buFont typeface="Wingdings" panose="05000000000000000000" pitchFamily="2" charset="2"/>
              <a:buChar char="ü"/>
            </a:pPr>
            <a:endParaRPr lang="en-US" dirty="0"/>
          </a:p>
          <a:p>
            <a:r>
              <a:rPr lang="en-US" sz="1600" dirty="0"/>
              <a:t>Recently married</a:t>
            </a:r>
          </a:p>
          <a:p>
            <a:r>
              <a:rPr lang="en-US" sz="1600" dirty="0"/>
              <a:t>Not from Cincinnati originally</a:t>
            </a:r>
          </a:p>
          <a:p>
            <a:r>
              <a:rPr lang="en-US" sz="1600" dirty="0"/>
              <a:t>Lived in Italy and China</a:t>
            </a:r>
          </a:p>
          <a:p>
            <a:r>
              <a:rPr lang="en-US" sz="1600" dirty="0"/>
              <a:t>Red-green colorblind</a:t>
            </a:r>
          </a:p>
          <a:p>
            <a:endParaRPr lang="en-US" dirty="0"/>
          </a:p>
        </p:txBody>
      </p:sp>
      <p:sp>
        <p:nvSpPr>
          <p:cNvPr id="5" name="Rectangle 4">
            <a:extLst>
              <a:ext uri="{FF2B5EF4-FFF2-40B4-BE49-F238E27FC236}">
                <a16:creationId xmlns:a16="http://schemas.microsoft.com/office/drawing/2014/main" id="{6BBA7174-9E2D-40E0-AEE5-263B1FDC480E}"/>
              </a:ext>
            </a:extLst>
          </p:cNvPr>
          <p:cNvSpPr/>
          <p:nvPr/>
        </p:nvSpPr>
        <p:spPr>
          <a:xfrm>
            <a:off x="6400800" y="381000"/>
            <a:ext cx="2722418"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Biography</a:t>
            </a:r>
          </a:p>
        </p:txBody>
      </p:sp>
      <p:sp>
        <p:nvSpPr>
          <p:cNvPr id="25" name="TextBox 24">
            <a:extLst>
              <a:ext uri="{FF2B5EF4-FFF2-40B4-BE49-F238E27FC236}">
                <a16:creationId xmlns:a16="http://schemas.microsoft.com/office/drawing/2014/main" id="{83613466-68C7-4601-ABD0-D0D01C12F1EF}"/>
              </a:ext>
            </a:extLst>
          </p:cNvPr>
          <p:cNvSpPr txBox="1"/>
          <p:nvPr/>
        </p:nvSpPr>
        <p:spPr>
          <a:xfrm>
            <a:off x="341744" y="3758862"/>
            <a:ext cx="8421256" cy="2123658"/>
          </a:xfrm>
          <a:prstGeom prst="rect">
            <a:avLst/>
          </a:prstGeom>
          <a:blipFill dpi="0" rotWithShape="1">
            <a:blip r:embed="rId4">
              <a:alphaModFix amt="30000"/>
            </a:blip>
            <a:srcRect/>
            <a:stretch>
              <a:fillRect/>
            </a:stretch>
          </a:blipFill>
          <a:ln w="57150">
            <a:noFill/>
          </a:ln>
        </p:spPr>
        <p:txBody>
          <a:bodyPr wrap="square" rtlCol="0">
            <a:spAutoFit/>
          </a:bodyPr>
          <a:lstStyle/>
          <a:p>
            <a:endParaRPr lang="en-US" b="1" u="sng" dirty="0"/>
          </a:p>
          <a:p>
            <a:r>
              <a:rPr lang="en-US" b="1" dirty="0"/>
              <a:t>Not-As-Fun Facts</a:t>
            </a:r>
          </a:p>
          <a:p>
            <a:pPr algn="r"/>
            <a:endParaRPr lang="en-US" sz="1600" b="1" dirty="0">
              <a:solidFill>
                <a:srgbClr val="00B0F0"/>
              </a:solidFill>
            </a:endParaRPr>
          </a:p>
          <a:p>
            <a:pPr algn="r"/>
            <a:r>
              <a:rPr lang="en-US" sz="1600" dirty="0"/>
              <a:t>Not providing legal advice in this presentation</a:t>
            </a:r>
          </a:p>
          <a:p>
            <a:pPr algn="r"/>
            <a:r>
              <a:rPr lang="en-US" sz="1600" dirty="0"/>
              <a:t>Management degree from Purdue University</a:t>
            </a:r>
          </a:p>
          <a:p>
            <a:pPr algn="r"/>
            <a:r>
              <a:rPr lang="en-US" sz="1600" dirty="0"/>
              <a:t>Juris Doctor from Northern Kentucky University</a:t>
            </a:r>
          </a:p>
          <a:p>
            <a:pPr algn="r"/>
            <a:r>
              <a:rPr lang="en-US" sz="1600" dirty="0"/>
              <a:t>Worked at Paycor for 5 years in data privacy and security</a:t>
            </a:r>
          </a:p>
          <a:p>
            <a:pPr lvl="3"/>
            <a:endParaRPr lang="en-US" sz="1600" dirty="0"/>
          </a:p>
        </p:txBody>
      </p:sp>
      <p:pic>
        <p:nvPicPr>
          <p:cNvPr id="6" name="Picture 2" descr="Related image">
            <a:extLst>
              <a:ext uri="{FF2B5EF4-FFF2-40B4-BE49-F238E27FC236}">
                <a16:creationId xmlns:a16="http://schemas.microsoft.com/office/drawing/2014/main" id="{C8BF11D0-5967-47C4-9EB0-5C5221EF04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4451"/>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181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FCB043-54EB-45E8-80A3-6FAEEFAD1492}"/>
              </a:ext>
            </a:extLst>
          </p:cNvPr>
          <p:cNvSpPr/>
          <p:nvPr/>
        </p:nvSpPr>
        <p:spPr>
          <a:xfrm>
            <a:off x="0" y="381000"/>
            <a:ext cx="9144000" cy="6148522"/>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BBA7174-9E2D-40E0-AEE5-263B1FDC480E}"/>
              </a:ext>
            </a:extLst>
          </p:cNvPr>
          <p:cNvSpPr/>
          <p:nvPr/>
        </p:nvSpPr>
        <p:spPr>
          <a:xfrm>
            <a:off x="7010400" y="457200"/>
            <a:ext cx="20574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Agenda</a:t>
            </a:r>
          </a:p>
        </p:txBody>
      </p:sp>
      <p:sp>
        <p:nvSpPr>
          <p:cNvPr id="3" name="TextBox 2">
            <a:extLst>
              <a:ext uri="{FF2B5EF4-FFF2-40B4-BE49-F238E27FC236}">
                <a16:creationId xmlns:a16="http://schemas.microsoft.com/office/drawing/2014/main" id="{3ECCCDA3-0B27-405F-A616-9C7067DB7DD0}"/>
              </a:ext>
            </a:extLst>
          </p:cNvPr>
          <p:cNvSpPr txBox="1"/>
          <p:nvPr/>
        </p:nvSpPr>
        <p:spPr>
          <a:xfrm>
            <a:off x="457200" y="1257419"/>
            <a:ext cx="8534400" cy="3970318"/>
          </a:xfrm>
          <a:prstGeom prst="rect">
            <a:avLst/>
          </a:prstGeom>
          <a:noFill/>
        </p:spPr>
        <p:txBody>
          <a:bodyPr wrap="square" rtlCol="0">
            <a:spAutoFit/>
          </a:bodyPr>
          <a:lstStyle/>
          <a:p>
            <a:pPr>
              <a:lnSpc>
                <a:spcPct val="150000"/>
              </a:lnSpc>
            </a:pPr>
            <a:r>
              <a:rPr lang="en-US" sz="2800" b="1" dirty="0">
                <a:solidFill>
                  <a:srgbClr val="0070C0"/>
                </a:solidFill>
              </a:rPr>
              <a:t>Our Goal</a:t>
            </a:r>
            <a:endParaRPr lang="en-US" sz="2800" dirty="0">
              <a:solidFill>
                <a:srgbClr val="0070C0"/>
              </a:solidFill>
            </a:endParaRPr>
          </a:p>
          <a:p>
            <a:pPr>
              <a:lnSpc>
                <a:spcPct val="150000"/>
              </a:lnSpc>
            </a:pPr>
            <a:r>
              <a:rPr lang="en-US" sz="2800" b="1" dirty="0">
                <a:solidFill>
                  <a:srgbClr val="0070C0"/>
                </a:solidFill>
              </a:rPr>
              <a:t>Data Breach Law</a:t>
            </a:r>
            <a:r>
              <a:rPr lang="en-US" sz="2800" b="1" dirty="0">
                <a:solidFill>
                  <a:srgbClr val="0070C0"/>
                </a:solidFill>
                <a:sym typeface="Wingdings" panose="05000000000000000000" pitchFamily="2" charset="2"/>
              </a:rPr>
              <a:t> Overview</a:t>
            </a:r>
            <a:endParaRPr lang="en-US" sz="2800" b="1" dirty="0">
              <a:solidFill>
                <a:srgbClr val="0070C0"/>
              </a:solidFill>
            </a:endParaRPr>
          </a:p>
          <a:p>
            <a:pPr>
              <a:lnSpc>
                <a:spcPct val="150000"/>
              </a:lnSpc>
            </a:pPr>
            <a:r>
              <a:rPr lang="en-US" sz="2800" b="1" dirty="0">
                <a:solidFill>
                  <a:srgbClr val="0070C0"/>
                </a:solidFill>
              </a:rPr>
              <a:t>Data Breach</a:t>
            </a:r>
            <a:r>
              <a:rPr lang="en-US" sz="2800" b="1" dirty="0">
                <a:solidFill>
                  <a:srgbClr val="0070C0"/>
                </a:solidFill>
                <a:sym typeface="Wingdings" panose="05000000000000000000" pitchFamily="2" charset="2"/>
              </a:rPr>
              <a:t> Elements</a:t>
            </a:r>
            <a:endParaRPr lang="en-US" sz="2800" b="1" dirty="0">
              <a:solidFill>
                <a:srgbClr val="0070C0"/>
              </a:solidFill>
            </a:endParaRPr>
          </a:p>
          <a:p>
            <a:pPr>
              <a:lnSpc>
                <a:spcPct val="150000"/>
              </a:lnSpc>
            </a:pPr>
            <a:r>
              <a:rPr lang="en-US" sz="2800" b="1" dirty="0">
                <a:solidFill>
                  <a:srgbClr val="0070C0"/>
                </a:solidFill>
              </a:rPr>
              <a:t>Risk Mitigation Steps</a:t>
            </a:r>
          </a:p>
          <a:p>
            <a:pPr>
              <a:lnSpc>
                <a:spcPct val="150000"/>
              </a:lnSpc>
            </a:pPr>
            <a:r>
              <a:rPr lang="en-US" sz="2800" b="1" dirty="0">
                <a:solidFill>
                  <a:srgbClr val="0070C0"/>
                </a:solidFill>
              </a:rPr>
              <a:t>Resources</a:t>
            </a:r>
          </a:p>
          <a:p>
            <a:pPr>
              <a:lnSpc>
                <a:spcPct val="150000"/>
              </a:lnSpc>
            </a:pPr>
            <a:r>
              <a:rPr lang="en-US" sz="2800" b="1" dirty="0">
                <a:solidFill>
                  <a:srgbClr val="0070C0"/>
                </a:solidFill>
              </a:rPr>
              <a:t>Questions</a:t>
            </a:r>
            <a:endParaRPr lang="en-US" dirty="0">
              <a:solidFill>
                <a:srgbClr val="0070C0"/>
              </a:solidFill>
            </a:endParaRPr>
          </a:p>
        </p:txBody>
      </p:sp>
      <p:pic>
        <p:nvPicPr>
          <p:cNvPr id="6" name="Picture 2" descr="Related image">
            <a:extLst>
              <a:ext uri="{FF2B5EF4-FFF2-40B4-BE49-F238E27FC236}">
                <a16:creationId xmlns:a16="http://schemas.microsoft.com/office/drawing/2014/main" id="{F5F9BC88-9AF5-471E-BD02-30D3FFAA30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4451"/>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8271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1E8129-EC27-41C4-B21E-C1CCA0DE92C4}"/>
              </a:ext>
            </a:extLst>
          </p:cNvPr>
          <p:cNvPicPr>
            <a:picLocks noChangeAspect="1"/>
          </p:cNvPicPr>
          <p:nvPr/>
        </p:nvPicPr>
        <p:blipFill rotWithShape="1">
          <a:blip r:embed="rId3"/>
          <a:srcRect l="3272" t="6572" b="5045"/>
          <a:stretch/>
        </p:blipFill>
        <p:spPr>
          <a:xfrm>
            <a:off x="1" y="457200"/>
            <a:ext cx="9149614" cy="6019800"/>
          </a:xfrm>
          <a:prstGeom prst="rect">
            <a:avLst/>
          </a:prstGeom>
        </p:spPr>
      </p:pic>
      <p:sp>
        <p:nvSpPr>
          <p:cNvPr id="5" name="Rectangle 4">
            <a:extLst>
              <a:ext uri="{FF2B5EF4-FFF2-40B4-BE49-F238E27FC236}">
                <a16:creationId xmlns:a16="http://schemas.microsoft.com/office/drawing/2014/main" id="{6BBA7174-9E2D-40E0-AEE5-263B1FDC480E}"/>
              </a:ext>
            </a:extLst>
          </p:cNvPr>
          <p:cNvSpPr/>
          <p:nvPr/>
        </p:nvSpPr>
        <p:spPr>
          <a:xfrm>
            <a:off x="6705600" y="510659"/>
            <a:ext cx="23622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Our Goal</a:t>
            </a:r>
          </a:p>
        </p:txBody>
      </p:sp>
      <p:cxnSp>
        <p:nvCxnSpPr>
          <p:cNvPr id="8" name="Straight Connector 7">
            <a:extLst>
              <a:ext uri="{FF2B5EF4-FFF2-40B4-BE49-F238E27FC236}">
                <a16:creationId xmlns:a16="http://schemas.microsoft.com/office/drawing/2014/main" id="{4BD70118-893D-414B-86F6-41DB1E0EFB92}"/>
              </a:ext>
            </a:extLst>
          </p:cNvPr>
          <p:cNvCxnSpPr>
            <a:cxnSpLocks/>
          </p:cNvCxnSpPr>
          <p:nvPr/>
        </p:nvCxnSpPr>
        <p:spPr>
          <a:xfrm>
            <a:off x="990600" y="2057400"/>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365E96-EDCE-44DC-9D5E-A4C454B6DD46}"/>
              </a:ext>
            </a:extLst>
          </p:cNvPr>
          <p:cNvCxnSpPr>
            <a:cxnSpLocks/>
          </p:cNvCxnSpPr>
          <p:nvPr/>
        </p:nvCxnSpPr>
        <p:spPr>
          <a:xfrm>
            <a:off x="990600" y="2438400"/>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56ABAB-3624-4D43-BD9B-915955737A8C}"/>
              </a:ext>
            </a:extLst>
          </p:cNvPr>
          <p:cNvCxnSpPr>
            <a:cxnSpLocks/>
          </p:cNvCxnSpPr>
          <p:nvPr/>
        </p:nvCxnSpPr>
        <p:spPr>
          <a:xfrm>
            <a:off x="990600" y="2819400"/>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BA2D0E-0C2D-41D4-A2D9-4235810EA4F2}"/>
              </a:ext>
            </a:extLst>
          </p:cNvPr>
          <p:cNvCxnSpPr>
            <a:cxnSpLocks/>
          </p:cNvCxnSpPr>
          <p:nvPr/>
        </p:nvCxnSpPr>
        <p:spPr>
          <a:xfrm>
            <a:off x="990600" y="3124200"/>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98EAD3-48EB-4A7E-8CCE-32FAA720B895}"/>
              </a:ext>
            </a:extLst>
          </p:cNvPr>
          <p:cNvCxnSpPr>
            <a:cxnSpLocks/>
          </p:cNvCxnSpPr>
          <p:nvPr/>
        </p:nvCxnSpPr>
        <p:spPr>
          <a:xfrm>
            <a:off x="990600" y="3733800"/>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A0C8A5-40D4-48F5-BB7B-EA023BDFEE82}"/>
              </a:ext>
            </a:extLst>
          </p:cNvPr>
          <p:cNvCxnSpPr>
            <a:cxnSpLocks/>
          </p:cNvCxnSpPr>
          <p:nvPr/>
        </p:nvCxnSpPr>
        <p:spPr>
          <a:xfrm>
            <a:off x="990600" y="4114800"/>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0538BF-401F-4CC9-A6DC-645A0CD33BD1}"/>
              </a:ext>
            </a:extLst>
          </p:cNvPr>
          <p:cNvCxnSpPr>
            <a:cxnSpLocks/>
          </p:cNvCxnSpPr>
          <p:nvPr/>
        </p:nvCxnSpPr>
        <p:spPr>
          <a:xfrm>
            <a:off x="990600" y="4495800"/>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47AFF7-F8D7-4B0F-9520-B9161A274313}"/>
              </a:ext>
            </a:extLst>
          </p:cNvPr>
          <p:cNvCxnSpPr>
            <a:cxnSpLocks/>
          </p:cNvCxnSpPr>
          <p:nvPr/>
        </p:nvCxnSpPr>
        <p:spPr>
          <a:xfrm>
            <a:off x="990600" y="4876800"/>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9D6728-C441-4252-B677-3972C4671648}"/>
              </a:ext>
            </a:extLst>
          </p:cNvPr>
          <p:cNvCxnSpPr>
            <a:cxnSpLocks/>
          </p:cNvCxnSpPr>
          <p:nvPr/>
        </p:nvCxnSpPr>
        <p:spPr>
          <a:xfrm>
            <a:off x="990600" y="5257800"/>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082A69-BD3B-4FFA-8518-4FE513E90503}"/>
              </a:ext>
            </a:extLst>
          </p:cNvPr>
          <p:cNvCxnSpPr>
            <a:cxnSpLocks/>
          </p:cNvCxnSpPr>
          <p:nvPr/>
        </p:nvCxnSpPr>
        <p:spPr>
          <a:xfrm>
            <a:off x="990600" y="5638800"/>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E7A492-48BB-4EB8-9F47-5CBF7E091D6F}"/>
              </a:ext>
            </a:extLst>
          </p:cNvPr>
          <p:cNvCxnSpPr>
            <a:cxnSpLocks/>
          </p:cNvCxnSpPr>
          <p:nvPr/>
        </p:nvCxnSpPr>
        <p:spPr>
          <a:xfrm>
            <a:off x="990600" y="6019800"/>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251EA1-21EA-4ECE-9601-B2A9600289A8}"/>
              </a:ext>
            </a:extLst>
          </p:cNvPr>
          <p:cNvCxnSpPr>
            <a:cxnSpLocks/>
          </p:cNvCxnSpPr>
          <p:nvPr/>
        </p:nvCxnSpPr>
        <p:spPr>
          <a:xfrm>
            <a:off x="990600" y="6407217"/>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D84FB9-8125-4C3E-AD22-29DDA2B26019}"/>
              </a:ext>
            </a:extLst>
          </p:cNvPr>
          <p:cNvCxnSpPr>
            <a:cxnSpLocks/>
          </p:cNvCxnSpPr>
          <p:nvPr/>
        </p:nvCxnSpPr>
        <p:spPr>
          <a:xfrm>
            <a:off x="990600" y="1676400"/>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C97A39F-183F-4559-BBED-23803D58C643}"/>
              </a:ext>
            </a:extLst>
          </p:cNvPr>
          <p:cNvCxnSpPr>
            <a:cxnSpLocks/>
          </p:cNvCxnSpPr>
          <p:nvPr/>
        </p:nvCxnSpPr>
        <p:spPr>
          <a:xfrm>
            <a:off x="990600" y="3429000"/>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CCCDA3-0B27-405F-A616-9C7067DB7DD0}"/>
              </a:ext>
            </a:extLst>
          </p:cNvPr>
          <p:cNvSpPr txBox="1"/>
          <p:nvPr/>
        </p:nvSpPr>
        <p:spPr>
          <a:xfrm>
            <a:off x="1143000" y="1257419"/>
            <a:ext cx="7696200" cy="3831818"/>
          </a:xfrm>
          <a:prstGeom prst="rect">
            <a:avLst/>
          </a:prstGeom>
          <a:noFill/>
        </p:spPr>
        <p:txBody>
          <a:bodyPr wrap="square" rtlCol="0">
            <a:spAutoFit/>
          </a:bodyPr>
          <a:lstStyle/>
          <a:p>
            <a:pPr>
              <a:lnSpc>
                <a:spcPct val="150000"/>
              </a:lnSpc>
            </a:pPr>
            <a:r>
              <a:rPr lang="en-US" b="1" dirty="0">
                <a:latin typeface="Bradley Hand ITC" panose="03070402050302030203" pitchFamily="66" charset="0"/>
              </a:rPr>
              <a:t>Objective:</a:t>
            </a:r>
          </a:p>
          <a:p>
            <a:pPr>
              <a:lnSpc>
                <a:spcPct val="150000"/>
              </a:lnSpc>
            </a:pPr>
            <a:r>
              <a:rPr lang="en-US" b="1" dirty="0">
                <a:latin typeface="Bradley Hand ITC" panose="03070402050302030203" pitchFamily="66" charset="0"/>
              </a:rPr>
              <a:t>As security professionals, no matter what your title is, your ultimate goal is to mitigate risk. That risk can be legal or reputational, but in either case your exposure is largely tied to the legal risk. </a:t>
            </a:r>
          </a:p>
          <a:p>
            <a:pPr>
              <a:lnSpc>
                <a:spcPct val="150000"/>
              </a:lnSpc>
            </a:pPr>
            <a:endParaRPr lang="en-US" b="1" dirty="0">
              <a:latin typeface="Bradley Hand ITC" panose="03070402050302030203" pitchFamily="66" charset="0"/>
            </a:endParaRPr>
          </a:p>
          <a:p>
            <a:pPr>
              <a:lnSpc>
                <a:spcPct val="150000"/>
              </a:lnSpc>
            </a:pPr>
            <a:r>
              <a:rPr lang="en-US" b="1" dirty="0">
                <a:latin typeface="Bradley Hand ITC" panose="03070402050302030203" pitchFamily="66" charset="0"/>
              </a:rPr>
              <a:t>Thesis:</a:t>
            </a:r>
          </a:p>
          <a:p>
            <a:pPr>
              <a:lnSpc>
                <a:spcPct val="150000"/>
              </a:lnSpc>
            </a:pPr>
            <a:r>
              <a:rPr lang="en-US" b="1" dirty="0">
                <a:latin typeface="Bradley Hand ITC" panose="03070402050302030203" pitchFamily="66" charset="0"/>
              </a:rPr>
              <a:t>Security professionals protect their organizations best when they understand the purpose and scope of legislation and use it as a framework to guide security initiatives. </a:t>
            </a:r>
          </a:p>
        </p:txBody>
      </p:sp>
      <p:sp>
        <p:nvSpPr>
          <p:cNvPr id="2" name="Rectangle 1">
            <a:extLst>
              <a:ext uri="{FF2B5EF4-FFF2-40B4-BE49-F238E27FC236}">
                <a16:creationId xmlns:a16="http://schemas.microsoft.com/office/drawing/2014/main" id="{D3E8702A-E4B0-4ABE-BDE7-7A1C1535E8CC}"/>
              </a:ext>
            </a:extLst>
          </p:cNvPr>
          <p:cNvSpPr/>
          <p:nvPr/>
        </p:nvSpPr>
        <p:spPr>
          <a:xfrm>
            <a:off x="-75500" y="536476"/>
            <a:ext cx="1905000" cy="244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elated image">
            <a:extLst>
              <a:ext uri="{FF2B5EF4-FFF2-40B4-BE49-F238E27FC236}">
                <a16:creationId xmlns:a16="http://schemas.microsoft.com/office/drawing/2014/main" id="{B3D2C58A-33A8-4986-9D1D-CA8B0D4CFC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4451"/>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0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BA7174-9E2D-40E0-AEE5-263B1FDC480E}"/>
              </a:ext>
            </a:extLst>
          </p:cNvPr>
          <p:cNvSpPr/>
          <p:nvPr/>
        </p:nvSpPr>
        <p:spPr>
          <a:xfrm>
            <a:off x="2362200" y="457200"/>
            <a:ext cx="67056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Data Breach Law Overview</a:t>
            </a: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4939814"/>
          </a:xfrm>
          <a:prstGeom prst="rect">
            <a:avLst/>
          </a:prstGeom>
          <a:noFill/>
        </p:spPr>
        <p:txBody>
          <a:bodyPr wrap="square" rtlCol="0">
            <a:spAutoFit/>
          </a:bodyPr>
          <a:lstStyle/>
          <a:p>
            <a:r>
              <a:rPr lang="en-US" b="1" dirty="0"/>
              <a:t>Basis</a:t>
            </a:r>
            <a:r>
              <a:rPr lang="en-US" dirty="0"/>
              <a:t> </a:t>
            </a:r>
          </a:p>
          <a:p>
            <a:endParaRPr lang="en-US" dirty="0"/>
          </a:p>
          <a:p>
            <a:pPr marL="742950" lvl="1" indent="-285750">
              <a:buFont typeface="Wingdings" panose="05000000000000000000" pitchFamily="2" charset="2"/>
              <a:buChar char="ü"/>
            </a:pPr>
            <a:r>
              <a:rPr lang="en-US" dirty="0"/>
              <a:t>State</a:t>
            </a:r>
          </a:p>
          <a:p>
            <a:pPr marL="742950" lvl="1" indent="-285750">
              <a:buFont typeface="Calibri" panose="020F0502020204030204" pitchFamily="34" charset="0"/>
              <a:buChar char="‒"/>
            </a:pPr>
            <a:r>
              <a:rPr lang="en-US" dirty="0"/>
              <a:t>Local </a:t>
            </a:r>
          </a:p>
          <a:p>
            <a:pPr marL="742950" lvl="1" indent="-285750">
              <a:buFont typeface="Calibri" panose="020F0502020204030204" pitchFamily="34" charset="0"/>
              <a:buChar char="‒"/>
            </a:pPr>
            <a:r>
              <a:rPr lang="en-US" dirty="0"/>
              <a:t>Contract </a:t>
            </a:r>
          </a:p>
          <a:p>
            <a:pPr marL="742950" lvl="1" indent="-285750">
              <a:buFont typeface="Wingdings" panose="05000000000000000000" pitchFamily="2" charset="2"/>
              <a:buChar char="q"/>
            </a:pPr>
            <a:r>
              <a:rPr lang="en-US" dirty="0"/>
              <a:t>International (GDPR, PIPEDA, etc.)</a:t>
            </a:r>
          </a:p>
          <a:p>
            <a:pPr marL="742950" lvl="1" indent="-285750">
              <a:buFont typeface="Wingdings" panose="05000000000000000000" pitchFamily="2" charset="2"/>
              <a:buChar char="q"/>
            </a:pPr>
            <a:r>
              <a:rPr lang="en-US" dirty="0"/>
              <a:t>Federal (GLBA, HIPAA, etc.)</a:t>
            </a:r>
          </a:p>
          <a:p>
            <a:endParaRPr lang="en-US" dirty="0"/>
          </a:p>
          <a:p>
            <a:r>
              <a:rPr lang="en-US" b="1" dirty="0"/>
              <a:t>Jurisdiction</a:t>
            </a:r>
          </a:p>
          <a:p>
            <a:endParaRPr lang="en-US" dirty="0"/>
          </a:p>
          <a:p>
            <a:pPr marL="742950" lvl="1" indent="-285750">
              <a:buFont typeface="Wingdings" panose="05000000000000000000" pitchFamily="2" charset="2"/>
              <a:buChar char="ü"/>
            </a:pPr>
            <a:r>
              <a:rPr lang="en-US" dirty="0"/>
              <a:t>State Residents </a:t>
            </a:r>
          </a:p>
          <a:p>
            <a:pPr marL="742950" lvl="1" indent="-285750">
              <a:buFont typeface="Wingdings" panose="05000000000000000000" pitchFamily="2" charset="2"/>
              <a:buChar char="ü"/>
            </a:pPr>
            <a:r>
              <a:rPr lang="en-US" dirty="0"/>
              <a:t>Businesses Operating In State</a:t>
            </a:r>
          </a:p>
          <a:p>
            <a:endParaRPr lang="en-US" dirty="0"/>
          </a:p>
          <a:p>
            <a:r>
              <a:rPr lang="en-US" b="1" dirty="0"/>
              <a:t>Purpose</a:t>
            </a:r>
          </a:p>
          <a:p>
            <a:endParaRPr lang="en-US" dirty="0"/>
          </a:p>
          <a:p>
            <a:pPr marL="742950" lvl="1" indent="-285750">
              <a:buFont typeface="Wingdings" panose="05000000000000000000" pitchFamily="2" charset="2"/>
              <a:buChar char="ü"/>
            </a:pPr>
            <a:r>
              <a:rPr lang="en-US" dirty="0"/>
              <a:t>Notice, not condemnation (at least in most states)</a:t>
            </a:r>
          </a:p>
          <a:p>
            <a:pPr>
              <a:lnSpc>
                <a:spcPct val="150000"/>
              </a:lnSpc>
            </a:pPr>
            <a:endParaRPr lang="en-US" dirty="0"/>
          </a:p>
        </p:txBody>
      </p:sp>
      <p:sp>
        <p:nvSpPr>
          <p:cNvPr id="7" name="Rectangle 6">
            <a:extLst>
              <a:ext uri="{FF2B5EF4-FFF2-40B4-BE49-F238E27FC236}">
                <a16:creationId xmlns:a16="http://schemas.microsoft.com/office/drawing/2014/main" id="{FEF08C6B-56DA-4683-A61D-A4844D460341}"/>
              </a:ext>
            </a:extLst>
          </p:cNvPr>
          <p:cNvSpPr/>
          <p:nvPr/>
        </p:nvSpPr>
        <p:spPr>
          <a:xfrm>
            <a:off x="6019800" y="1257419"/>
            <a:ext cx="3124200" cy="5257800"/>
          </a:xfrm>
          <a:prstGeom prst="rect">
            <a:avLst/>
          </a:prstGeom>
          <a:blipFill dpi="0" rotWithShape="1">
            <a:blip r:embed="rId3">
              <a:alphaModFix amt="50000"/>
              <a:extLst>
                <a:ext uri="{28A0092B-C50C-407E-A947-70E740481C1C}">
                  <a14:useLocalDpi xmlns:a14="http://schemas.microsoft.com/office/drawing/2010/main" val="0"/>
                </a:ext>
              </a:extLst>
            </a:blip>
            <a:srcRect/>
            <a:stretch>
              <a:fillRect t="-8848" b="-215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lated image">
            <a:extLst>
              <a:ext uri="{FF2B5EF4-FFF2-40B4-BE49-F238E27FC236}">
                <a16:creationId xmlns:a16="http://schemas.microsoft.com/office/drawing/2014/main" id="{416CB0DF-E9AC-4672-849B-8B229F813F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4451"/>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0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BA7174-9E2D-40E0-AEE5-263B1FDC480E}"/>
              </a:ext>
            </a:extLst>
          </p:cNvPr>
          <p:cNvSpPr/>
          <p:nvPr/>
        </p:nvSpPr>
        <p:spPr>
          <a:xfrm>
            <a:off x="3505200" y="457200"/>
            <a:ext cx="55626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Data Breach Elements</a:t>
            </a:r>
          </a:p>
        </p:txBody>
      </p:sp>
      <p:pic>
        <p:nvPicPr>
          <p:cNvPr id="4" name="Graphic 3" descr="Building">
            <a:extLst>
              <a:ext uri="{FF2B5EF4-FFF2-40B4-BE49-F238E27FC236}">
                <a16:creationId xmlns:a16="http://schemas.microsoft.com/office/drawing/2014/main" id="{0A176941-42DB-4B2B-A0F5-FB8A43F949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2362200"/>
            <a:ext cx="990600" cy="990600"/>
          </a:xfrm>
          <a:prstGeom prst="rect">
            <a:avLst/>
          </a:prstGeom>
        </p:spPr>
      </p:pic>
      <p:pic>
        <p:nvPicPr>
          <p:cNvPr id="9" name="Graphic 8" descr="Eye">
            <a:extLst>
              <a:ext uri="{FF2B5EF4-FFF2-40B4-BE49-F238E27FC236}">
                <a16:creationId xmlns:a16="http://schemas.microsoft.com/office/drawing/2014/main" id="{586C7EAC-DE6C-4369-9144-163D9A7CDE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0909" y="2374900"/>
            <a:ext cx="965200" cy="965200"/>
          </a:xfrm>
          <a:prstGeom prst="rect">
            <a:avLst/>
          </a:prstGeom>
        </p:spPr>
      </p:pic>
      <p:pic>
        <p:nvPicPr>
          <p:cNvPr id="11" name="Graphic 10" descr="Open envelope">
            <a:extLst>
              <a:ext uri="{FF2B5EF4-FFF2-40B4-BE49-F238E27FC236}">
                <a16:creationId xmlns:a16="http://schemas.microsoft.com/office/drawing/2014/main" id="{08288F31-90F0-4B3C-B231-D5FC0434F7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3800" y="2435039"/>
            <a:ext cx="844922" cy="844922"/>
          </a:xfrm>
          <a:prstGeom prst="rect">
            <a:avLst/>
          </a:prstGeom>
        </p:spPr>
      </p:pic>
      <p:pic>
        <p:nvPicPr>
          <p:cNvPr id="13" name="Graphic 12" descr="Unlock">
            <a:extLst>
              <a:ext uri="{FF2B5EF4-FFF2-40B4-BE49-F238E27FC236}">
                <a16:creationId xmlns:a16="http://schemas.microsoft.com/office/drawing/2014/main" id="{66CB757B-2934-401D-A325-A8C90D396D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43200" y="2336800"/>
            <a:ext cx="990600" cy="990600"/>
          </a:xfrm>
          <a:prstGeom prst="rect">
            <a:avLst/>
          </a:prstGeom>
        </p:spPr>
      </p:pic>
      <p:sp>
        <p:nvSpPr>
          <p:cNvPr id="14" name="TextBox 13">
            <a:extLst>
              <a:ext uri="{FF2B5EF4-FFF2-40B4-BE49-F238E27FC236}">
                <a16:creationId xmlns:a16="http://schemas.microsoft.com/office/drawing/2014/main" id="{57062261-6F1D-447C-AEE9-45C5A4FE0067}"/>
              </a:ext>
            </a:extLst>
          </p:cNvPr>
          <p:cNvSpPr txBox="1"/>
          <p:nvPr/>
        </p:nvSpPr>
        <p:spPr>
          <a:xfrm>
            <a:off x="2914650" y="3581400"/>
            <a:ext cx="647700" cy="369332"/>
          </a:xfrm>
          <a:prstGeom prst="rect">
            <a:avLst/>
          </a:prstGeom>
          <a:noFill/>
        </p:spPr>
        <p:txBody>
          <a:bodyPr wrap="square" rtlCol="0">
            <a:spAutoFit/>
          </a:bodyPr>
          <a:lstStyle/>
          <a:p>
            <a:r>
              <a:rPr lang="en-US" b="1" dirty="0">
                <a:solidFill>
                  <a:srgbClr val="00B0F0"/>
                </a:solidFill>
              </a:rPr>
              <a:t>Data</a:t>
            </a:r>
          </a:p>
        </p:txBody>
      </p:sp>
      <p:sp>
        <p:nvSpPr>
          <p:cNvPr id="15" name="TextBox 14">
            <a:extLst>
              <a:ext uri="{FF2B5EF4-FFF2-40B4-BE49-F238E27FC236}">
                <a16:creationId xmlns:a16="http://schemas.microsoft.com/office/drawing/2014/main" id="{A6445637-E6C2-40ED-9D9A-23A88BDE67EE}"/>
              </a:ext>
            </a:extLst>
          </p:cNvPr>
          <p:cNvSpPr txBox="1"/>
          <p:nvPr/>
        </p:nvSpPr>
        <p:spPr>
          <a:xfrm>
            <a:off x="571500" y="3581400"/>
            <a:ext cx="762000" cy="369332"/>
          </a:xfrm>
          <a:prstGeom prst="rect">
            <a:avLst/>
          </a:prstGeom>
          <a:noFill/>
        </p:spPr>
        <p:txBody>
          <a:bodyPr wrap="square" rtlCol="0">
            <a:spAutoFit/>
          </a:bodyPr>
          <a:lstStyle/>
          <a:p>
            <a:r>
              <a:rPr lang="en-US" b="1" dirty="0">
                <a:solidFill>
                  <a:srgbClr val="00B0F0"/>
                </a:solidFill>
              </a:rPr>
              <a:t>Entity</a:t>
            </a:r>
          </a:p>
        </p:txBody>
      </p:sp>
      <p:sp>
        <p:nvSpPr>
          <p:cNvPr id="16" name="TextBox 15">
            <a:extLst>
              <a:ext uri="{FF2B5EF4-FFF2-40B4-BE49-F238E27FC236}">
                <a16:creationId xmlns:a16="http://schemas.microsoft.com/office/drawing/2014/main" id="{FF9F092A-A001-445B-B860-80286692A187}"/>
              </a:ext>
            </a:extLst>
          </p:cNvPr>
          <p:cNvSpPr txBox="1"/>
          <p:nvPr/>
        </p:nvSpPr>
        <p:spPr>
          <a:xfrm>
            <a:off x="5260109" y="3581400"/>
            <a:ext cx="1066800" cy="369332"/>
          </a:xfrm>
          <a:prstGeom prst="rect">
            <a:avLst/>
          </a:prstGeom>
          <a:noFill/>
        </p:spPr>
        <p:txBody>
          <a:bodyPr wrap="square" rtlCol="0">
            <a:spAutoFit/>
          </a:bodyPr>
          <a:lstStyle/>
          <a:p>
            <a:r>
              <a:rPr lang="en-US" b="1" dirty="0">
                <a:solidFill>
                  <a:srgbClr val="00B0F0"/>
                </a:solidFill>
              </a:rPr>
              <a:t>Situation</a:t>
            </a:r>
          </a:p>
        </p:txBody>
      </p:sp>
      <p:sp>
        <p:nvSpPr>
          <p:cNvPr id="17" name="TextBox 16">
            <a:extLst>
              <a:ext uri="{FF2B5EF4-FFF2-40B4-BE49-F238E27FC236}">
                <a16:creationId xmlns:a16="http://schemas.microsoft.com/office/drawing/2014/main" id="{38B1684D-7938-42EE-AE3A-23BD00A72F3B}"/>
              </a:ext>
            </a:extLst>
          </p:cNvPr>
          <p:cNvSpPr txBox="1"/>
          <p:nvPr/>
        </p:nvSpPr>
        <p:spPr>
          <a:xfrm>
            <a:off x="7543800" y="3581400"/>
            <a:ext cx="844922" cy="369332"/>
          </a:xfrm>
          <a:prstGeom prst="rect">
            <a:avLst/>
          </a:prstGeom>
          <a:noFill/>
        </p:spPr>
        <p:txBody>
          <a:bodyPr wrap="square" rtlCol="0">
            <a:spAutoFit/>
          </a:bodyPr>
          <a:lstStyle/>
          <a:p>
            <a:r>
              <a:rPr lang="en-US" b="1" dirty="0">
                <a:solidFill>
                  <a:srgbClr val="00B0F0"/>
                </a:solidFill>
              </a:rPr>
              <a:t>Notice</a:t>
            </a:r>
          </a:p>
        </p:txBody>
      </p:sp>
      <p:pic>
        <p:nvPicPr>
          <p:cNvPr id="12" name="Picture 2" descr="Related image">
            <a:extLst>
              <a:ext uri="{FF2B5EF4-FFF2-40B4-BE49-F238E27FC236}">
                <a16:creationId xmlns:a16="http://schemas.microsoft.com/office/drawing/2014/main" id="{5908E59D-D47A-42A0-8057-1EDAF1ED71F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44451"/>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510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a:extLst>
              <a:ext uri="{FF2B5EF4-FFF2-40B4-BE49-F238E27FC236}">
                <a16:creationId xmlns:a16="http://schemas.microsoft.com/office/drawing/2014/main" id="{C9CB26D2-E041-46EB-82C8-3453B67FA4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342" y="5307012"/>
            <a:ext cx="1435758" cy="1425575"/>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Pause">
            <a:extLst>
              <a:ext uri="{FF2B5EF4-FFF2-40B4-BE49-F238E27FC236}">
                <a16:creationId xmlns:a16="http://schemas.microsoft.com/office/drawing/2014/main" id="{1C4FAE84-6386-40A8-975C-6280EC43B3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7021" y="5562599"/>
            <a:ext cx="914400" cy="914400"/>
          </a:xfrm>
          <a:prstGeom prst="rect">
            <a:avLst/>
          </a:prstGeom>
        </p:spPr>
      </p:pic>
      <p:sp>
        <p:nvSpPr>
          <p:cNvPr id="5" name="Rectangle 4">
            <a:extLst>
              <a:ext uri="{FF2B5EF4-FFF2-40B4-BE49-F238E27FC236}">
                <a16:creationId xmlns:a16="http://schemas.microsoft.com/office/drawing/2014/main" id="{6BBA7174-9E2D-40E0-AEE5-263B1FDC480E}"/>
              </a:ext>
            </a:extLst>
          </p:cNvPr>
          <p:cNvSpPr/>
          <p:nvPr/>
        </p:nvSpPr>
        <p:spPr>
          <a:xfrm>
            <a:off x="5181600" y="457200"/>
            <a:ext cx="38862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Element: </a:t>
            </a: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Entity</a:t>
            </a:r>
            <a:endPar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5078313"/>
          </a:xfrm>
          <a:prstGeom prst="rect">
            <a:avLst/>
          </a:prstGeom>
          <a:noFill/>
        </p:spPr>
        <p:txBody>
          <a:bodyPr wrap="square" rtlCol="0">
            <a:spAutoFit/>
          </a:bodyPr>
          <a:lstStyle/>
          <a:p>
            <a:pPr>
              <a:lnSpc>
                <a:spcPct val="150000"/>
              </a:lnSpc>
            </a:pPr>
            <a:endParaRPr lang="en-US" dirty="0"/>
          </a:p>
          <a:p>
            <a:r>
              <a:rPr lang="en-US" dirty="0"/>
              <a:t>Arnie, the new intern, runs into your office breathless. </a:t>
            </a:r>
            <a:r>
              <a:rPr lang="en-US" i="1" dirty="0">
                <a:solidFill>
                  <a:srgbClr val="FF0000"/>
                </a:solidFill>
              </a:rPr>
              <a:t>“Shane told me to tell you that we may have lost some customer information.” </a:t>
            </a:r>
            <a:r>
              <a:rPr lang="en-US" dirty="0"/>
              <a:t>You shift uncomfortably in your seat. </a:t>
            </a:r>
            <a:r>
              <a:rPr lang="en-US" i="1" dirty="0">
                <a:solidFill>
                  <a:srgbClr val="FF0000"/>
                </a:solidFill>
              </a:rPr>
              <a:t>“Shane is on his way up. He started digging but needs to know what information we need. But he’s pulled the state of residence for the people already.” </a:t>
            </a:r>
            <a:r>
              <a:rPr lang="en-US" dirty="0"/>
              <a:t>You pause and run through the questions you’ll need to ask in your mind.  </a:t>
            </a:r>
          </a:p>
          <a:p>
            <a:endParaRPr lang="en-US" i="1" dirty="0">
              <a:solidFill>
                <a:srgbClr val="FF0000"/>
              </a:solidFill>
            </a:endParaRPr>
          </a:p>
          <a:p>
            <a:endParaRPr lang="en-US" i="1" dirty="0">
              <a:solidFill>
                <a:srgbClr val="FF0000"/>
              </a:solidFill>
            </a:endParaRPr>
          </a:p>
          <a:p>
            <a:pPr marL="285750" indent="-285750">
              <a:buFont typeface="Arial" panose="020B0604020202020204" pitchFamily="34" charset="0"/>
              <a:buChar char="•"/>
            </a:pPr>
            <a:r>
              <a:rPr lang="en-US" b="1" dirty="0"/>
              <a:t>What was the residence of the individuals whose records were lost?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Based on the states are you regulated under one or all of them?</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Do you have any special state requirements (i.e. are you in a highly regulated industry)?</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Do you have any contractual requirements?</a:t>
            </a:r>
          </a:p>
          <a:p>
            <a:pPr>
              <a:lnSpc>
                <a:spcPct val="150000"/>
              </a:lnSpc>
            </a:pPr>
            <a:endParaRPr lang="en-US" dirty="0"/>
          </a:p>
        </p:txBody>
      </p:sp>
      <p:pic>
        <p:nvPicPr>
          <p:cNvPr id="4" name="Graphic 3" descr="Building">
            <a:extLst>
              <a:ext uri="{FF2B5EF4-FFF2-40B4-BE49-F238E27FC236}">
                <a16:creationId xmlns:a16="http://schemas.microsoft.com/office/drawing/2014/main" id="{2AECFBBC-2A11-40DE-B761-6C37918FD8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871" y="432318"/>
            <a:ext cx="990600" cy="990600"/>
          </a:xfrm>
          <a:prstGeom prst="rect">
            <a:avLst/>
          </a:prstGeom>
        </p:spPr>
      </p:pic>
    </p:spTree>
    <p:extLst>
      <p:ext uri="{BB962C8B-B14F-4D97-AF65-F5344CB8AC3E}">
        <p14:creationId xmlns:p14="http://schemas.microsoft.com/office/powerpoint/2010/main" val="1722806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F034E3-D729-41BE-8E8D-5B6477F88541}"/>
              </a:ext>
            </a:extLst>
          </p:cNvPr>
          <p:cNvSpPr/>
          <p:nvPr/>
        </p:nvSpPr>
        <p:spPr>
          <a:xfrm>
            <a:off x="0" y="1434820"/>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42BFBF-72DC-4403-9C4F-BC5611B84DD7}"/>
              </a:ext>
            </a:extLst>
          </p:cNvPr>
          <p:cNvSpPr/>
          <p:nvPr/>
        </p:nvSpPr>
        <p:spPr>
          <a:xfrm>
            <a:off x="0" y="4800600"/>
            <a:ext cx="9144000" cy="1295400"/>
          </a:xfrm>
          <a:prstGeom prst="rect">
            <a:avLst/>
          </a:prstGeom>
          <a:gradFill flip="none" rotWithShape="1">
            <a:gsLst>
              <a:gs pos="0">
                <a:schemeClr val="accent1">
                  <a:lumMod val="5000"/>
                  <a:lumOff val="95000"/>
                  <a:alpha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BBA7174-9E2D-40E0-AEE5-263B1FDC480E}"/>
              </a:ext>
            </a:extLst>
          </p:cNvPr>
          <p:cNvSpPr/>
          <p:nvPr/>
        </p:nvSpPr>
        <p:spPr>
          <a:xfrm>
            <a:off x="5181600" y="457200"/>
            <a:ext cx="3886200" cy="800219"/>
          </a:xfrm>
          <a:prstGeom prst="rect">
            <a:avLst/>
          </a:prstGeom>
        </p:spPr>
        <p:txBody>
          <a:bodyPr wrap="square">
            <a:spAutoFit/>
          </a:bodyPr>
          <a:lstStyle/>
          <a:p>
            <a:pPr>
              <a:lnSpc>
                <a:spcPct val="115000"/>
              </a:lnSpc>
            </a:pPr>
            <a:r>
              <a:rPr lang="en-US" sz="4000" b="1" dirty="0">
                <a:solidFill>
                  <a:srgbClr val="00B0F0"/>
                </a:solidFill>
                <a:latin typeface="Arial" panose="020B0604020202020204" pitchFamily="34" charset="0"/>
                <a:ea typeface="Calibri" panose="020F0502020204030204" pitchFamily="34" charset="0"/>
                <a:cs typeface="Arial" panose="020B0604020202020204" pitchFamily="34" charset="0"/>
              </a:rPr>
              <a:t>Element: Entity</a:t>
            </a:r>
            <a:endPar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5786199"/>
          </a:xfrm>
          <a:prstGeom prst="rect">
            <a:avLst/>
          </a:prstGeom>
          <a:noFill/>
        </p:spPr>
        <p:txBody>
          <a:bodyPr wrap="square" rtlCol="0">
            <a:spAutoFit/>
          </a:bodyPr>
          <a:lstStyle/>
          <a:p>
            <a:endParaRPr lang="en-US" b="1" dirty="0"/>
          </a:p>
          <a:p>
            <a:r>
              <a:rPr lang="en-US" sz="1700" b="1" dirty="0"/>
              <a:t>Ga. Code Ann. § 10-1-911(3)</a:t>
            </a:r>
          </a:p>
          <a:p>
            <a:r>
              <a:rPr lang="en-US" sz="1700" dirty="0"/>
              <a:t>"Information broker" means any person or entity who, </a:t>
            </a:r>
            <a:r>
              <a:rPr lang="en-US" sz="1700" u="sng" dirty="0"/>
              <a:t>for monetary fees or dues, engages in whole or in part in the business of collecting, assembling, evaluating, compiling, reporting, transmitting, transferring, or communicating information </a:t>
            </a:r>
            <a:r>
              <a:rPr lang="en-US" sz="1700" dirty="0"/>
              <a:t>concerning individuals for the primary purpose of furnishing personal information to nonaffiliated third parties, but does not include any governmental agency whose records are maintained primarily for traffic safety, law enforcement, or licensing purposes.</a:t>
            </a:r>
          </a:p>
          <a:p>
            <a:endParaRPr lang="en-US" sz="1700" dirty="0"/>
          </a:p>
          <a:p>
            <a:r>
              <a:rPr lang="en-US" sz="1700" b="1" dirty="0"/>
              <a:t>Cal. Health and Safety Code § 1280.15(a)(b)(1)</a:t>
            </a:r>
          </a:p>
          <a:p>
            <a:r>
              <a:rPr lang="en-US" sz="1700" dirty="0"/>
              <a:t>A </a:t>
            </a:r>
            <a:r>
              <a:rPr lang="en-US" sz="1700" u="sng" dirty="0"/>
              <a:t>clinic, health facility, home health agency, or hospice </a:t>
            </a:r>
            <a:r>
              <a:rPr lang="en-US" sz="1700" dirty="0"/>
              <a:t>to which subdivision (a) applies shall report any unlawful or unauthorized access to, or use or disclosure of, a patient’s medical information…</a:t>
            </a:r>
          </a:p>
          <a:p>
            <a:endParaRPr lang="en-US" sz="1700" dirty="0"/>
          </a:p>
          <a:p>
            <a:r>
              <a:rPr lang="en-US" sz="1700" b="1" dirty="0"/>
              <a:t>Security Breach Notification Contract Language</a:t>
            </a:r>
          </a:p>
          <a:p>
            <a:r>
              <a:rPr lang="en-US" sz="1700" dirty="0"/>
              <a:t>Contractor </a:t>
            </a:r>
            <a:r>
              <a:rPr lang="en-US" sz="1700" u="sng" dirty="0"/>
              <a:t>shall immediately notify Company </a:t>
            </a:r>
            <a:r>
              <a:rPr lang="en-US" sz="1700" dirty="0"/>
              <a:t>after becoming aware of any unauthorized access to, acquisition, disclosure, loss, use of, or any other potential corruption, compromise, or destruction of any Personally Identifiable Information ("Security Breach"). </a:t>
            </a:r>
          </a:p>
          <a:p>
            <a:endParaRPr lang="en-US" dirty="0"/>
          </a:p>
          <a:p>
            <a:endParaRPr lang="en-US" dirty="0"/>
          </a:p>
          <a:p>
            <a:pPr>
              <a:lnSpc>
                <a:spcPct val="150000"/>
              </a:lnSpc>
            </a:pPr>
            <a:endParaRPr lang="en-US" dirty="0"/>
          </a:p>
        </p:txBody>
      </p:sp>
      <p:pic>
        <p:nvPicPr>
          <p:cNvPr id="6" name="Graphic 5" descr="Building">
            <a:extLst>
              <a:ext uri="{FF2B5EF4-FFF2-40B4-BE49-F238E27FC236}">
                <a16:creationId xmlns:a16="http://schemas.microsoft.com/office/drawing/2014/main" id="{2672F0DD-BCBF-4277-8E5C-E4E8843E28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71" y="432318"/>
            <a:ext cx="990600" cy="990600"/>
          </a:xfrm>
          <a:prstGeom prst="rect">
            <a:avLst/>
          </a:prstGeom>
        </p:spPr>
      </p:pic>
      <p:pic>
        <p:nvPicPr>
          <p:cNvPr id="9" name="Picture 2" descr="Related image">
            <a:extLst>
              <a:ext uri="{FF2B5EF4-FFF2-40B4-BE49-F238E27FC236}">
                <a16:creationId xmlns:a16="http://schemas.microsoft.com/office/drawing/2014/main" id="{7A1FB134-46AF-4915-BE6D-18ABBFD8A4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6599" y="5850122"/>
            <a:ext cx="825001"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363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a:extLst>
              <a:ext uri="{FF2B5EF4-FFF2-40B4-BE49-F238E27FC236}">
                <a16:creationId xmlns:a16="http://schemas.microsoft.com/office/drawing/2014/main" id="{F6720C1F-0EA8-4E0B-9F38-27970225B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342" y="5307012"/>
            <a:ext cx="1435758" cy="142557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Pause">
            <a:extLst>
              <a:ext uri="{FF2B5EF4-FFF2-40B4-BE49-F238E27FC236}">
                <a16:creationId xmlns:a16="http://schemas.microsoft.com/office/drawing/2014/main" id="{5A51A094-A183-4387-AB77-1BB16170D7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7021" y="5562599"/>
            <a:ext cx="914400" cy="914400"/>
          </a:xfrm>
          <a:prstGeom prst="rect">
            <a:avLst/>
          </a:prstGeom>
        </p:spPr>
      </p:pic>
      <p:sp>
        <p:nvSpPr>
          <p:cNvPr id="5" name="Rectangle 4">
            <a:extLst>
              <a:ext uri="{FF2B5EF4-FFF2-40B4-BE49-F238E27FC236}">
                <a16:creationId xmlns:a16="http://schemas.microsoft.com/office/drawing/2014/main" id="{6BBA7174-9E2D-40E0-AEE5-263B1FDC480E}"/>
              </a:ext>
            </a:extLst>
          </p:cNvPr>
          <p:cNvSpPr/>
          <p:nvPr/>
        </p:nvSpPr>
        <p:spPr>
          <a:xfrm>
            <a:off x="5486400" y="457200"/>
            <a:ext cx="3581400" cy="800219"/>
          </a:xfrm>
          <a:prstGeom prst="rect">
            <a:avLst/>
          </a:prstGeom>
        </p:spPr>
        <p:txBody>
          <a:bodyPr wrap="square">
            <a:spAutoFit/>
          </a:bodyPr>
          <a:lstStyle/>
          <a:p>
            <a:pPr>
              <a:lnSpc>
                <a:spcPct val="115000"/>
              </a:lnSpc>
            </a:pPr>
            <a:r>
              <a:rPr lang="en-US" sz="40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Element: Data</a:t>
            </a:r>
          </a:p>
        </p:txBody>
      </p:sp>
      <p:sp>
        <p:nvSpPr>
          <p:cNvPr id="3" name="TextBox 2">
            <a:extLst>
              <a:ext uri="{FF2B5EF4-FFF2-40B4-BE49-F238E27FC236}">
                <a16:creationId xmlns:a16="http://schemas.microsoft.com/office/drawing/2014/main" id="{3ECCCDA3-0B27-405F-A616-9C7067DB7DD0}"/>
              </a:ext>
            </a:extLst>
          </p:cNvPr>
          <p:cNvSpPr txBox="1"/>
          <p:nvPr/>
        </p:nvSpPr>
        <p:spPr>
          <a:xfrm>
            <a:off x="304800" y="1257419"/>
            <a:ext cx="8534400" cy="4524315"/>
          </a:xfrm>
          <a:prstGeom prst="rect">
            <a:avLst/>
          </a:prstGeom>
          <a:noFill/>
        </p:spPr>
        <p:txBody>
          <a:bodyPr wrap="square" rtlCol="0">
            <a:spAutoFit/>
          </a:bodyPr>
          <a:lstStyle/>
          <a:p>
            <a:pPr lvl="0"/>
            <a:endParaRPr lang="en-US" dirty="0"/>
          </a:p>
          <a:p>
            <a:r>
              <a:rPr lang="en-US" dirty="0"/>
              <a:t>Shane comes in. </a:t>
            </a:r>
            <a:r>
              <a:rPr lang="en-US" i="1" dirty="0">
                <a:solidFill>
                  <a:srgbClr val="FF0000"/>
                </a:solidFill>
              </a:rPr>
              <a:t>“North Dakota, North Carolina, Ohio, and Vermont”</a:t>
            </a:r>
            <a:r>
              <a:rPr lang="en-US" dirty="0"/>
              <a:t>, he laments. He then visibly waits, giving you a second to think before asking your first round of questions. </a:t>
            </a:r>
          </a:p>
          <a:p>
            <a:endParaRPr lang="en-US" dirty="0"/>
          </a:p>
          <a:p>
            <a:endParaRPr lang="en-US" dirty="0"/>
          </a:p>
          <a:p>
            <a:pPr marL="285750" indent="-285750">
              <a:buFont typeface="Arial" panose="020B0604020202020204" pitchFamily="34" charset="0"/>
              <a:buChar char="•"/>
            </a:pPr>
            <a:r>
              <a:rPr lang="en-US" b="1" dirty="0"/>
              <a:t>What information did we lose? Did it include any part of a name? Any of the following: Date of Birth, Financial Account, Username &amp; Password, or Social Security Number?</a:t>
            </a:r>
          </a:p>
          <a:p>
            <a:endParaRPr lang="en-US" b="1" dirty="0"/>
          </a:p>
          <a:p>
            <a:pPr marL="285750" indent="-285750">
              <a:buFont typeface="Arial" panose="020B0604020202020204" pitchFamily="34" charset="0"/>
              <a:buChar char="•"/>
            </a:pPr>
            <a:r>
              <a:rPr lang="en-US" b="1" dirty="0"/>
              <a:t>Was the data encrypted?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Was the data exposed on paper or electronically?</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Was this data we own or license?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How many records were lost in each state?</a:t>
            </a:r>
          </a:p>
        </p:txBody>
      </p:sp>
      <p:pic>
        <p:nvPicPr>
          <p:cNvPr id="4" name="Graphic 3" descr="Unlock">
            <a:extLst>
              <a:ext uri="{FF2B5EF4-FFF2-40B4-BE49-F238E27FC236}">
                <a16:creationId xmlns:a16="http://schemas.microsoft.com/office/drawing/2014/main" id="{FF7AF205-1639-4268-9E04-6CD2188C99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362009"/>
            <a:ext cx="990600" cy="990600"/>
          </a:xfrm>
          <a:prstGeom prst="rect">
            <a:avLst/>
          </a:prstGeom>
        </p:spPr>
      </p:pic>
    </p:spTree>
    <p:extLst>
      <p:ext uri="{BB962C8B-B14F-4D97-AF65-F5344CB8AC3E}">
        <p14:creationId xmlns:p14="http://schemas.microsoft.com/office/powerpoint/2010/main" val="22615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2372</TotalTime>
  <Words>1665</Words>
  <Application>Microsoft Office PowerPoint</Application>
  <PresentationFormat>On-screen Show (4:3)</PresentationFormat>
  <Paragraphs>217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Biondi</vt:lpstr>
      <vt:lpstr>Bradley Hand ITC</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Mclean</dc:creator>
  <cp:lastModifiedBy>Zachary Briggs</cp:lastModifiedBy>
  <cp:revision>235</cp:revision>
  <cp:lastPrinted>2018-09-05T18:57:30Z</cp:lastPrinted>
  <dcterms:created xsi:type="dcterms:W3CDTF">2018-01-09T19:28:29Z</dcterms:created>
  <dcterms:modified xsi:type="dcterms:W3CDTF">2019-01-24T19:15:23Z</dcterms:modified>
</cp:coreProperties>
</file>