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9"/>
  </p:notesMasterIdLst>
  <p:handoutMasterIdLst>
    <p:handoutMasterId r:id="rId20"/>
  </p:handoutMasterIdLst>
  <p:sldIdLst>
    <p:sldId id="256" r:id="rId2"/>
    <p:sldId id="510" r:id="rId3"/>
    <p:sldId id="524" r:id="rId4"/>
    <p:sldId id="512" r:id="rId5"/>
    <p:sldId id="526" r:id="rId6"/>
    <p:sldId id="515" r:id="rId7"/>
    <p:sldId id="516" r:id="rId8"/>
    <p:sldId id="517" r:id="rId9"/>
    <p:sldId id="513" r:id="rId10"/>
    <p:sldId id="514" r:id="rId11"/>
    <p:sldId id="518" r:id="rId12"/>
    <p:sldId id="522" r:id="rId13"/>
    <p:sldId id="519" r:id="rId14"/>
    <p:sldId id="525" r:id="rId15"/>
    <p:sldId id="523" r:id="rId16"/>
    <p:sldId id="520" r:id="rId17"/>
    <p:sldId id="383" r:id="rId18"/>
  </p:sldIdLst>
  <p:sldSz cx="9144000" cy="6858000" type="screen4x3"/>
  <p:notesSz cx="6858000" cy="9144000"/>
  <p:defaultTextStyle>
    <a:defPPr>
      <a:defRPr lang="en-AU"/>
    </a:defPPr>
    <a:lvl1pPr algn="l" rtl="0" fontAlgn="base">
      <a:spcBef>
        <a:spcPct val="0"/>
      </a:spcBef>
      <a:spcAft>
        <a:spcPct val="0"/>
      </a:spcAft>
      <a:defRPr sz="2800" b="1" kern="1200">
        <a:solidFill>
          <a:schemeClr val="bg1"/>
        </a:solidFill>
        <a:latin typeface="Arial" charset="0"/>
        <a:ea typeface="+mn-ea"/>
        <a:cs typeface="Arial" charset="0"/>
      </a:defRPr>
    </a:lvl1pPr>
    <a:lvl2pPr marL="457200" algn="l" rtl="0" fontAlgn="base">
      <a:spcBef>
        <a:spcPct val="0"/>
      </a:spcBef>
      <a:spcAft>
        <a:spcPct val="0"/>
      </a:spcAft>
      <a:defRPr sz="2800" b="1" kern="1200">
        <a:solidFill>
          <a:schemeClr val="bg1"/>
        </a:solidFill>
        <a:latin typeface="Arial" charset="0"/>
        <a:ea typeface="+mn-ea"/>
        <a:cs typeface="Arial" charset="0"/>
      </a:defRPr>
    </a:lvl2pPr>
    <a:lvl3pPr marL="914400" algn="l" rtl="0" fontAlgn="base">
      <a:spcBef>
        <a:spcPct val="0"/>
      </a:spcBef>
      <a:spcAft>
        <a:spcPct val="0"/>
      </a:spcAft>
      <a:defRPr sz="2800" b="1" kern="1200">
        <a:solidFill>
          <a:schemeClr val="bg1"/>
        </a:solidFill>
        <a:latin typeface="Arial" charset="0"/>
        <a:ea typeface="+mn-ea"/>
        <a:cs typeface="Arial" charset="0"/>
      </a:defRPr>
    </a:lvl3pPr>
    <a:lvl4pPr marL="1371600" algn="l" rtl="0" fontAlgn="base">
      <a:spcBef>
        <a:spcPct val="0"/>
      </a:spcBef>
      <a:spcAft>
        <a:spcPct val="0"/>
      </a:spcAft>
      <a:defRPr sz="2800" b="1" kern="1200">
        <a:solidFill>
          <a:schemeClr val="bg1"/>
        </a:solidFill>
        <a:latin typeface="Arial" charset="0"/>
        <a:ea typeface="+mn-ea"/>
        <a:cs typeface="Arial" charset="0"/>
      </a:defRPr>
    </a:lvl4pPr>
    <a:lvl5pPr marL="1828800" algn="l" rtl="0" fontAlgn="base">
      <a:spcBef>
        <a:spcPct val="0"/>
      </a:spcBef>
      <a:spcAft>
        <a:spcPct val="0"/>
      </a:spcAft>
      <a:defRPr sz="2800" b="1" kern="1200">
        <a:solidFill>
          <a:schemeClr val="bg1"/>
        </a:solidFill>
        <a:latin typeface="Arial" charset="0"/>
        <a:ea typeface="+mn-ea"/>
        <a:cs typeface="Arial" charset="0"/>
      </a:defRPr>
    </a:lvl5pPr>
    <a:lvl6pPr marL="2286000" algn="l" defTabSz="914400" rtl="0" eaLnBrk="1" latinLnBrk="0" hangingPunct="1">
      <a:defRPr sz="2800" b="1" kern="1200">
        <a:solidFill>
          <a:schemeClr val="bg1"/>
        </a:solidFill>
        <a:latin typeface="Arial" charset="0"/>
        <a:ea typeface="+mn-ea"/>
        <a:cs typeface="Arial" charset="0"/>
      </a:defRPr>
    </a:lvl6pPr>
    <a:lvl7pPr marL="2743200" algn="l" defTabSz="914400" rtl="0" eaLnBrk="1" latinLnBrk="0" hangingPunct="1">
      <a:defRPr sz="2800" b="1" kern="1200">
        <a:solidFill>
          <a:schemeClr val="bg1"/>
        </a:solidFill>
        <a:latin typeface="Arial" charset="0"/>
        <a:ea typeface="+mn-ea"/>
        <a:cs typeface="Arial" charset="0"/>
      </a:defRPr>
    </a:lvl7pPr>
    <a:lvl8pPr marL="3200400" algn="l" defTabSz="914400" rtl="0" eaLnBrk="1" latinLnBrk="0" hangingPunct="1">
      <a:defRPr sz="2800" b="1" kern="1200">
        <a:solidFill>
          <a:schemeClr val="bg1"/>
        </a:solidFill>
        <a:latin typeface="Arial" charset="0"/>
        <a:ea typeface="+mn-ea"/>
        <a:cs typeface="Arial" charset="0"/>
      </a:defRPr>
    </a:lvl8pPr>
    <a:lvl9pPr marL="3657600" algn="l" defTabSz="914400" rtl="0" eaLnBrk="1" latinLnBrk="0" hangingPunct="1">
      <a:defRPr sz="2800" b="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009900"/>
    <a:srgbClr val="000099"/>
    <a:srgbClr val="3366CC"/>
    <a:srgbClr val="FF0000"/>
    <a:srgbClr val="DDDD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2644" autoAdjust="0"/>
  </p:normalViewPr>
  <p:slideViewPr>
    <p:cSldViewPr>
      <p:cViewPr>
        <p:scale>
          <a:sx n="100" d="100"/>
          <a:sy n="100" d="100"/>
        </p:scale>
        <p:origin x="-270" y="-72"/>
      </p:cViewPr>
      <p:guideLst>
        <p:guide orient="horz" pos="1728"/>
        <p:guide pos="336"/>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66" d="100"/>
        <a:sy n="66"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AU"/>
          </a:p>
        </p:txBody>
      </p:sp>
      <p:sp>
        <p:nvSpPr>
          <p:cNvPr id="798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endParaRPr lang="en-AU"/>
          </a:p>
        </p:txBody>
      </p:sp>
      <p:sp>
        <p:nvSpPr>
          <p:cNvPr id="798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AU"/>
          </a:p>
        </p:txBody>
      </p:sp>
      <p:sp>
        <p:nvSpPr>
          <p:cNvPr id="798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fld id="{FEA88625-0895-417A-B28B-6366473F0731}" type="slidenum">
              <a:rPr lang="en-AU"/>
              <a:pPr>
                <a:defRPr/>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fld id="{E4E41FAD-EE62-464D-8321-F8204C8952C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es-MX"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35842"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37890"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39938"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41986"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44034"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46082"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48130"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630C1141-4B75-42F4-9741-A0C683DEC3FB}" type="slidenum">
              <a:rPr lang="en-US" smtClean="0"/>
              <a:pPr>
                <a:defRPr/>
              </a:pPr>
              <a:t>17</a:t>
            </a:fld>
            <a:endParaRPr lang="en-US"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19458"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21506"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23554"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25602"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27650"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29698"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31746"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33794"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47800" y="762000"/>
            <a:ext cx="7696200" cy="4953000"/>
          </a:xfrm>
          <a:prstGeom prst="rect">
            <a:avLst/>
          </a:prstGeom>
          <a:solidFill>
            <a:srgbClr val="EAEAEA"/>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5" name="Rectangle 5"/>
          <p:cNvSpPr>
            <a:spLocks noChangeArrowheads="1"/>
          </p:cNvSpPr>
          <p:nvPr/>
        </p:nvSpPr>
        <p:spPr bwMode="auto">
          <a:xfrm>
            <a:off x="0" y="0"/>
            <a:ext cx="9144000" cy="609600"/>
          </a:xfrm>
          <a:prstGeom prst="rect">
            <a:avLst/>
          </a:prstGeom>
          <a:solidFill>
            <a:srgbClr val="336699"/>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6" name="Rectangle 6"/>
          <p:cNvSpPr>
            <a:spLocks noChangeArrowheads="1"/>
          </p:cNvSpPr>
          <p:nvPr/>
        </p:nvSpPr>
        <p:spPr bwMode="auto">
          <a:xfrm>
            <a:off x="0" y="5715000"/>
            <a:ext cx="9144000" cy="1149350"/>
          </a:xfrm>
          <a:prstGeom prst="rect">
            <a:avLst/>
          </a:prstGeom>
          <a:solidFill>
            <a:srgbClr val="336699"/>
          </a:solidFill>
          <a:ln w="9525">
            <a:noFill/>
            <a:miter lim="800000"/>
            <a:headEnd/>
            <a:tailEnd/>
          </a:ln>
          <a:effectLst/>
        </p:spPr>
        <p:txBody>
          <a:bodyPr wrap="none" anchor="ctr"/>
          <a:lstStyle/>
          <a:p>
            <a:pPr eaLnBrk="0" hangingPunct="0">
              <a:defRPr/>
            </a:pPr>
            <a:endParaRPr lang="en-GB">
              <a:cs typeface="+mn-cs"/>
            </a:endParaRPr>
          </a:p>
        </p:txBody>
      </p:sp>
      <p:pic>
        <p:nvPicPr>
          <p:cNvPr id="7" name="Picture 7" descr="owasp"/>
          <p:cNvPicPr>
            <a:picLocks noChangeAspect="1" noChangeArrowheads="1"/>
          </p:cNvPicPr>
          <p:nvPr/>
        </p:nvPicPr>
        <p:blipFill>
          <a:blip r:embed="rId2">
            <a:clrChange>
              <a:clrFrom>
                <a:srgbClr val="FEFEFE"/>
              </a:clrFrom>
              <a:clrTo>
                <a:srgbClr val="FEFEFE">
                  <a:alpha val="0"/>
                </a:srgbClr>
              </a:clrTo>
            </a:clrChange>
          </a:blip>
          <a:srcRect/>
          <a:stretch>
            <a:fillRect/>
          </a:stretch>
        </p:blipFill>
        <p:spPr bwMode="auto">
          <a:xfrm>
            <a:off x="1676400" y="1066800"/>
            <a:ext cx="1371600" cy="1258888"/>
          </a:xfrm>
          <a:prstGeom prst="rect">
            <a:avLst/>
          </a:prstGeom>
          <a:noFill/>
          <a:ln w="9525">
            <a:noFill/>
            <a:miter lim="800000"/>
            <a:headEnd/>
            <a:tailEnd/>
          </a:ln>
        </p:spPr>
      </p:pic>
      <p:sp>
        <p:nvSpPr>
          <p:cNvPr id="8" name="Text Box 8"/>
          <p:cNvSpPr txBox="1">
            <a:spLocks noChangeArrowheads="1"/>
          </p:cNvSpPr>
          <p:nvPr/>
        </p:nvSpPr>
        <p:spPr bwMode="auto">
          <a:xfrm>
            <a:off x="4038600" y="5165725"/>
            <a:ext cx="4191000" cy="554038"/>
          </a:xfrm>
          <a:prstGeom prst="rect">
            <a:avLst/>
          </a:prstGeom>
          <a:noFill/>
          <a:ln w="9525">
            <a:noFill/>
            <a:miter lim="800000"/>
            <a:headEnd/>
            <a:tailEnd/>
          </a:ln>
          <a:effectLst/>
        </p:spPr>
        <p:txBody>
          <a:bodyPr lIns="91420" tIns="45711" rIns="91420" bIns="45711">
            <a:spAutoFit/>
          </a:bodyPr>
          <a:lstStyle/>
          <a:p>
            <a:pPr>
              <a:defRPr/>
            </a:pPr>
            <a:r>
              <a:rPr lang="en-US" sz="1000" b="0" dirty="0">
                <a:solidFill>
                  <a:srgbClr val="969696"/>
                </a:solidFill>
                <a:latin typeface="Tahoma" pitchFamily="34" charset="0"/>
                <a:cs typeface="+mn-cs"/>
              </a:rPr>
              <a:t>Copyright © - The OWASP Foundation</a:t>
            </a:r>
          </a:p>
          <a:p>
            <a:pPr>
              <a:defRPr/>
            </a:pPr>
            <a:r>
              <a:rPr lang="en-US" sz="1000" b="0" dirty="0">
                <a:solidFill>
                  <a:srgbClr val="969696"/>
                </a:solidFill>
                <a:latin typeface="Tahoma" pitchFamily="34" charset="0"/>
                <a:cs typeface="+mn-cs"/>
              </a:rPr>
              <a:t>Permission is granted to copy, distribute and/or modify this document under the terms of the GNU Free Documentation License.</a:t>
            </a:r>
          </a:p>
        </p:txBody>
      </p:sp>
      <p:sp>
        <p:nvSpPr>
          <p:cNvPr id="9" name="Rectangle 9"/>
          <p:cNvSpPr>
            <a:spLocks noChangeArrowheads="1"/>
          </p:cNvSpPr>
          <p:nvPr/>
        </p:nvSpPr>
        <p:spPr bwMode="auto">
          <a:xfrm>
            <a:off x="0" y="609600"/>
            <a:ext cx="9144000" cy="152400"/>
          </a:xfrm>
          <a:prstGeom prst="rect">
            <a:avLst/>
          </a:prstGeom>
          <a:solidFill>
            <a:srgbClr val="777777"/>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0" name="Rectangle 10"/>
          <p:cNvSpPr>
            <a:spLocks noChangeArrowheads="1"/>
          </p:cNvSpPr>
          <p:nvPr/>
        </p:nvSpPr>
        <p:spPr bwMode="auto">
          <a:xfrm>
            <a:off x="6350" y="755650"/>
            <a:ext cx="1417638" cy="3740150"/>
          </a:xfrm>
          <a:prstGeom prst="rect">
            <a:avLst/>
          </a:prstGeom>
          <a:solidFill>
            <a:srgbClr val="003399">
              <a:alpha val="59000"/>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1" name="Rectangle 11"/>
          <p:cNvSpPr>
            <a:spLocks noChangeArrowheads="1"/>
          </p:cNvSpPr>
          <p:nvPr/>
        </p:nvSpPr>
        <p:spPr bwMode="auto">
          <a:xfrm>
            <a:off x="6350" y="5302250"/>
            <a:ext cx="1417638" cy="412750"/>
          </a:xfrm>
          <a:prstGeom prst="rect">
            <a:avLst/>
          </a:prstGeom>
          <a:gradFill rotWithShape="0">
            <a:gsLst>
              <a:gs pos="0">
                <a:schemeClr val="tx1"/>
              </a:gs>
              <a:gs pos="100000">
                <a:schemeClr val="tx1">
                  <a:gamma/>
                  <a:shade val="0"/>
                  <a:invGamma/>
                </a:schemeClr>
              </a:gs>
            </a:gsLst>
            <a:lin ang="5400000" scaled="1"/>
          </a:gra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2" name="Rectangle 12"/>
          <p:cNvSpPr>
            <a:spLocks noChangeArrowheads="1"/>
          </p:cNvSpPr>
          <p:nvPr/>
        </p:nvSpPr>
        <p:spPr bwMode="auto">
          <a:xfrm>
            <a:off x="6350" y="4845050"/>
            <a:ext cx="1417638" cy="56515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3" name="Rectangle 13"/>
          <p:cNvSpPr>
            <a:spLocks noChangeArrowheads="1"/>
          </p:cNvSpPr>
          <p:nvPr/>
        </p:nvSpPr>
        <p:spPr bwMode="auto">
          <a:xfrm>
            <a:off x="6350" y="2667000"/>
            <a:ext cx="1417638" cy="1219200"/>
          </a:xfrm>
          <a:prstGeom prst="rect">
            <a:avLst/>
          </a:prstGeom>
          <a:solidFill>
            <a:srgbClr val="003366">
              <a:alpha val="60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4" name="Rectangle 14"/>
          <p:cNvSpPr>
            <a:spLocks noChangeArrowheads="1"/>
          </p:cNvSpPr>
          <p:nvPr/>
        </p:nvSpPr>
        <p:spPr bwMode="auto">
          <a:xfrm>
            <a:off x="1452563" y="2667000"/>
            <a:ext cx="681037" cy="121920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5" name="Rectangle 15"/>
          <p:cNvSpPr>
            <a:spLocks noChangeArrowheads="1"/>
          </p:cNvSpPr>
          <p:nvPr/>
        </p:nvSpPr>
        <p:spPr bwMode="auto">
          <a:xfrm>
            <a:off x="2170113" y="2667000"/>
            <a:ext cx="681037" cy="121920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6" name="Rectangle 16"/>
          <p:cNvSpPr>
            <a:spLocks noChangeArrowheads="1"/>
          </p:cNvSpPr>
          <p:nvPr/>
        </p:nvSpPr>
        <p:spPr bwMode="auto">
          <a:xfrm>
            <a:off x="0" y="2641600"/>
            <a:ext cx="9144000" cy="26988"/>
          </a:xfrm>
          <a:prstGeom prst="rect">
            <a:avLst/>
          </a:prstGeom>
          <a:solidFill>
            <a:schemeClr val="bg1"/>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7" name="Text Box 17"/>
          <p:cNvSpPr txBox="1">
            <a:spLocks noChangeArrowheads="1"/>
          </p:cNvSpPr>
          <p:nvPr/>
        </p:nvSpPr>
        <p:spPr bwMode="auto">
          <a:xfrm>
            <a:off x="4038600" y="5937250"/>
            <a:ext cx="4800600" cy="523875"/>
          </a:xfrm>
          <a:prstGeom prst="rect">
            <a:avLst/>
          </a:prstGeom>
          <a:noFill/>
          <a:ln w="9525">
            <a:noFill/>
            <a:miter lim="800000"/>
            <a:headEnd/>
            <a:tailEnd/>
          </a:ln>
          <a:effectLst/>
        </p:spPr>
        <p:txBody>
          <a:bodyPr lIns="91420" tIns="45711" rIns="91420" bIns="45711">
            <a:spAutoFit/>
          </a:bodyPr>
          <a:lstStyle/>
          <a:p>
            <a:pPr>
              <a:defRPr/>
            </a:pPr>
            <a:r>
              <a:rPr lang="en-US">
                <a:solidFill>
                  <a:srgbClr val="EAEAEA"/>
                </a:solidFill>
                <a:latin typeface="Tahoma" pitchFamily="34" charset="0"/>
                <a:cs typeface="+mn-cs"/>
              </a:rPr>
              <a:t>The OWASP Foundation</a:t>
            </a:r>
          </a:p>
        </p:txBody>
      </p:sp>
      <p:sp>
        <p:nvSpPr>
          <p:cNvPr id="18" name="Rectangle 18"/>
          <p:cNvSpPr>
            <a:spLocks noChangeArrowheads="1"/>
          </p:cNvSpPr>
          <p:nvPr/>
        </p:nvSpPr>
        <p:spPr bwMode="auto">
          <a:xfrm>
            <a:off x="8462963" y="2667000"/>
            <a:ext cx="681037" cy="121920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9" name="Freeform 19"/>
          <p:cNvSpPr>
            <a:spLocks/>
          </p:cNvSpPr>
          <p:nvPr/>
        </p:nvSpPr>
        <p:spPr bwMode="auto">
          <a:xfrm>
            <a:off x="2705100" y="2667000"/>
            <a:ext cx="1028700" cy="1219200"/>
          </a:xfrm>
          <a:custGeom>
            <a:avLst/>
            <a:gdLst/>
            <a:ahLst/>
            <a:cxnLst>
              <a:cxn ang="0">
                <a:pos x="0" y="0"/>
              </a:cxn>
              <a:cxn ang="0">
                <a:pos x="0" y="528"/>
              </a:cxn>
              <a:cxn ang="0">
                <a:pos x="192" y="528"/>
              </a:cxn>
              <a:cxn ang="0">
                <a:pos x="452" y="260"/>
              </a:cxn>
              <a:cxn ang="0">
                <a:pos x="456" y="1"/>
              </a:cxn>
              <a:cxn ang="0">
                <a:pos x="0" y="0"/>
              </a:cxn>
            </a:cxnLst>
            <a:rect l="0" t="0" r="r" b="b"/>
            <a:pathLst>
              <a:path w="456" h="528">
                <a:moveTo>
                  <a:pt x="0" y="0"/>
                </a:moveTo>
                <a:lnTo>
                  <a:pt x="0" y="528"/>
                </a:lnTo>
                <a:lnTo>
                  <a:pt x="192" y="528"/>
                </a:lnTo>
                <a:lnTo>
                  <a:pt x="452" y="260"/>
                </a:lnTo>
                <a:lnTo>
                  <a:pt x="456" y="1"/>
                </a:lnTo>
                <a:lnTo>
                  <a:pt x="0" y="0"/>
                </a:lnTo>
                <a:close/>
              </a:path>
            </a:pathLst>
          </a:custGeom>
          <a:solidFill>
            <a:srgbClr val="339933">
              <a:alpha val="33000"/>
            </a:srgbClr>
          </a:solidFill>
          <a:ln w="9525">
            <a:noFill/>
            <a:round/>
            <a:headEnd/>
            <a:tailEnd/>
          </a:ln>
          <a:effectLst/>
        </p:spPr>
        <p:txBody>
          <a:bodyPr/>
          <a:lstStyle/>
          <a:p>
            <a:pPr eaLnBrk="0" hangingPunct="0">
              <a:defRPr/>
            </a:pPr>
            <a:endParaRPr lang="en-GB">
              <a:cs typeface="+mn-cs"/>
            </a:endParaRPr>
          </a:p>
        </p:txBody>
      </p:sp>
      <p:sp>
        <p:nvSpPr>
          <p:cNvPr id="20" name="Freeform 20"/>
          <p:cNvSpPr>
            <a:spLocks/>
          </p:cNvSpPr>
          <p:nvPr/>
        </p:nvSpPr>
        <p:spPr bwMode="auto">
          <a:xfrm rot="10800000">
            <a:off x="7385050" y="2667000"/>
            <a:ext cx="1028700" cy="1219200"/>
          </a:xfrm>
          <a:custGeom>
            <a:avLst/>
            <a:gdLst/>
            <a:ahLst/>
            <a:cxnLst>
              <a:cxn ang="0">
                <a:pos x="0" y="0"/>
              </a:cxn>
              <a:cxn ang="0">
                <a:pos x="0" y="528"/>
              </a:cxn>
              <a:cxn ang="0">
                <a:pos x="192" y="528"/>
              </a:cxn>
              <a:cxn ang="0">
                <a:pos x="452" y="260"/>
              </a:cxn>
              <a:cxn ang="0">
                <a:pos x="456" y="1"/>
              </a:cxn>
              <a:cxn ang="0">
                <a:pos x="0" y="0"/>
              </a:cxn>
            </a:cxnLst>
            <a:rect l="0" t="0" r="r" b="b"/>
            <a:pathLst>
              <a:path w="456" h="528">
                <a:moveTo>
                  <a:pt x="0" y="0"/>
                </a:moveTo>
                <a:lnTo>
                  <a:pt x="0" y="528"/>
                </a:lnTo>
                <a:lnTo>
                  <a:pt x="192" y="528"/>
                </a:lnTo>
                <a:lnTo>
                  <a:pt x="452" y="260"/>
                </a:lnTo>
                <a:lnTo>
                  <a:pt x="456" y="1"/>
                </a:lnTo>
                <a:lnTo>
                  <a:pt x="0" y="0"/>
                </a:lnTo>
                <a:close/>
              </a:path>
            </a:pathLst>
          </a:custGeom>
          <a:solidFill>
            <a:srgbClr val="339933">
              <a:alpha val="33000"/>
            </a:srgbClr>
          </a:solidFill>
          <a:ln w="9525">
            <a:noFill/>
            <a:round/>
            <a:headEnd/>
            <a:tailEnd/>
          </a:ln>
          <a:effectLst/>
        </p:spPr>
        <p:txBody>
          <a:bodyPr/>
          <a:lstStyle/>
          <a:p>
            <a:pPr eaLnBrk="0" hangingPunct="0">
              <a:defRPr/>
            </a:pPr>
            <a:endParaRPr lang="en-GB">
              <a:cs typeface="+mn-cs"/>
            </a:endParaRPr>
          </a:p>
        </p:txBody>
      </p:sp>
      <p:sp>
        <p:nvSpPr>
          <p:cNvPr id="21" name="Text Box 21"/>
          <p:cNvSpPr txBox="1">
            <a:spLocks noChangeArrowheads="1"/>
          </p:cNvSpPr>
          <p:nvPr/>
        </p:nvSpPr>
        <p:spPr bwMode="auto">
          <a:xfrm>
            <a:off x="1524000" y="4229100"/>
            <a:ext cx="2667000" cy="523875"/>
          </a:xfrm>
          <a:prstGeom prst="rect">
            <a:avLst/>
          </a:prstGeom>
          <a:noFill/>
          <a:ln w="9525">
            <a:noFill/>
            <a:miter lim="800000"/>
            <a:headEnd/>
            <a:tailEnd/>
          </a:ln>
          <a:effectLst/>
        </p:spPr>
        <p:txBody>
          <a:bodyPr lIns="91420" tIns="45711" rIns="91420" bIns="45711">
            <a:spAutoFit/>
          </a:bodyPr>
          <a:lstStyle/>
          <a:p>
            <a:pPr eaLnBrk="0" hangingPunct="0">
              <a:defRPr/>
            </a:pPr>
            <a:r>
              <a:rPr lang="en-US" dirty="0">
                <a:solidFill>
                  <a:srgbClr val="777777"/>
                </a:solidFill>
                <a:cs typeface="+mn-cs"/>
              </a:rPr>
              <a:t>OWASP</a:t>
            </a:r>
          </a:p>
        </p:txBody>
      </p:sp>
      <p:sp>
        <p:nvSpPr>
          <p:cNvPr id="22" name="Text Box 22"/>
          <p:cNvSpPr txBox="1">
            <a:spLocks noChangeArrowheads="1"/>
          </p:cNvSpPr>
          <p:nvPr/>
        </p:nvSpPr>
        <p:spPr bwMode="auto">
          <a:xfrm>
            <a:off x="4038600" y="6326188"/>
            <a:ext cx="4800600" cy="338137"/>
          </a:xfrm>
          <a:prstGeom prst="rect">
            <a:avLst/>
          </a:prstGeom>
          <a:noFill/>
          <a:ln w="9525">
            <a:noFill/>
            <a:miter lim="800000"/>
            <a:headEnd/>
            <a:tailEnd/>
          </a:ln>
          <a:effectLst/>
        </p:spPr>
        <p:txBody>
          <a:bodyPr lIns="91420" tIns="45711" rIns="91420" bIns="45711">
            <a:spAutoFit/>
          </a:bodyPr>
          <a:lstStyle/>
          <a:p>
            <a:pPr>
              <a:defRPr/>
            </a:pPr>
            <a:r>
              <a:rPr lang="en-US" sz="1600" b="0" u="sng">
                <a:solidFill>
                  <a:srgbClr val="EAEAEA"/>
                </a:solidFill>
                <a:latin typeface="Tahoma" pitchFamily="34" charset="0"/>
                <a:cs typeface="+mn-cs"/>
              </a:rPr>
              <a:t>http://www.owasp.org</a:t>
            </a:r>
            <a:r>
              <a:rPr lang="en-US" sz="1600" b="0">
                <a:solidFill>
                  <a:srgbClr val="EAEAEA"/>
                </a:solidFill>
                <a:latin typeface="Tahoma" pitchFamily="34" charset="0"/>
                <a:cs typeface="+mn-cs"/>
              </a:rPr>
              <a:t> </a:t>
            </a:r>
          </a:p>
        </p:txBody>
      </p:sp>
      <p:sp>
        <p:nvSpPr>
          <p:cNvPr id="12291" name="Rectangle 3"/>
          <p:cNvSpPr>
            <a:spLocks noGrp="1" noChangeArrowheads="1"/>
          </p:cNvSpPr>
          <p:nvPr>
            <p:ph type="ctrTitle"/>
          </p:nvPr>
        </p:nvSpPr>
        <p:spPr>
          <a:xfrm>
            <a:off x="3276600" y="762000"/>
            <a:ext cx="5867400" cy="1905000"/>
          </a:xfrm>
        </p:spPr>
        <p:txBody>
          <a:bodyPr/>
          <a:lstStyle>
            <a:lvl1pPr>
              <a:defRPr>
                <a:solidFill>
                  <a:srgbClr val="777777"/>
                </a:solidFill>
              </a:defRPr>
            </a:lvl1pPr>
          </a:lstStyle>
          <a:p>
            <a:r>
              <a:rPr lang="en-US"/>
              <a:t>Click to edit Master title style</a:t>
            </a:r>
          </a:p>
        </p:txBody>
      </p:sp>
      <p:sp>
        <p:nvSpPr>
          <p:cNvPr id="12292" name="Rectangle 4"/>
          <p:cNvSpPr>
            <a:spLocks noGrp="1" noChangeArrowheads="1"/>
          </p:cNvSpPr>
          <p:nvPr>
            <p:ph type="subTitle" idx="1"/>
          </p:nvPr>
        </p:nvSpPr>
        <p:spPr>
          <a:xfrm>
            <a:off x="4038600" y="3260725"/>
            <a:ext cx="4648200" cy="1752600"/>
          </a:xfrm>
        </p:spPr>
        <p:txBody>
          <a:bodyPr/>
          <a:lstStyle>
            <a:lvl1pPr marL="0" indent="0">
              <a:spcBef>
                <a:spcPct val="5000"/>
              </a:spcBef>
              <a:buFont typeface="Webdings" pitchFamily="18" charset="2"/>
              <a:buNone/>
              <a:defRPr sz="1600">
                <a:solidFill>
                  <a:srgbClr val="969696"/>
                </a:solidFill>
              </a:defRPr>
            </a:lvl1pPr>
          </a:lstStyle>
          <a:p>
            <a:r>
              <a:rPr lang="en-US"/>
              <a:t>Click to edit Master subtitle style</a:t>
            </a:r>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F81AB532-07B6-41AA-AAF1-591EEDDF6073}" type="slidenum">
              <a:rPr lang="en-US"/>
              <a:pPr>
                <a:defRPr/>
              </a:pPr>
              <a:t>‹#›</a:t>
            </a:fld>
            <a:endParaRPr lang="en-US"/>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ED1C1BD7-8E00-4DAB-B03F-D3F2FCC5D0EA}" type="slidenum">
              <a:rPr lang="en-US"/>
              <a:pPr>
                <a:defRPr/>
              </a:pPr>
              <a:t>‹#›</a:t>
            </a:fld>
            <a:endParaRPr lang="en-US"/>
          </a:p>
        </p:txBody>
      </p:sp>
    </p:spTree>
  </p:cSld>
  <p:clrMapOvr>
    <a:masterClrMapping/>
  </p:clrMapOvr>
  <p:transition>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95401"/>
            <a:ext cx="4038600" cy="4830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95401"/>
            <a:ext cx="4038600" cy="4830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007E9CE3-0B0D-4D64-94A9-59170EFDFBDB}" type="slidenum">
              <a:rPr lang="en-US"/>
              <a:pPr>
                <a:defRPr/>
              </a:pPr>
              <a:t>‹#›</a:t>
            </a:fld>
            <a:endParaRPr lang="en-US"/>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4EAC69E4-7196-498E-89FD-508C22504319}" type="slidenum">
              <a:rPr lang="en-US"/>
              <a:pPr>
                <a:defRPr/>
              </a:pPr>
              <a:t>‹#›</a:t>
            </a:fld>
            <a:endParaRPr lang="en-US"/>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4"/>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4606E8FB-3112-46F1-805B-BC6348012718}" type="slidenum">
              <a:rPr lang="en-US"/>
              <a:pPr>
                <a:defRPr/>
              </a:pPr>
              <a:t>‹#›</a:t>
            </a:fld>
            <a:endParaRPr lang="en-US"/>
          </a:p>
        </p:txBody>
      </p: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95401"/>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95401"/>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05FD8D08-9101-4E29-B9A0-48CE450CEA27}" type="slidenum">
              <a:rPr lang="en-US"/>
              <a:pPr>
                <a:defRPr/>
              </a:pPr>
              <a:t>‹#›</a:t>
            </a:fld>
            <a:endParaRPr lang="en-US"/>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8"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7"/>
          <p:cNvSpPr>
            <a:spLocks noGrp="1" noChangeArrowheads="1"/>
          </p:cNvSpPr>
          <p:nvPr>
            <p:ph type="sldNum" sz="quarter" idx="10"/>
          </p:nvPr>
        </p:nvSpPr>
        <p:spPr>
          <a:ln/>
        </p:spPr>
        <p:txBody>
          <a:bodyPr/>
          <a:lstStyle>
            <a:lvl1pPr>
              <a:defRPr/>
            </a:lvl1pPr>
          </a:lstStyle>
          <a:p>
            <a:pPr>
              <a:defRPr/>
            </a:pPr>
            <a:fld id="{835B3820-6443-4F94-A8AE-153360C68766}" type="slidenum">
              <a:rPr lang="en-US"/>
              <a:pPr>
                <a:defRPr/>
              </a:pPr>
              <a:t>‹#›</a:t>
            </a:fld>
            <a:endParaRPr lang="en-US"/>
          </a:p>
        </p:txBody>
      </p: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7"/>
          <p:cNvSpPr>
            <a:spLocks noGrp="1" noChangeArrowheads="1"/>
          </p:cNvSpPr>
          <p:nvPr>
            <p:ph type="sldNum" sz="quarter" idx="10"/>
          </p:nvPr>
        </p:nvSpPr>
        <p:spPr>
          <a:ln/>
        </p:spPr>
        <p:txBody>
          <a:bodyPr/>
          <a:lstStyle>
            <a:lvl1pPr>
              <a:defRPr/>
            </a:lvl1pPr>
          </a:lstStyle>
          <a:p>
            <a:pPr>
              <a:defRPr/>
            </a:pPr>
            <a:fld id="{D3F0E0A4-4099-4F8F-AE73-084E02D9D514}" type="slidenum">
              <a:rPr lang="en-US"/>
              <a:pPr>
                <a:defRPr/>
              </a:pPr>
              <a:t>‹#›</a:t>
            </a:fld>
            <a:endParaRPr 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256E678D-0C36-4448-91C5-244A7623FF90}" type="slidenum">
              <a:rPr lang="en-US"/>
              <a:pPr>
                <a:defRPr/>
              </a:pPr>
              <a:t>‹#›</a:t>
            </a:fld>
            <a:endParaRPr lang="en-US"/>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313" cy="1162051"/>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3"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1F27D2A7-FAAA-413F-AF6F-4C732771FCB2}" type="slidenum">
              <a:rPr lang="en-US"/>
              <a:pPr>
                <a:defRPr/>
              </a:pPr>
              <a:t>‹#›</a:t>
            </a:fld>
            <a:endParaRPr lang="en-US"/>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4E9CBB0F-6745-4964-B1BB-9C476127AD5C}" type="slidenum">
              <a:rPr lang="en-US"/>
              <a:pPr>
                <a:defRPr/>
              </a:pPr>
              <a:t>‹#›</a:t>
            </a:fld>
            <a:endParaRPr lang="en-US"/>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92162"/>
          </a:xfrm>
          <a:prstGeom prst="rect">
            <a:avLst/>
          </a:prstGeom>
          <a:noFill/>
          <a:ln w="9525">
            <a:noFill/>
            <a:miter lim="800000"/>
            <a:headEnd/>
            <a:tailEnd/>
          </a:ln>
        </p:spPr>
        <p:txBody>
          <a:bodyPr vert="horz" wrap="square" lIns="91420" tIns="45711" rIns="91420" bIns="4571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229600" cy="4830763"/>
          </a:xfrm>
          <a:prstGeom prst="rect">
            <a:avLst/>
          </a:prstGeom>
          <a:noFill/>
          <a:ln w="9525">
            <a:noFill/>
            <a:miter lim="800000"/>
            <a:headEnd/>
            <a:tailEnd/>
          </a:ln>
        </p:spPr>
        <p:txBody>
          <a:bodyPr vert="horz" wrap="square" lIns="91420" tIns="45711" rIns="91420" bIns="4571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8" name="Rectangle 4"/>
          <p:cNvSpPr>
            <a:spLocks noChangeArrowheads="1"/>
          </p:cNvSpPr>
          <p:nvPr/>
        </p:nvSpPr>
        <p:spPr bwMode="auto">
          <a:xfrm>
            <a:off x="0" y="0"/>
            <a:ext cx="9144000" cy="152400"/>
          </a:xfrm>
          <a:prstGeom prst="rect">
            <a:avLst/>
          </a:prstGeom>
          <a:solidFill>
            <a:srgbClr val="336699"/>
          </a:solidFill>
          <a:ln w="9525">
            <a:noFill/>
            <a:miter lim="800000"/>
            <a:headEnd/>
            <a:tailEnd/>
          </a:ln>
          <a:effectLst/>
        </p:spPr>
        <p:txBody>
          <a:bodyPr wrap="none" anchor="ctr"/>
          <a:lstStyle/>
          <a:p>
            <a:pPr eaLnBrk="0" hangingPunct="0">
              <a:defRPr/>
            </a:pPr>
            <a:endParaRPr lang="en-GB">
              <a:cs typeface="+mn-cs"/>
            </a:endParaRPr>
          </a:p>
        </p:txBody>
      </p:sp>
      <p:sp>
        <p:nvSpPr>
          <p:cNvPr id="11269" name="Rectangle 5"/>
          <p:cNvSpPr>
            <a:spLocks noChangeArrowheads="1"/>
          </p:cNvSpPr>
          <p:nvPr/>
        </p:nvSpPr>
        <p:spPr bwMode="auto">
          <a:xfrm>
            <a:off x="0" y="6711950"/>
            <a:ext cx="9144000" cy="152400"/>
          </a:xfrm>
          <a:prstGeom prst="rect">
            <a:avLst/>
          </a:prstGeom>
          <a:solidFill>
            <a:srgbClr val="336699"/>
          </a:solidFill>
          <a:ln w="9525">
            <a:noFill/>
            <a:miter lim="800000"/>
            <a:headEnd/>
            <a:tailEnd/>
          </a:ln>
          <a:effectLst/>
        </p:spPr>
        <p:txBody>
          <a:bodyPr wrap="none" anchor="ctr"/>
          <a:lstStyle/>
          <a:p>
            <a:pPr eaLnBrk="0" hangingPunct="0">
              <a:defRPr/>
            </a:pPr>
            <a:endParaRPr lang="en-GB">
              <a:cs typeface="+mn-cs"/>
            </a:endParaRPr>
          </a:p>
        </p:txBody>
      </p:sp>
      <p:pic>
        <p:nvPicPr>
          <p:cNvPr id="1030" name="Picture 6" descr="owasp"/>
          <p:cNvPicPr>
            <a:picLocks noChangeAspect="1" noChangeArrowheads="1"/>
          </p:cNvPicPr>
          <p:nvPr/>
        </p:nvPicPr>
        <p:blipFill>
          <a:blip r:embed="rId14"/>
          <a:srcRect/>
          <a:stretch>
            <a:fillRect/>
          </a:stretch>
        </p:blipFill>
        <p:spPr bwMode="auto">
          <a:xfrm>
            <a:off x="8077200" y="6248400"/>
            <a:ext cx="381000" cy="349250"/>
          </a:xfrm>
          <a:prstGeom prst="rect">
            <a:avLst/>
          </a:prstGeom>
          <a:noFill/>
          <a:ln w="9525">
            <a:noFill/>
            <a:miter lim="800000"/>
            <a:headEnd/>
            <a:tailEnd/>
          </a:ln>
        </p:spPr>
      </p:pic>
      <p:sp>
        <p:nvSpPr>
          <p:cNvPr id="11271" name="Rectangle 7"/>
          <p:cNvSpPr>
            <a:spLocks noGrp="1" noChangeArrowheads="1"/>
          </p:cNvSpPr>
          <p:nvPr>
            <p:ph type="sldNum" sz="quarter" idx="4"/>
          </p:nvPr>
        </p:nvSpPr>
        <p:spPr bwMode="auto">
          <a:xfrm>
            <a:off x="8585200" y="6308725"/>
            <a:ext cx="406400" cy="228600"/>
          </a:xfrm>
          <a:prstGeom prst="rect">
            <a:avLst/>
          </a:prstGeom>
          <a:noFill/>
          <a:ln w="9525">
            <a:noFill/>
            <a:miter lim="800000"/>
            <a:headEnd/>
            <a:tailEnd/>
          </a:ln>
          <a:effectLst/>
        </p:spPr>
        <p:txBody>
          <a:bodyPr vert="horz" wrap="square" lIns="91420" tIns="45711" rIns="91420" bIns="45711" numCol="1" anchor="t" anchorCtr="0" compatLnSpc="1">
            <a:prstTxWarp prst="textNoShape">
              <a:avLst/>
            </a:prstTxWarp>
          </a:bodyPr>
          <a:lstStyle>
            <a:lvl1pPr algn="ctr" eaLnBrk="1" hangingPunct="1">
              <a:defRPr sz="1000">
                <a:solidFill>
                  <a:srgbClr val="969696"/>
                </a:solidFill>
                <a:latin typeface="+mn-lt"/>
                <a:cs typeface="+mn-cs"/>
              </a:defRPr>
            </a:lvl1pPr>
          </a:lstStyle>
          <a:p>
            <a:pPr>
              <a:defRPr/>
            </a:pPr>
            <a:fld id="{8DA8148A-D8CF-4B98-96D4-528DD5D12C58}" type="slidenum">
              <a:rPr lang="en-US"/>
              <a:pPr>
                <a:defRPr/>
              </a:pPr>
              <a:t>‹#›</a:t>
            </a:fld>
            <a:endParaRPr lang="en-US"/>
          </a:p>
        </p:txBody>
      </p:sp>
      <p:sp>
        <p:nvSpPr>
          <p:cNvPr id="11272" name="Text Box 8"/>
          <p:cNvSpPr txBox="1">
            <a:spLocks noChangeArrowheads="1"/>
          </p:cNvSpPr>
          <p:nvPr/>
        </p:nvSpPr>
        <p:spPr bwMode="auto">
          <a:xfrm>
            <a:off x="5689600" y="6270625"/>
            <a:ext cx="2387600" cy="307975"/>
          </a:xfrm>
          <a:prstGeom prst="rect">
            <a:avLst/>
          </a:prstGeom>
          <a:noFill/>
          <a:ln w="9525">
            <a:noFill/>
            <a:miter lim="800000"/>
            <a:headEnd/>
            <a:tailEnd/>
          </a:ln>
          <a:effectLst/>
        </p:spPr>
        <p:txBody>
          <a:bodyPr lIns="91420" tIns="45711" rIns="91420" bIns="45711">
            <a:spAutoFit/>
          </a:bodyPr>
          <a:lstStyle/>
          <a:p>
            <a:pPr algn="r">
              <a:defRPr/>
            </a:pPr>
            <a:r>
              <a:rPr lang="en-US" sz="1400">
                <a:solidFill>
                  <a:srgbClr val="969696"/>
                </a:solidFill>
                <a:latin typeface="Tahoma" pitchFamily="34" charset="0"/>
                <a:cs typeface="+mn-cs"/>
              </a:rPr>
              <a:t>OWASP</a:t>
            </a:r>
          </a:p>
        </p:txBody>
      </p:sp>
    </p:spTree>
  </p:cSld>
  <p:clrMap bg1="lt1" tx1="dk1" bg2="lt2" tx2="dk2" accent1="accent1" accent2="accent2" accent3="accent3" accent4="accent4" accent5="accent5" accent6="accent6" hlink="hlink" folHlink="folHlink"/>
  <p:sldLayoutIdLst>
    <p:sldLayoutId id="2147483662"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push/>
  </p:transition>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Tahoma" pitchFamily="34" charset="0"/>
        </a:defRPr>
      </a:lvl2pPr>
      <a:lvl3pPr algn="l" rtl="0" eaLnBrk="0" fontAlgn="base" hangingPunct="0">
        <a:spcBef>
          <a:spcPct val="0"/>
        </a:spcBef>
        <a:spcAft>
          <a:spcPct val="0"/>
        </a:spcAft>
        <a:defRPr sz="2800" b="1">
          <a:solidFill>
            <a:schemeClr val="tx2"/>
          </a:solidFill>
          <a:latin typeface="Tahoma" pitchFamily="34" charset="0"/>
        </a:defRPr>
      </a:lvl3pPr>
      <a:lvl4pPr algn="l" rtl="0" eaLnBrk="0" fontAlgn="base" hangingPunct="0">
        <a:spcBef>
          <a:spcPct val="0"/>
        </a:spcBef>
        <a:spcAft>
          <a:spcPct val="0"/>
        </a:spcAft>
        <a:defRPr sz="2800" b="1">
          <a:solidFill>
            <a:schemeClr val="tx2"/>
          </a:solidFill>
          <a:latin typeface="Tahoma" pitchFamily="34" charset="0"/>
        </a:defRPr>
      </a:lvl4pPr>
      <a:lvl5pPr algn="l" rtl="0" eaLnBrk="0" fontAlgn="base" hangingPunct="0">
        <a:spcBef>
          <a:spcPct val="0"/>
        </a:spcBef>
        <a:spcAft>
          <a:spcPct val="0"/>
        </a:spcAft>
        <a:defRPr sz="2800" b="1">
          <a:solidFill>
            <a:schemeClr val="tx2"/>
          </a:solidFill>
          <a:latin typeface="Tahoma" pitchFamily="34" charset="0"/>
        </a:defRPr>
      </a:lvl5pPr>
      <a:lvl6pPr marL="457200" algn="l" rtl="0" fontAlgn="base">
        <a:spcBef>
          <a:spcPct val="0"/>
        </a:spcBef>
        <a:spcAft>
          <a:spcPct val="0"/>
        </a:spcAft>
        <a:defRPr sz="2800" b="1">
          <a:solidFill>
            <a:schemeClr val="tx2"/>
          </a:solidFill>
          <a:latin typeface="Tahoma" pitchFamily="34" charset="0"/>
        </a:defRPr>
      </a:lvl6pPr>
      <a:lvl7pPr marL="914400" algn="l" rtl="0" fontAlgn="base">
        <a:spcBef>
          <a:spcPct val="0"/>
        </a:spcBef>
        <a:spcAft>
          <a:spcPct val="0"/>
        </a:spcAft>
        <a:defRPr sz="2800" b="1">
          <a:solidFill>
            <a:schemeClr val="tx2"/>
          </a:solidFill>
          <a:latin typeface="Tahoma" pitchFamily="34" charset="0"/>
        </a:defRPr>
      </a:lvl7pPr>
      <a:lvl8pPr marL="1371600" algn="l" rtl="0" fontAlgn="base">
        <a:spcBef>
          <a:spcPct val="0"/>
        </a:spcBef>
        <a:spcAft>
          <a:spcPct val="0"/>
        </a:spcAft>
        <a:defRPr sz="2800" b="1">
          <a:solidFill>
            <a:schemeClr val="tx2"/>
          </a:solidFill>
          <a:latin typeface="Tahoma" pitchFamily="34" charset="0"/>
        </a:defRPr>
      </a:lvl8pPr>
      <a:lvl9pPr marL="1828800" algn="l" rtl="0" fontAlgn="base">
        <a:spcBef>
          <a:spcPct val="0"/>
        </a:spcBef>
        <a:spcAft>
          <a:spcPct val="0"/>
        </a:spcAft>
        <a:defRPr sz="2800" b="1">
          <a:solidFill>
            <a:schemeClr val="tx2"/>
          </a:solidFill>
          <a:latin typeface="Tahoma" pitchFamily="34" charset="0"/>
        </a:defRPr>
      </a:lvl9pPr>
    </p:titleStyle>
    <p:bodyStyle>
      <a:lvl1pPr marL="342900" indent="-342900" algn="l" rtl="0" eaLnBrk="0" fontAlgn="base" hangingPunct="0">
        <a:spcBef>
          <a:spcPct val="20000"/>
        </a:spcBef>
        <a:spcAft>
          <a:spcPct val="0"/>
        </a:spcAft>
        <a:buFont typeface="Webdings" pitchFamily="18" charset="2"/>
        <a:buChar char="&lt;"/>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ebdings" pitchFamily="18" charset="2"/>
        <a:buChar char="4"/>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hyperlink" Target="http://www.google.com/imgres?imgurl=http://www.westsidesuburbs.com/images/video-icon-2.jpg&amp;imgrefurl=http://cae2k.com/miley-cyrus-photos-of-her-0/video-icon.html&amp;h=314&amp;w=313&amp;sz=34&amp;tbnid=qfbi5B_ravs_AM:&amp;tbnh=225&amp;tbnw=224&amp;prev=/images?q=Video+icon&amp;zoom=1&amp;q=Video+icon&amp;hl=es&amp;usg=__fnG1Mpti5IkG136BaGE_fwdIZww=&amp;sa=X&amp;ei=oVKaTNjWDMOblgew78Ea&amp;ved=0CBsQ9QEwAQ"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1.xml"/><Relationship Id="rId5" Type="http://schemas.openxmlformats.org/officeDocument/2006/relationships/hyperlink" Target="http://support.microsoft.com/kb/174360/es"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2.xml"/><Relationship Id="rId6" Type="http://schemas.openxmlformats.org/officeDocument/2006/relationships/image" Target="../media/image9.png"/><Relationship Id="rId5" Type="http://schemas.openxmlformats.org/officeDocument/2006/relationships/hyperlink" Target="http://www.google.com/imgres?imgurl=http://www.westsidesuburbs.com/images/video-icon-2.jpg&amp;imgrefurl=http://cae2k.com/miley-cyrus-photos-of-her-0/video-icon.html&amp;h=314&amp;w=313&amp;sz=34&amp;tbnid=qfbi5B_ravs_AM:&amp;tbnh=225&amp;tbnw=224&amp;prev=/images?q=Video+icon&amp;zoom=1&amp;q=Video+icon&amp;hl=es&amp;usg=__fnG1Mpti5IkG136BaGE_fwdIZww=&amp;sa=X&amp;ei=oVKaTNjWDMOblgew78Ea&amp;ved=0CBsQ9QEwAQ"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hyperlink" Target="IE2.wmv" TargetMode="External"/><Relationship Id="rId3" Type="http://schemas.openxmlformats.org/officeDocument/2006/relationships/notesSlide" Target="../notesSlides/notesSlide14.xml"/><Relationship Id="rId7"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tags" Target="../tags/tag13.xml"/><Relationship Id="rId6" Type="http://schemas.openxmlformats.org/officeDocument/2006/relationships/hyperlink" Target="IE1.wmv" TargetMode="External"/><Relationship Id="rId5" Type="http://schemas.openxmlformats.org/officeDocument/2006/relationships/hyperlink" Target="http://www.google.com/imgres?imgurl=http://www.westsidesuburbs.com/images/video-icon-2.jpg&amp;imgrefurl=http://cae2k.com/miley-cyrus-photos-of-her-0/video-icon.html&amp;h=314&amp;w=313&amp;sz=34&amp;tbnid=qfbi5B_ravs_AM:&amp;tbnh=225&amp;tbnw=224&amp;prev=/images?q=Video+icon&amp;zoom=1&amp;q=Video+icon&amp;hl=es&amp;usg=__fnG1Mpti5IkG136BaGE_fwdIZww=&amp;sa=X&amp;ei=oVKaTNjWDMOblgew78Ea&amp;ved=0CBsQ9QEwAQ" TargetMode="External"/><Relationship Id="rId4" Type="http://schemas.openxmlformats.org/officeDocument/2006/relationships/image" Target="../media/image2.png"/><Relationship Id="rId9" Type="http://schemas.openxmlformats.org/officeDocument/2006/relationships/hyperlink" Target="FF.wmv"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hyperlink" Target="http://www.google.com/imgres?imgurl=http://www.westsidesuburbs.com/images/video-icon-2.jpg&amp;imgrefurl=http://cae2k.com/miley-cyrus-photos-of-her-0/video-icon.html&amp;h=314&amp;w=313&amp;sz=34&amp;tbnid=qfbi5B_ravs_AM:&amp;tbnh=225&amp;tbnw=224&amp;prev=/images?q=Video+icon&amp;zoom=1&amp;q=Video+icon&amp;hl=es&amp;usg=__fnG1Mpti5IkG136BaGE_fwdIZww=&amp;sa=X&amp;ei=oVKaTNjWDMOblgew78Ea&amp;ved=0CBsQ9QEwAQ"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5.xml"/><Relationship Id="rId6" Type="http://schemas.openxmlformats.org/officeDocument/2006/relationships/image" Target="../media/image11.png"/><Relationship Id="rId5" Type="http://schemas.openxmlformats.org/officeDocument/2006/relationships/hyperlink" Target="http://www.google.com/imgres?imgurl=http://www.westsidesuburbs.com/images/video-icon-2.jpg&amp;imgrefurl=http://cae2k.com/miley-cyrus-photos-of-her-0/video-icon.html&amp;h=314&amp;w=313&amp;sz=34&amp;tbnid=qfbi5B_ravs_AM:&amp;tbnh=225&amp;tbnw=224&amp;prev=/images?q=Video+icon&amp;zoom=1&amp;q=Video+icon&amp;hl=es&amp;usg=__fnG1Mpti5IkG136BaGE_fwdIZww=&amp;sa=X&amp;ei=oVKaTNjWDMOblgew78Ea&amp;ved=0CBsQ9QEwAQ"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8.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hyperlink" Target="http://taossa.com/index.php/2007/02/08/same-origin-policy/"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hyperlink" Target="http://secunia.com/advisories/11830/"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4"/>
          <p:cNvSpPr>
            <a:spLocks noGrp="1" noChangeArrowheads="1"/>
          </p:cNvSpPr>
          <p:nvPr>
            <p:ph type="ctrTitle"/>
          </p:nvPr>
        </p:nvSpPr>
        <p:spPr>
          <a:xfrm>
            <a:off x="2987675" y="765175"/>
            <a:ext cx="6156325" cy="1905000"/>
          </a:xfrm>
        </p:spPr>
        <p:txBody>
          <a:bodyPr/>
          <a:lstStyle/>
          <a:p>
            <a:pPr eaLnBrk="1" hangingPunct="1"/>
            <a:r>
              <a:rPr lang="en-US" b="0" smtClean="0"/>
              <a:t> Same-origin policy, Ataques de Zona y Zonas de seguridad en IE</a:t>
            </a:r>
          </a:p>
        </p:txBody>
      </p:sp>
      <p:sp>
        <p:nvSpPr>
          <p:cNvPr id="16386" name="Rectangle 15"/>
          <p:cNvSpPr>
            <a:spLocks noGrp="1" noChangeArrowheads="1"/>
          </p:cNvSpPr>
          <p:nvPr>
            <p:ph type="subTitle" idx="1"/>
          </p:nvPr>
        </p:nvSpPr>
        <p:spPr>
          <a:xfrm>
            <a:off x="3733800" y="2590800"/>
            <a:ext cx="4694238" cy="2095500"/>
          </a:xfrm>
        </p:spPr>
        <p:txBody>
          <a:bodyPr/>
          <a:lstStyle/>
          <a:p>
            <a:pPr eaLnBrk="1" hangingPunct="1">
              <a:lnSpc>
                <a:spcPct val="90000"/>
              </a:lnSpc>
            </a:pPr>
            <a:endParaRPr lang="en-US" sz="24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r>
              <a:rPr lang="en-US" sz="2400" smtClean="0"/>
              <a:t>Christian Navarrete &amp; Aldo Salas</a:t>
            </a:r>
            <a:endParaRPr lang="en-US" b="1" smtClean="0"/>
          </a:p>
        </p:txBody>
      </p:sp>
    </p:spTree>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026"/>
          <p:cNvSpPr>
            <a:spLocks noGrp="1" noChangeArrowheads="1"/>
          </p:cNvSpPr>
          <p:nvPr>
            <p:ph type="title" idx="4294967295"/>
          </p:nvPr>
        </p:nvSpPr>
        <p:spPr/>
        <p:txBody>
          <a:bodyPr/>
          <a:lstStyle/>
          <a:p>
            <a:pPr eaLnBrk="1" hangingPunct="1"/>
            <a:r>
              <a:rPr lang="es-ES" smtClean="0"/>
              <a:t>Explotando Vulnerabilidades de Zona en IE</a:t>
            </a:r>
            <a:endParaRPr lang="en-US" smtClean="0"/>
          </a:p>
        </p:txBody>
      </p:sp>
      <p:pic>
        <p:nvPicPr>
          <p:cNvPr id="34818"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34819" name="Text Box 4"/>
          <p:cNvSpPr txBox="1">
            <a:spLocks noChangeArrowheads="1"/>
          </p:cNvSpPr>
          <p:nvPr/>
        </p:nvSpPr>
        <p:spPr bwMode="auto">
          <a:xfrm>
            <a:off x="381000" y="1676400"/>
            <a:ext cx="8001000" cy="2735263"/>
          </a:xfrm>
          <a:prstGeom prst="rect">
            <a:avLst/>
          </a:prstGeom>
          <a:noFill/>
          <a:ln w="9525">
            <a:noFill/>
            <a:miter lim="800000"/>
            <a:headEnd/>
            <a:tailEnd/>
          </a:ln>
        </p:spPr>
        <p:txBody>
          <a:bodyPr>
            <a:spAutoFit/>
          </a:bodyPr>
          <a:lstStyle/>
          <a:p>
            <a:pPr>
              <a:spcBef>
                <a:spcPct val="50000"/>
              </a:spcBef>
            </a:pPr>
            <a:r>
              <a:rPr lang="en-US" sz="1800">
                <a:solidFill>
                  <a:schemeClr val="tx1"/>
                </a:solidFill>
              </a:rPr>
              <a:t>Ejemplo del Exploit:</a:t>
            </a:r>
          </a:p>
          <a:p>
            <a:pPr>
              <a:spcBef>
                <a:spcPct val="50000"/>
              </a:spcBef>
            </a:pPr>
            <a:r>
              <a:rPr lang="en-US" sz="1800" i="1">
                <a:solidFill>
                  <a:schemeClr val="hlink"/>
                </a:solidFill>
              </a:rPr>
              <a:t>http://[trusted_site]%2F%20%20%20.[malicious_site]/</a:t>
            </a:r>
          </a:p>
          <a:p>
            <a:pPr algn="just">
              <a:spcBef>
                <a:spcPct val="50000"/>
              </a:spcBef>
            </a:pPr>
            <a:r>
              <a:rPr lang="es-MX" sz="1600" b="0">
                <a:solidFill>
                  <a:schemeClr val="tx1"/>
                </a:solidFill>
              </a:rPr>
              <a:t>Una explotación exitosa puede permitir que una página web, se muestren en el contexto de otro dominio por ejemplo, en la sección "Sitios de confianza" o "Intranet local" zonas de seguridad. Sin embargo, el dominio de un sitio web malicioso ha DNS comodín para apoyar y aceptar los valores no válidos en el "Anfitrión:" encabezado.</a:t>
            </a:r>
          </a:p>
          <a:p>
            <a:pPr algn="just">
              <a:spcBef>
                <a:spcPct val="50000"/>
              </a:spcBef>
            </a:pPr>
            <a:r>
              <a:rPr lang="es-MX" sz="1600" b="0">
                <a:solidFill>
                  <a:schemeClr val="tx1"/>
                </a:solidFill>
              </a:rPr>
              <a:t>La vulnerabilidad ha sido confirmada en un sistema con todos los parches de Windows XP con Internet Explorer 6.0. Otras versiones también pueden verse afectadas</a:t>
            </a:r>
            <a:r>
              <a:rPr lang="en-US" sz="1600" b="0">
                <a:solidFill>
                  <a:schemeClr val="tx1"/>
                </a:solidFill>
              </a:rPr>
              <a:t>.</a:t>
            </a:r>
          </a:p>
        </p:txBody>
      </p:sp>
      <p:sp>
        <p:nvSpPr>
          <p:cNvPr id="34820" name="Text Box 5"/>
          <p:cNvSpPr txBox="1">
            <a:spLocks noChangeArrowheads="1"/>
          </p:cNvSpPr>
          <p:nvPr/>
        </p:nvSpPr>
        <p:spPr bwMode="auto">
          <a:xfrm>
            <a:off x="457200" y="1143000"/>
            <a:ext cx="7772400" cy="366713"/>
          </a:xfrm>
          <a:prstGeom prst="rect">
            <a:avLst/>
          </a:prstGeom>
          <a:noFill/>
          <a:ln w="9525">
            <a:noFill/>
            <a:miter lim="800000"/>
            <a:headEnd/>
            <a:tailEnd/>
          </a:ln>
        </p:spPr>
        <p:txBody>
          <a:bodyPr>
            <a:spAutoFit/>
          </a:bodyPr>
          <a:lstStyle/>
          <a:p>
            <a:pPr>
              <a:spcBef>
                <a:spcPct val="50000"/>
              </a:spcBef>
            </a:pPr>
            <a:r>
              <a:rPr lang="en-US" sz="1800" i="1">
                <a:solidFill>
                  <a:schemeClr val="tx1"/>
                </a:solidFill>
              </a:rPr>
              <a:t>Internet Explorer Security Zone Bypass and Address Bar Spoofing</a:t>
            </a:r>
          </a:p>
        </p:txBody>
      </p:sp>
    </p:spTree>
    <p:custDataLst>
      <p:tags r:id="rId1"/>
    </p:custDataLst>
  </p:cSld>
  <p:clrMapOvr>
    <a:masterClrMapping/>
  </p:clrMapOvr>
  <p:transition>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36866" name="Text Box 4"/>
          <p:cNvSpPr txBox="1">
            <a:spLocks noChangeArrowheads="1"/>
          </p:cNvSpPr>
          <p:nvPr/>
        </p:nvSpPr>
        <p:spPr bwMode="auto">
          <a:xfrm>
            <a:off x="381000" y="2133600"/>
            <a:ext cx="8382000" cy="1555750"/>
          </a:xfrm>
          <a:prstGeom prst="rect">
            <a:avLst/>
          </a:prstGeom>
          <a:noFill/>
          <a:ln w="9525">
            <a:noFill/>
            <a:miter lim="800000"/>
            <a:headEnd/>
            <a:tailEnd/>
          </a:ln>
        </p:spPr>
        <p:txBody>
          <a:bodyPr>
            <a:spAutoFit/>
          </a:bodyPr>
          <a:lstStyle/>
          <a:p>
            <a:pPr algn="ctr">
              <a:spcBef>
                <a:spcPct val="50000"/>
              </a:spcBef>
            </a:pPr>
            <a:r>
              <a:rPr lang="en-US" sz="5400" b="0">
                <a:solidFill>
                  <a:schemeClr val="tx1"/>
                </a:solidFill>
              </a:rPr>
              <a:t>Prueba de Concepto</a:t>
            </a:r>
          </a:p>
          <a:p>
            <a:pPr algn="ctr">
              <a:spcBef>
                <a:spcPct val="50000"/>
              </a:spcBef>
            </a:pPr>
            <a:r>
              <a:rPr lang="en-US" b="0">
                <a:solidFill>
                  <a:schemeClr val="tx1"/>
                </a:solidFill>
              </a:rPr>
              <a:t>(Zonas de Seguridad y el Tag META refresh)</a:t>
            </a:r>
          </a:p>
        </p:txBody>
      </p:sp>
      <p:sp>
        <p:nvSpPr>
          <p:cNvPr id="36867" name="AutoShape 9" descr="2Q==">
            <a:hlinkClick r:id="rId5"/>
          </p:cNvPr>
          <p:cNvSpPr>
            <a:spLocks noChangeAspect="1" noChangeArrowheads="1"/>
          </p:cNvSpPr>
          <p:nvPr/>
        </p:nvSpPr>
        <p:spPr bwMode="auto">
          <a:xfrm>
            <a:off x="190500" y="46038"/>
            <a:ext cx="1857375" cy="1866900"/>
          </a:xfrm>
          <a:prstGeom prst="rect">
            <a:avLst/>
          </a:prstGeom>
          <a:noFill/>
          <a:ln w="9525">
            <a:noFill/>
            <a:miter lim="800000"/>
            <a:headEnd/>
            <a:tailEnd/>
          </a:ln>
        </p:spPr>
        <p:txBody>
          <a:bodyPr/>
          <a:lstStyle/>
          <a:p>
            <a:endParaRPr lang="es-MX"/>
          </a:p>
        </p:txBody>
      </p:sp>
    </p:spTree>
    <p:custDataLst>
      <p:tags r:id="rId1"/>
    </p:custDataLst>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026"/>
          <p:cNvSpPr>
            <a:spLocks noGrp="1" noChangeArrowheads="1"/>
          </p:cNvSpPr>
          <p:nvPr>
            <p:ph type="title" idx="4294967295"/>
          </p:nvPr>
        </p:nvSpPr>
        <p:spPr/>
        <p:txBody>
          <a:bodyPr/>
          <a:lstStyle/>
          <a:p>
            <a:pPr eaLnBrk="1" hangingPunct="1"/>
            <a:r>
              <a:rPr lang="en-US" smtClean="0"/>
              <a:t>Entendiendo las Zonas de IE</a:t>
            </a:r>
          </a:p>
        </p:txBody>
      </p:sp>
      <p:pic>
        <p:nvPicPr>
          <p:cNvPr id="38914"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38915" name="Text Box 4"/>
          <p:cNvSpPr txBox="1">
            <a:spLocks noChangeArrowheads="1"/>
          </p:cNvSpPr>
          <p:nvPr/>
        </p:nvSpPr>
        <p:spPr bwMode="auto">
          <a:xfrm>
            <a:off x="457200" y="1219200"/>
            <a:ext cx="8458200" cy="3568700"/>
          </a:xfrm>
          <a:prstGeom prst="rect">
            <a:avLst/>
          </a:prstGeom>
          <a:noFill/>
          <a:ln w="9525">
            <a:noFill/>
            <a:miter lim="800000"/>
            <a:headEnd/>
            <a:tailEnd/>
          </a:ln>
        </p:spPr>
        <p:txBody>
          <a:bodyPr>
            <a:spAutoFit/>
          </a:bodyPr>
          <a:lstStyle/>
          <a:p>
            <a:pPr>
              <a:spcBef>
                <a:spcPct val="50000"/>
              </a:spcBef>
            </a:pPr>
            <a:r>
              <a:rPr lang="en-US" sz="1600" b="0">
                <a:solidFill>
                  <a:schemeClr val="tx1"/>
                </a:solidFill>
              </a:rPr>
              <a:t>Internet Explorer incluye cinco zonas predefinidas: </a:t>
            </a:r>
            <a:r>
              <a:rPr lang="en-US" sz="1600">
                <a:solidFill>
                  <a:schemeClr val="tx1"/>
                </a:solidFill>
              </a:rPr>
              <a:t>Internet</a:t>
            </a:r>
            <a:r>
              <a:rPr lang="en-US" sz="1600" b="0">
                <a:solidFill>
                  <a:schemeClr val="tx1"/>
                </a:solidFill>
              </a:rPr>
              <a:t>, </a:t>
            </a:r>
            <a:r>
              <a:rPr lang="en-US" sz="1600">
                <a:solidFill>
                  <a:schemeClr val="tx1"/>
                </a:solidFill>
              </a:rPr>
              <a:t>Intranet local</a:t>
            </a:r>
            <a:r>
              <a:rPr lang="en-US" sz="1600" b="0">
                <a:solidFill>
                  <a:schemeClr val="tx1"/>
                </a:solidFill>
              </a:rPr>
              <a:t>, </a:t>
            </a:r>
            <a:r>
              <a:rPr lang="en-US" sz="1600">
                <a:solidFill>
                  <a:schemeClr val="tx1"/>
                </a:solidFill>
              </a:rPr>
              <a:t>Sitios de confianza</a:t>
            </a:r>
            <a:r>
              <a:rPr lang="en-US" sz="1600" b="0">
                <a:solidFill>
                  <a:schemeClr val="tx1"/>
                </a:solidFill>
              </a:rPr>
              <a:t>, </a:t>
            </a:r>
            <a:r>
              <a:rPr lang="en-US" sz="1600">
                <a:solidFill>
                  <a:schemeClr val="tx1"/>
                </a:solidFill>
              </a:rPr>
              <a:t>Sitios restringidos</a:t>
            </a:r>
            <a:r>
              <a:rPr lang="en-US" sz="1600" b="0">
                <a:solidFill>
                  <a:schemeClr val="tx1"/>
                </a:solidFill>
              </a:rPr>
              <a:t> y </a:t>
            </a:r>
            <a:r>
              <a:rPr lang="en-US" sz="1600">
                <a:solidFill>
                  <a:schemeClr val="tx1"/>
                </a:solidFill>
              </a:rPr>
              <a:t>Mi PC</a:t>
            </a:r>
            <a:r>
              <a:rPr lang="en-US" sz="1600" b="0">
                <a:solidFill>
                  <a:schemeClr val="tx1"/>
                </a:solidFill>
              </a:rPr>
              <a:t>.</a:t>
            </a:r>
          </a:p>
          <a:p>
            <a:pPr>
              <a:spcBef>
                <a:spcPct val="50000"/>
              </a:spcBef>
            </a:pPr>
            <a:r>
              <a:rPr lang="es-MX" sz="1600">
                <a:solidFill>
                  <a:schemeClr val="tx1"/>
                </a:solidFill>
              </a:rPr>
              <a:t>Información Adicional</a:t>
            </a:r>
            <a:r>
              <a:rPr lang="es-MX" sz="1600">
                <a:solidFill>
                  <a:srgbClr val="3366CC"/>
                </a:solidFill>
              </a:rPr>
              <a:t>: </a:t>
            </a:r>
            <a:r>
              <a:rPr lang="es-MX" sz="1600">
                <a:solidFill>
                  <a:srgbClr val="3366CC"/>
                </a:solidFill>
                <a:hlinkClick r:id="rId5"/>
              </a:rPr>
              <a:t>http://support.microsoft.com/kb/174360/es</a:t>
            </a:r>
            <a:r>
              <a:rPr lang="es-MX" sz="1600">
                <a:solidFill>
                  <a:srgbClr val="3366CC"/>
                </a:solidFill>
              </a:rPr>
              <a:t> </a:t>
            </a:r>
          </a:p>
          <a:p>
            <a:pPr algn="just">
              <a:spcBef>
                <a:spcPct val="50000"/>
              </a:spcBef>
            </a:pPr>
            <a:r>
              <a:rPr lang="es-MX" sz="1600">
                <a:solidFill>
                  <a:srgbClr val="3366CC"/>
                </a:solidFill>
              </a:rPr>
              <a:t>Sólo puede configurar la zona Mi PC (que contiene los archivos de su equipo local) desde el Kit de administración de Microsoft Internet Explorer (IEAK, Microsoft Internet Explorer Administration Kit);</a:t>
            </a:r>
            <a:r>
              <a:rPr lang="es-MX" sz="1600" b="0">
                <a:solidFill>
                  <a:schemeClr val="tx1"/>
                </a:solidFill>
              </a:rPr>
              <a:t> esta configuración no está disponible en la interfaz del explorador. Los administradores deberían utilizar la configuración predeterminada para esta zona a menos que la organización tenga un requisito concreto.</a:t>
            </a:r>
          </a:p>
          <a:p>
            <a:pPr>
              <a:spcBef>
                <a:spcPct val="50000"/>
              </a:spcBef>
            </a:pPr>
            <a:r>
              <a:rPr lang="es-MX" sz="1600">
                <a:solidFill>
                  <a:schemeClr val="tx1"/>
                </a:solidFill>
              </a:rPr>
              <a:t>Regedit Hack</a:t>
            </a:r>
            <a:r>
              <a:rPr lang="es-MX" sz="1600" b="0">
                <a:solidFill>
                  <a:schemeClr val="tx1"/>
                </a:solidFill>
              </a:rPr>
              <a:t>: Mostrar la Zona “My Computer” en IE (cambiar valor DWORD 0 a 71)</a:t>
            </a:r>
          </a:p>
          <a:p>
            <a:pPr>
              <a:spcBef>
                <a:spcPct val="50000"/>
              </a:spcBef>
            </a:pPr>
            <a:r>
              <a:rPr lang="es-MX" sz="1300" b="0">
                <a:solidFill>
                  <a:srgbClr val="FF0000"/>
                </a:solidFill>
              </a:rPr>
              <a:t>Ø HKEY_CURRENT_USER\SOFTWARE\Microsoft\Windows\CurrentVersion\InternetSettings\Zones\0</a:t>
            </a:r>
          </a:p>
          <a:p>
            <a:pPr>
              <a:spcBef>
                <a:spcPct val="50000"/>
              </a:spcBef>
            </a:pPr>
            <a:r>
              <a:rPr lang="es-MX" sz="1600" b="0">
                <a:solidFill>
                  <a:schemeClr val="tx1"/>
                </a:solidFill>
              </a:rPr>
              <a:t>Por default, en IE las zonas disponibles son: </a:t>
            </a:r>
            <a:r>
              <a:rPr lang="en-US" sz="1600" b="0">
                <a:solidFill>
                  <a:schemeClr val="tx1"/>
                </a:solidFill>
              </a:rPr>
              <a:t>Internet, Intranet local, Sitios de confianza, Sitios restringidos.</a:t>
            </a:r>
            <a:endParaRPr lang="es-ES" sz="1600" b="0">
              <a:solidFill>
                <a:schemeClr val="tx1"/>
              </a:solidFill>
            </a:endParaRPr>
          </a:p>
        </p:txBody>
      </p:sp>
    </p:spTree>
    <p:custDataLst>
      <p:tags r:id="rId1"/>
    </p:custDataLst>
  </p:cSld>
  <p:clrMapOvr>
    <a:masterClrMapping/>
  </p:clrMapOvr>
  <p:transition>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026"/>
          <p:cNvSpPr>
            <a:spLocks noGrp="1" noChangeArrowheads="1"/>
          </p:cNvSpPr>
          <p:nvPr>
            <p:ph type="title" idx="4294967295"/>
          </p:nvPr>
        </p:nvSpPr>
        <p:spPr/>
        <p:txBody>
          <a:bodyPr/>
          <a:lstStyle/>
          <a:p>
            <a:pPr eaLnBrk="1" hangingPunct="1"/>
            <a:r>
              <a:rPr lang="es-ES" smtClean="0"/>
              <a:t>META tag y redireccionamiento de URL</a:t>
            </a:r>
            <a:endParaRPr lang="en-US" smtClean="0"/>
          </a:p>
        </p:txBody>
      </p:sp>
      <p:pic>
        <p:nvPicPr>
          <p:cNvPr id="40962"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40963" name="Text Box 4"/>
          <p:cNvSpPr txBox="1">
            <a:spLocks noChangeArrowheads="1"/>
          </p:cNvSpPr>
          <p:nvPr/>
        </p:nvSpPr>
        <p:spPr bwMode="auto">
          <a:xfrm>
            <a:off x="381000" y="1600200"/>
            <a:ext cx="8382000" cy="3208338"/>
          </a:xfrm>
          <a:prstGeom prst="rect">
            <a:avLst/>
          </a:prstGeom>
          <a:noFill/>
          <a:ln w="9525">
            <a:noFill/>
            <a:miter lim="800000"/>
            <a:headEnd/>
            <a:tailEnd/>
          </a:ln>
        </p:spPr>
        <p:txBody>
          <a:bodyPr>
            <a:spAutoFit/>
          </a:bodyPr>
          <a:lstStyle/>
          <a:p>
            <a:pPr>
              <a:spcBef>
                <a:spcPct val="50000"/>
              </a:spcBef>
            </a:pPr>
            <a:r>
              <a:rPr lang="en-US" sz="1800" b="0">
                <a:solidFill>
                  <a:schemeClr val="tx1"/>
                </a:solidFill>
              </a:rPr>
              <a:t>La etiqueta META refresh puede ser utilizada para “refrescar” el contenido de un sitio web o de igual manera puede ser utilizado para redireccionar a un sitio. </a:t>
            </a:r>
          </a:p>
          <a:p>
            <a:pPr>
              <a:spcBef>
                <a:spcPct val="50000"/>
              </a:spcBef>
            </a:pPr>
            <a:r>
              <a:rPr lang="en-US" sz="1600" b="0">
                <a:solidFill>
                  <a:schemeClr val="tx1"/>
                </a:solidFill>
              </a:rPr>
              <a:t>Ejemplos:</a:t>
            </a:r>
          </a:p>
          <a:p>
            <a:pPr>
              <a:spcBef>
                <a:spcPct val="50000"/>
              </a:spcBef>
            </a:pPr>
            <a:r>
              <a:rPr lang="en-US" sz="1600">
                <a:solidFill>
                  <a:schemeClr val="tx1"/>
                </a:solidFill>
              </a:rPr>
              <a:t>Refrescando la página actual:</a:t>
            </a:r>
          </a:p>
          <a:p>
            <a:pPr>
              <a:spcBef>
                <a:spcPct val="50000"/>
              </a:spcBef>
            </a:pPr>
            <a:r>
              <a:rPr lang="es-ES" sz="1600" b="0">
                <a:solidFill>
                  <a:schemeClr val="tx1"/>
                </a:solidFill>
              </a:rPr>
              <a:t>&lt;meta http-equiv="refresh" content="5" /&gt; </a:t>
            </a:r>
            <a:endParaRPr lang="en-US" sz="1600" b="0">
              <a:solidFill>
                <a:schemeClr val="tx1"/>
              </a:solidFill>
            </a:endParaRPr>
          </a:p>
          <a:p>
            <a:pPr>
              <a:spcBef>
                <a:spcPct val="50000"/>
              </a:spcBef>
            </a:pPr>
            <a:r>
              <a:rPr lang="en-US" sz="1600">
                <a:solidFill>
                  <a:schemeClr val="tx1"/>
                </a:solidFill>
              </a:rPr>
              <a:t>Redireccionando a otro sitio web:</a:t>
            </a:r>
          </a:p>
          <a:p>
            <a:pPr>
              <a:spcBef>
                <a:spcPct val="50000"/>
              </a:spcBef>
            </a:pPr>
            <a:r>
              <a:rPr lang="es-ES" sz="1600" b="0">
                <a:solidFill>
                  <a:schemeClr val="tx1"/>
                </a:solidFill>
              </a:rPr>
              <a:t>&lt;meta http-equiv="refresh" content="5;url=http://example.com/" /&gt; </a:t>
            </a:r>
          </a:p>
          <a:p>
            <a:pPr>
              <a:spcBef>
                <a:spcPct val="50000"/>
              </a:spcBef>
            </a:pPr>
            <a:r>
              <a:rPr lang="en-US" sz="1600">
                <a:solidFill>
                  <a:schemeClr val="tx1"/>
                </a:solidFill>
              </a:rPr>
              <a:t>Un método alternativo de redireccionamiento:</a:t>
            </a:r>
          </a:p>
          <a:p>
            <a:pPr>
              <a:spcBef>
                <a:spcPct val="50000"/>
              </a:spcBef>
            </a:pPr>
            <a:r>
              <a:rPr lang="en-US" sz="1600" b="0">
                <a:solidFill>
                  <a:schemeClr val="tx1"/>
                </a:solidFill>
              </a:rPr>
              <a:t>javascript:document.location.href="http://www.google.com";</a:t>
            </a:r>
          </a:p>
        </p:txBody>
      </p:sp>
      <p:sp>
        <p:nvSpPr>
          <p:cNvPr id="40964" name="Text Box 5"/>
          <p:cNvSpPr txBox="1">
            <a:spLocks noChangeArrowheads="1"/>
          </p:cNvSpPr>
          <p:nvPr/>
        </p:nvSpPr>
        <p:spPr bwMode="auto">
          <a:xfrm>
            <a:off x="457200" y="1143000"/>
            <a:ext cx="7772400" cy="366713"/>
          </a:xfrm>
          <a:prstGeom prst="rect">
            <a:avLst/>
          </a:prstGeom>
          <a:noFill/>
          <a:ln w="9525">
            <a:noFill/>
            <a:miter lim="800000"/>
            <a:headEnd/>
            <a:tailEnd/>
          </a:ln>
        </p:spPr>
        <p:txBody>
          <a:bodyPr>
            <a:spAutoFit/>
          </a:bodyPr>
          <a:lstStyle/>
          <a:p>
            <a:pPr>
              <a:spcBef>
                <a:spcPct val="50000"/>
              </a:spcBef>
            </a:pPr>
            <a:r>
              <a:rPr lang="en-US" sz="1800" i="1">
                <a:solidFill>
                  <a:schemeClr val="tx1"/>
                </a:solidFill>
              </a:rPr>
              <a:t>La etiqueta META Refresh</a:t>
            </a:r>
          </a:p>
        </p:txBody>
      </p:sp>
      <p:sp>
        <p:nvSpPr>
          <p:cNvPr id="40965" name="AutoShape 6" descr="2Q==">
            <a:hlinkClick r:id="rId5"/>
          </p:cNvPr>
          <p:cNvSpPr>
            <a:spLocks noChangeAspect="1" noChangeArrowheads="1"/>
          </p:cNvSpPr>
          <p:nvPr/>
        </p:nvSpPr>
        <p:spPr bwMode="auto">
          <a:xfrm>
            <a:off x="190500" y="46038"/>
            <a:ext cx="1857375" cy="1866900"/>
          </a:xfrm>
          <a:prstGeom prst="rect">
            <a:avLst/>
          </a:prstGeom>
          <a:noFill/>
          <a:ln w="9525">
            <a:noFill/>
            <a:miter lim="800000"/>
            <a:headEnd/>
            <a:tailEnd/>
          </a:ln>
        </p:spPr>
        <p:txBody>
          <a:bodyPr/>
          <a:lstStyle/>
          <a:p>
            <a:endParaRPr lang="es-MX"/>
          </a:p>
        </p:txBody>
      </p:sp>
      <p:pic>
        <p:nvPicPr>
          <p:cNvPr id="40966" name="Picture 7"/>
          <p:cNvPicPr>
            <a:picLocks noChangeAspect="1" noChangeArrowheads="1"/>
          </p:cNvPicPr>
          <p:nvPr/>
        </p:nvPicPr>
        <p:blipFill>
          <a:blip r:embed="rId6"/>
          <a:srcRect/>
          <a:stretch>
            <a:fillRect/>
          </a:stretch>
        </p:blipFill>
        <p:spPr bwMode="auto">
          <a:xfrm>
            <a:off x="6526213" y="2743200"/>
            <a:ext cx="2389187" cy="2895600"/>
          </a:xfrm>
          <a:prstGeom prst="rect">
            <a:avLst/>
          </a:prstGeom>
          <a:noFill/>
          <a:ln w="9525">
            <a:noFill/>
            <a:miter lim="800000"/>
            <a:headEnd/>
            <a:tailEnd/>
          </a:ln>
        </p:spPr>
      </p:pic>
      <p:sp>
        <p:nvSpPr>
          <p:cNvPr id="40967" name="Rectangle 8"/>
          <p:cNvSpPr>
            <a:spLocks noChangeArrowheads="1"/>
          </p:cNvSpPr>
          <p:nvPr/>
        </p:nvSpPr>
        <p:spPr bwMode="auto">
          <a:xfrm>
            <a:off x="6781800" y="3733800"/>
            <a:ext cx="838200" cy="533400"/>
          </a:xfrm>
          <a:prstGeom prst="rect">
            <a:avLst/>
          </a:prstGeom>
          <a:noFill/>
          <a:ln w="28575">
            <a:solidFill>
              <a:srgbClr val="FF0000"/>
            </a:solidFill>
            <a:miter lim="800000"/>
            <a:headEnd/>
            <a:tailEnd/>
          </a:ln>
        </p:spPr>
        <p:txBody>
          <a:bodyPr wrap="none" anchor="ctr"/>
          <a:lstStyle/>
          <a:p>
            <a:endParaRPr lang="es-MX"/>
          </a:p>
        </p:txBody>
      </p:sp>
    </p:spTree>
    <p:custDataLst>
      <p:tags r:id="rId1"/>
    </p:custDataLst>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026"/>
          <p:cNvSpPr>
            <a:spLocks noGrp="1" noChangeArrowheads="1"/>
          </p:cNvSpPr>
          <p:nvPr>
            <p:ph type="title" idx="4294967295"/>
          </p:nvPr>
        </p:nvSpPr>
        <p:spPr/>
        <p:txBody>
          <a:bodyPr/>
          <a:lstStyle/>
          <a:p>
            <a:pPr eaLnBrk="1" hangingPunct="1"/>
            <a:r>
              <a:rPr lang="es-ES" smtClean="0"/>
              <a:t>Bug en IE?</a:t>
            </a:r>
            <a:endParaRPr lang="en-US" smtClean="0"/>
          </a:p>
        </p:txBody>
      </p:sp>
      <p:pic>
        <p:nvPicPr>
          <p:cNvPr id="43010"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43011" name="Text Box 4"/>
          <p:cNvSpPr txBox="1">
            <a:spLocks noChangeArrowheads="1"/>
          </p:cNvSpPr>
          <p:nvPr/>
        </p:nvSpPr>
        <p:spPr bwMode="auto">
          <a:xfrm>
            <a:off x="381000" y="1600200"/>
            <a:ext cx="8382000" cy="581025"/>
          </a:xfrm>
          <a:prstGeom prst="rect">
            <a:avLst/>
          </a:prstGeom>
          <a:noFill/>
          <a:ln w="9525">
            <a:noFill/>
            <a:miter lim="800000"/>
            <a:headEnd/>
            <a:tailEnd/>
          </a:ln>
        </p:spPr>
        <p:txBody>
          <a:bodyPr>
            <a:spAutoFit/>
          </a:bodyPr>
          <a:lstStyle/>
          <a:p>
            <a:pPr>
              <a:spcBef>
                <a:spcPct val="50000"/>
              </a:spcBef>
            </a:pPr>
            <a:r>
              <a:rPr lang="en-US" sz="1600" b="0">
                <a:solidFill>
                  <a:schemeClr val="tx1"/>
                </a:solidFill>
              </a:rPr>
              <a:t>Al parecer IE permite redireccionar a sitios alternos aun teniendo deshabilitada la opción “META refresh” desactivada en ciertas zonas, mientras que Firefox bloqueó dicho intento.</a:t>
            </a:r>
          </a:p>
        </p:txBody>
      </p:sp>
      <p:sp>
        <p:nvSpPr>
          <p:cNvPr id="43012" name="Text Box 5"/>
          <p:cNvSpPr txBox="1">
            <a:spLocks noChangeArrowheads="1"/>
          </p:cNvSpPr>
          <p:nvPr/>
        </p:nvSpPr>
        <p:spPr bwMode="auto">
          <a:xfrm>
            <a:off x="457200" y="1143000"/>
            <a:ext cx="7772400" cy="366713"/>
          </a:xfrm>
          <a:prstGeom prst="rect">
            <a:avLst/>
          </a:prstGeom>
          <a:noFill/>
          <a:ln w="9525">
            <a:noFill/>
            <a:miter lim="800000"/>
            <a:headEnd/>
            <a:tailEnd/>
          </a:ln>
        </p:spPr>
        <p:txBody>
          <a:bodyPr>
            <a:spAutoFit/>
          </a:bodyPr>
          <a:lstStyle/>
          <a:p>
            <a:pPr>
              <a:spcBef>
                <a:spcPct val="50000"/>
              </a:spcBef>
            </a:pPr>
            <a:r>
              <a:rPr lang="en-US" sz="1800" i="1">
                <a:solidFill>
                  <a:schemeClr val="tx1"/>
                </a:solidFill>
              </a:rPr>
              <a:t>Internet Explorer 8 Zones</a:t>
            </a:r>
          </a:p>
        </p:txBody>
      </p:sp>
      <p:sp>
        <p:nvSpPr>
          <p:cNvPr id="43013" name="AutoShape 9" descr="2Q==">
            <a:hlinkClick r:id="rId5"/>
          </p:cNvPr>
          <p:cNvSpPr>
            <a:spLocks noChangeAspect="1" noChangeArrowheads="1"/>
          </p:cNvSpPr>
          <p:nvPr/>
        </p:nvSpPr>
        <p:spPr bwMode="auto">
          <a:xfrm>
            <a:off x="190500" y="46038"/>
            <a:ext cx="1857375" cy="1866900"/>
          </a:xfrm>
          <a:prstGeom prst="rect">
            <a:avLst/>
          </a:prstGeom>
          <a:noFill/>
          <a:ln w="9525">
            <a:noFill/>
            <a:miter lim="800000"/>
            <a:headEnd/>
            <a:tailEnd/>
          </a:ln>
        </p:spPr>
        <p:txBody>
          <a:bodyPr/>
          <a:lstStyle/>
          <a:p>
            <a:endParaRPr lang="es-MX"/>
          </a:p>
        </p:txBody>
      </p:sp>
      <p:pic>
        <p:nvPicPr>
          <p:cNvPr id="43014" name="Picture 10">
            <a:hlinkClick r:id="rId6" action="ppaction://hlinkfile" highlightClick="1"/>
          </p:cNvPr>
          <p:cNvPicPr>
            <a:picLocks noChangeAspect="1" noChangeArrowheads="1"/>
          </p:cNvPicPr>
          <p:nvPr/>
        </p:nvPicPr>
        <p:blipFill>
          <a:blip r:embed="rId7"/>
          <a:srcRect/>
          <a:stretch>
            <a:fillRect/>
          </a:stretch>
        </p:blipFill>
        <p:spPr bwMode="auto">
          <a:xfrm>
            <a:off x="914400" y="2438400"/>
            <a:ext cx="1857375" cy="1866900"/>
          </a:xfrm>
          <a:prstGeom prst="rect">
            <a:avLst/>
          </a:prstGeom>
          <a:noFill/>
          <a:ln w="9525">
            <a:noFill/>
            <a:miter lim="800000"/>
            <a:headEnd/>
            <a:tailEnd/>
          </a:ln>
        </p:spPr>
      </p:pic>
      <p:sp>
        <p:nvSpPr>
          <p:cNvPr id="43015" name="Text Box 11"/>
          <p:cNvSpPr txBox="1">
            <a:spLocks noChangeArrowheads="1"/>
          </p:cNvSpPr>
          <p:nvPr/>
        </p:nvSpPr>
        <p:spPr bwMode="auto">
          <a:xfrm>
            <a:off x="152400" y="4495800"/>
            <a:ext cx="3124200" cy="304800"/>
          </a:xfrm>
          <a:prstGeom prst="rect">
            <a:avLst/>
          </a:prstGeom>
          <a:noFill/>
          <a:ln w="9525">
            <a:noFill/>
            <a:miter lim="800000"/>
            <a:headEnd/>
            <a:tailEnd/>
          </a:ln>
        </p:spPr>
        <p:txBody>
          <a:bodyPr>
            <a:spAutoFit/>
          </a:bodyPr>
          <a:lstStyle/>
          <a:p>
            <a:pPr>
              <a:spcBef>
                <a:spcPct val="50000"/>
              </a:spcBef>
            </a:pPr>
            <a:r>
              <a:rPr lang="es-MX" sz="1400">
                <a:solidFill>
                  <a:schemeClr val="tx1"/>
                </a:solidFill>
              </a:rPr>
              <a:t>      IE DEMO Internet/Intranet Zone</a:t>
            </a:r>
            <a:endParaRPr lang="es-ES" sz="1400">
              <a:solidFill>
                <a:schemeClr val="tx1"/>
              </a:solidFill>
            </a:endParaRPr>
          </a:p>
        </p:txBody>
      </p:sp>
      <p:pic>
        <p:nvPicPr>
          <p:cNvPr id="43019" name="Picture 10">
            <a:hlinkClick r:id="rId8" action="ppaction://hlinkfile" highlightClick="1"/>
          </p:cNvPr>
          <p:cNvPicPr>
            <a:picLocks noChangeAspect="1" noChangeArrowheads="1"/>
          </p:cNvPicPr>
          <p:nvPr/>
        </p:nvPicPr>
        <p:blipFill>
          <a:blip r:embed="rId7"/>
          <a:srcRect/>
          <a:stretch>
            <a:fillRect/>
          </a:stretch>
        </p:blipFill>
        <p:spPr bwMode="auto">
          <a:xfrm>
            <a:off x="3733800" y="2438400"/>
            <a:ext cx="1857375" cy="1866900"/>
          </a:xfrm>
          <a:prstGeom prst="rect">
            <a:avLst/>
          </a:prstGeom>
          <a:noFill/>
          <a:ln w="9525">
            <a:noFill/>
            <a:miter lim="800000"/>
            <a:headEnd/>
            <a:tailEnd/>
          </a:ln>
        </p:spPr>
      </p:pic>
      <p:sp>
        <p:nvSpPr>
          <p:cNvPr id="43020" name="Text Box 11"/>
          <p:cNvSpPr txBox="1">
            <a:spLocks noChangeArrowheads="1"/>
          </p:cNvSpPr>
          <p:nvPr/>
        </p:nvSpPr>
        <p:spPr bwMode="auto">
          <a:xfrm>
            <a:off x="2971800" y="4495800"/>
            <a:ext cx="3124200" cy="304800"/>
          </a:xfrm>
          <a:prstGeom prst="rect">
            <a:avLst/>
          </a:prstGeom>
          <a:noFill/>
          <a:ln w="9525">
            <a:noFill/>
            <a:miter lim="800000"/>
            <a:headEnd/>
            <a:tailEnd/>
          </a:ln>
        </p:spPr>
        <p:txBody>
          <a:bodyPr>
            <a:spAutoFit/>
          </a:bodyPr>
          <a:lstStyle/>
          <a:p>
            <a:pPr>
              <a:spcBef>
                <a:spcPct val="50000"/>
              </a:spcBef>
            </a:pPr>
            <a:r>
              <a:rPr lang="es-MX" sz="1400">
                <a:solidFill>
                  <a:schemeClr val="tx1"/>
                </a:solidFill>
              </a:rPr>
              <a:t>          IE DEMO My Computer Zone</a:t>
            </a:r>
            <a:endParaRPr lang="es-ES" sz="1400">
              <a:solidFill>
                <a:schemeClr val="tx1"/>
              </a:solidFill>
            </a:endParaRPr>
          </a:p>
        </p:txBody>
      </p:sp>
      <p:pic>
        <p:nvPicPr>
          <p:cNvPr id="43021" name="Picture 10">
            <a:hlinkClick r:id="rId9" action="ppaction://hlinkfile" highlightClick="1"/>
          </p:cNvPr>
          <p:cNvPicPr>
            <a:picLocks noChangeAspect="1" noChangeArrowheads="1"/>
          </p:cNvPicPr>
          <p:nvPr/>
        </p:nvPicPr>
        <p:blipFill>
          <a:blip r:embed="rId7"/>
          <a:srcRect/>
          <a:stretch>
            <a:fillRect/>
          </a:stretch>
        </p:blipFill>
        <p:spPr bwMode="auto">
          <a:xfrm>
            <a:off x="6553200" y="2438400"/>
            <a:ext cx="1857375" cy="1866900"/>
          </a:xfrm>
          <a:prstGeom prst="rect">
            <a:avLst/>
          </a:prstGeom>
          <a:noFill/>
          <a:ln w="9525">
            <a:noFill/>
            <a:miter lim="800000"/>
            <a:headEnd/>
            <a:tailEnd/>
          </a:ln>
        </p:spPr>
      </p:pic>
      <p:sp>
        <p:nvSpPr>
          <p:cNvPr id="43022" name="Text Box 11"/>
          <p:cNvSpPr txBox="1">
            <a:spLocks noChangeArrowheads="1"/>
          </p:cNvSpPr>
          <p:nvPr/>
        </p:nvSpPr>
        <p:spPr bwMode="auto">
          <a:xfrm>
            <a:off x="5791200" y="4495800"/>
            <a:ext cx="3124200" cy="304800"/>
          </a:xfrm>
          <a:prstGeom prst="rect">
            <a:avLst/>
          </a:prstGeom>
          <a:noFill/>
          <a:ln w="9525">
            <a:noFill/>
            <a:miter lim="800000"/>
            <a:headEnd/>
            <a:tailEnd/>
          </a:ln>
        </p:spPr>
        <p:txBody>
          <a:bodyPr>
            <a:spAutoFit/>
          </a:bodyPr>
          <a:lstStyle/>
          <a:p>
            <a:pPr>
              <a:spcBef>
                <a:spcPct val="50000"/>
              </a:spcBef>
            </a:pPr>
            <a:r>
              <a:rPr lang="es-MX" sz="1400">
                <a:solidFill>
                  <a:schemeClr val="tx1"/>
                </a:solidFill>
              </a:rPr>
              <a:t>                      Firefox DEMO</a:t>
            </a:r>
            <a:endParaRPr lang="es-ES" sz="1400">
              <a:solidFill>
                <a:schemeClr val="tx1"/>
              </a:solidFill>
            </a:endParaRPr>
          </a:p>
        </p:txBody>
      </p:sp>
    </p:spTree>
    <p:custDataLst>
      <p:tags r:id="rId1"/>
    </p:custDataLst>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026"/>
          <p:cNvSpPr>
            <a:spLocks noGrp="1" noChangeArrowheads="1"/>
          </p:cNvSpPr>
          <p:nvPr>
            <p:ph type="title" idx="4294967295"/>
          </p:nvPr>
        </p:nvSpPr>
        <p:spPr/>
        <p:txBody>
          <a:bodyPr/>
          <a:lstStyle/>
          <a:p>
            <a:pPr eaLnBrk="1" hangingPunct="1"/>
            <a:r>
              <a:rPr lang="es-ES" smtClean="0"/>
              <a:t>Bug en IE?</a:t>
            </a:r>
            <a:endParaRPr lang="en-US" smtClean="0"/>
          </a:p>
        </p:txBody>
      </p:sp>
      <p:sp>
        <p:nvSpPr>
          <p:cNvPr id="45058" name="Text Box 4"/>
          <p:cNvSpPr txBox="1">
            <a:spLocks noChangeArrowheads="1"/>
          </p:cNvSpPr>
          <p:nvPr/>
        </p:nvSpPr>
        <p:spPr bwMode="auto">
          <a:xfrm>
            <a:off x="381000" y="1524000"/>
            <a:ext cx="8382000" cy="336550"/>
          </a:xfrm>
          <a:prstGeom prst="rect">
            <a:avLst/>
          </a:prstGeom>
          <a:noFill/>
          <a:ln w="9525">
            <a:noFill/>
            <a:miter lim="800000"/>
            <a:headEnd/>
            <a:tailEnd/>
          </a:ln>
        </p:spPr>
        <p:txBody>
          <a:bodyPr>
            <a:spAutoFit/>
          </a:bodyPr>
          <a:lstStyle/>
          <a:p>
            <a:pPr>
              <a:spcBef>
                <a:spcPct val="50000"/>
              </a:spcBef>
            </a:pPr>
            <a:r>
              <a:rPr lang="en-US" sz="1600" b="0">
                <a:solidFill>
                  <a:schemeClr val="tx1"/>
                </a:solidFill>
              </a:rPr>
              <a:t>El bug se ha probado con IE8 y con FireFox dando como resultado:</a:t>
            </a:r>
          </a:p>
        </p:txBody>
      </p:sp>
      <p:sp>
        <p:nvSpPr>
          <p:cNvPr id="45059" name="Text Box 5"/>
          <p:cNvSpPr txBox="1">
            <a:spLocks noChangeArrowheads="1"/>
          </p:cNvSpPr>
          <p:nvPr/>
        </p:nvSpPr>
        <p:spPr bwMode="auto">
          <a:xfrm>
            <a:off x="457200" y="1143000"/>
            <a:ext cx="7772400" cy="366713"/>
          </a:xfrm>
          <a:prstGeom prst="rect">
            <a:avLst/>
          </a:prstGeom>
          <a:noFill/>
          <a:ln w="9525">
            <a:noFill/>
            <a:miter lim="800000"/>
            <a:headEnd/>
            <a:tailEnd/>
          </a:ln>
        </p:spPr>
        <p:txBody>
          <a:bodyPr>
            <a:spAutoFit/>
          </a:bodyPr>
          <a:lstStyle/>
          <a:p>
            <a:pPr>
              <a:spcBef>
                <a:spcPct val="50000"/>
              </a:spcBef>
            </a:pPr>
            <a:r>
              <a:rPr lang="en-US" sz="1800" i="1">
                <a:solidFill>
                  <a:schemeClr val="tx1"/>
                </a:solidFill>
              </a:rPr>
              <a:t>Resultados obtenidos</a:t>
            </a:r>
          </a:p>
        </p:txBody>
      </p:sp>
      <p:sp>
        <p:nvSpPr>
          <p:cNvPr id="45060" name="AutoShape 6" descr="2Q==">
            <a:hlinkClick r:id="rId4"/>
          </p:cNvPr>
          <p:cNvSpPr>
            <a:spLocks noChangeAspect="1" noChangeArrowheads="1"/>
          </p:cNvSpPr>
          <p:nvPr/>
        </p:nvSpPr>
        <p:spPr bwMode="auto">
          <a:xfrm>
            <a:off x="190500" y="46038"/>
            <a:ext cx="1857375" cy="1866900"/>
          </a:xfrm>
          <a:prstGeom prst="rect">
            <a:avLst/>
          </a:prstGeom>
          <a:noFill/>
          <a:ln w="9525">
            <a:noFill/>
            <a:miter lim="800000"/>
            <a:headEnd/>
            <a:tailEnd/>
          </a:ln>
        </p:spPr>
        <p:txBody>
          <a:bodyPr/>
          <a:lstStyle/>
          <a:p>
            <a:endParaRPr lang="es-MX"/>
          </a:p>
        </p:txBody>
      </p:sp>
      <p:graphicFrame>
        <p:nvGraphicFramePr>
          <p:cNvPr id="43143" name="Group 135"/>
          <p:cNvGraphicFramePr>
            <a:graphicFrameLocks noGrp="1"/>
          </p:cNvGraphicFramePr>
          <p:nvPr/>
        </p:nvGraphicFramePr>
        <p:xfrm>
          <a:off x="457200" y="2011363"/>
          <a:ext cx="3898900" cy="1190625"/>
        </p:xfrm>
        <a:graphic>
          <a:graphicData uri="http://schemas.openxmlformats.org/drawingml/2006/table">
            <a:tbl>
              <a:tblPr/>
              <a:tblGrid>
                <a:gridCol w="2578100"/>
                <a:gridCol w="1320800"/>
              </a:tblGrid>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chemeClr val="tx1"/>
                          </a:solidFill>
                          <a:effectLst/>
                          <a:latin typeface="Arial" charset="0"/>
                          <a:cs typeface="Arial" charset="0"/>
                        </a:rPr>
                        <a:t>IE8 (META Refresh Desactivado)</a:t>
                      </a:r>
                    </a:p>
                    <a:p>
                      <a:pPr marL="0" marR="0" lvl="0" indent="0" algn="l" defTabSz="914400" rtl="0" eaLnBrk="1" fontAlgn="b" latinLnBrk="0" hangingPunct="1">
                        <a:lnSpc>
                          <a:spcPct val="100000"/>
                        </a:lnSpc>
                        <a:spcBef>
                          <a:spcPct val="0"/>
                        </a:spcBef>
                        <a:spcAft>
                          <a:spcPct val="0"/>
                        </a:spcAft>
                        <a:buClrTx/>
                        <a:buSzTx/>
                        <a:buFontTx/>
                        <a:buNone/>
                        <a:tabLst/>
                      </a:pPr>
                      <a:endParaRPr kumimoji="0" lang="en-AU" sz="10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FF0000"/>
                          </a:solidFill>
                          <a:effectLst/>
                          <a:latin typeface="Arial" charset="0"/>
                          <a:cs typeface="Arial" charset="0"/>
                        </a:rPr>
                        <a:t>Allow meta refresh=disable (Internet, Intranet zone)</a:t>
                      </a:r>
                      <a:endParaRPr kumimoji="0" lang="en-AU" sz="2800" b="1" i="0" u="none" strike="noStrike" cap="none" normalizeH="0" baseline="0" smtClean="0">
                        <a:ln>
                          <a:noFill/>
                        </a:ln>
                        <a:solidFill>
                          <a:srgbClr val="FF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¿EJECUTO REDIRECCION FORZADA?</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Página alojada en Webserver</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009900"/>
                          </a:solidFill>
                          <a:effectLst/>
                          <a:latin typeface="Arial" charset="0"/>
                          <a:cs typeface="Arial" charset="0"/>
                        </a:rPr>
                        <a:t>NO</a:t>
                      </a:r>
                      <a:endParaRPr kumimoji="0" lang="en-AU" sz="2800" b="1" i="0" u="none" strike="noStrike" cap="none" normalizeH="0" baseline="0" smtClean="0">
                        <a:ln>
                          <a:noFill/>
                        </a:ln>
                        <a:solidFill>
                          <a:srgbClr val="0099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Abriendo archivo HTML localmente</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FF0000"/>
                          </a:solidFill>
                          <a:effectLst/>
                          <a:latin typeface="Arial" charset="0"/>
                          <a:cs typeface="Arial" charset="0"/>
                        </a:rPr>
                        <a:t>SI</a:t>
                      </a:r>
                      <a:endParaRPr kumimoji="0" lang="en-AU" sz="2800" b="1" i="0" u="none" strike="noStrike" cap="none" normalizeH="0" baseline="0" smtClean="0">
                        <a:ln>
                          <a:noFill/>
                        </a:ln>
                        <a:solidFill>
                          <a:srgbClr val="FF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1622" name="Group 182"/>
          <p:cNvGraphicFramePr>
            <a:graphicFrameLocks noGrp="1"/>
          </p:cNvGraphicFramePr>
          <p:nvPr/>
        </p:nvGraphicFramePr>
        <p:xfrm>
          <a:off x="4724400" y="1981200"/>
          <a:ext cx="3898900" cy="1038225"/>
        </p:xfrm>
        <a:graphic>
          <a:graphicData uri="http://schemas.openxmlformats.org/drawingml/2006/table">
            <a:tbl>
              <a:tblPr/>
              <a:tblGrid>
                <a:gridCol w="2578100"/>
                <a:gridCol w="1320800"/>
              </a:tblGrid>
              <a:tr h="549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chemeClr val="tx1"/>
                          </a:solidFill>
                          <a:effectLst/>
                          <a:latin typeface="Arial" charset="0"/>
                          <a:cs typeface="Arial" charset="0"/>
                        </a:rPr>
                        <a:t>Firefox (META Refresh Desactivado)</a:t>
                      </a:r>
                    </a:p>
                    <a:p>
                      <a:pPr marL="0" marR="0" lvl="0" indent="0" algn="l" defTabSz="914400" rtl="0" eaLnBrk="1" fontAlgn="b" latinLnBrk="0" hangingPunct="1">
                        <a:lnSpc>
                          <a:spcPct val="100000"/>
                        </a:lnSpc>
                        <a:spcBef>
                          <a:spcPct val="0"/>
                        </a:spcBef>
                        <a:spcAft>
                          <a:spcPct val="0"/>
                        </a:spcAft>
                        <a:buClrTx/>
                        <a:buSzTx/>
                        <a:buFontTx/>
                        <a:buNone/>
                        <a:tabLst/>
                      </a:pPr>
                      <a:endParaRPr kumimoji="0" lang="en-AU" sz="10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FF0000"/>
                          </a:solidFill>
                          <a:effectLst/>
                          <a:latin typeface="Arial" charset="0"/>
                          <a:cs typeface="Arial" charset="0"/>
                        </a:rPr>
                        <a:t>accessibility.blockautorefresh=true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¿EJECUTO REDIRECCION FORZADA?</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Página alojada en Webserver</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009900"/>
                          </a:solidFill>
                          <a:effectLst/>
                          <a:latin typeface="Arial" charset="0"/>
                          <a:cs typeface="Arial" charset="0"/>
                        </a:rPr>
                        <a:t>NO</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Abriendo archivo HTML localmente</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009900"/>
                          </a:solidFill>
                          <a:effectLst/>
                          <a:latin typeface="Arial" charset="0"/>
                          <a:cs typeface="Arial" charset="0"/>
                        </a:rPr>
                        <a:t>NO</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3139" name="Group 131"/>
          <p:cNvGraphicFramePr>
            <a:graphicFrameLocks noGrp="1"/>
          </p:cNvGraphicFramePr>
          <p:nvPr/>
        </p:nvGraphicFramePr>
        <p:xfrm>
          <a:off x="1905000" y="3962400"/>
          <a:ext cx="6629400" cy="1525588"/>
        </p:xfrm>
        <a:graphic>
          <a:graphicData uri="http://schemas.openxmlformats.org/drawingml/2006/table">
            <a:tbl>
              <a:tblPr/>
              <a:tblGrid>
                <a:gridCol w="1371600"/>
                <a:gridCol w="1752600"/>
                <a:gridCol w="1752600"/>
                <a:gridCol w="1752600"/>
              </a:tblGrid>
              <a:tr h="180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 </a:t>
                      </a:r>
                      <a:r>
                        <a:rPr kumimoji="0" lang="en-AU" sz="1000" b="1" i="0" u="none" strike="noStrike" cap="none" normalizeH="0" baseline="0" smtClean="0">
                          <a:ln>
                            <a:noFill/>
                          </a:ln>
                          <a:solidFill>
                            <a:schemeClr val="tx1"/>
                          </a:solidFill>
                          <a:effectLst/>
                          <a:latin typeface="Arial" charset="0"/>
                          <a:cs typeface="Arial" charset="0"/>
                        </a:rPr>
                        <a:t>Internet Explorer Zones</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ALLOW METAREFRESH</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r>
              <a:tr h="1809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Internet Zone</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Enable</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Disabled</a:t>
                      </a:r>
                      <a:endParaRPr kumimoji="0" lang="en-AU" sz="2800" b="0"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Disabled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Local Zone</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Enable</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Disabled</a:t>
                      </a:r>
                      <a:endParaRPr kumimoji="0" lang="en-AU" sz="2800" b="0"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Disabled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FF0000"/>
                          </a:solidFill>
                          <a:effectLst/>
                          <a:latin typeface="Arial" charset="0"/>
                          <a:cs typeface="Arial" charset="0"/>
                        </a:rPr>
                        <a:t>Mi PC Zone</a:t>
                      </a:r>
                      <a:endParaRPr kumimoji="0" lang="en-AU" sz="2800" b="1" i="0" u="none" strike="noStrike" cap="none" normalizeH="0" baseline="0" smtClean="0">
                        <a:ln>
                          <a:noFill/>
                        </a:ln>
                        <a:solidFill>
                          <a:srgbClr val="FF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FF0000"/>
                          </a:solidFill>
                          <a:effectLst/>
                          <a:latin typeface="Arial" charset="0"/>
                          <a:cs typeface="Arial" charset="0"/>
                        </a:rPr>
                        <a:t>Disabled</a:t>
                      </a:r>
                      <a:endParaRPr kumimoji="0" lang="en-AU" sz="2800" b="1" i="0" u="none" strike="noStrike" cap="none" normalizeH="0" baseline="0" smtClean="0">
                        <a:ln>
                          <a:noFill/>
                        </a:ln>
                        <a:solidFill>
                          <a:srgbClr val="FF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Enabled</a:t>
                      </a:r>
                      <a:endParaRPr kumimoji="0" lang="en-AU" sz="2800" b="0"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Disabled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Resultado</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rgbClr val="FF0000"/>
                          </a:solidFill>
                          <a:effectLst/>
                          <a:latin typeface="Arial" charset="0"/>
                          <a:cs typeface="Arial" charset="0"/>
                        </a:rPr>
                        <a:t>PERMITE REDIRECCION (?)</a:t>
                      </a:r>
                      <a:endParaRPr kumimoji="0" lang="en-AU" sz="2800" b="1" i="0" u="none" strike="noStrike" cap="none" normalizeH="0" baseline="0" smtClean="0">
                        <a:ln>
                          <a:noFill/>
                        </a:ln>
                        <a:solidFill>
                          <a:srgbClr val="FF0000"/>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NO PERMITE REDIRECCION</a:t>
                      </a:r>
                      <a:endParaRPr kumimoji="0" lang="en-AU" sz="2800" b="1" i="0" u="none" strike="noStrike" cap="none" normalizeH="0" baseline="0" smtClean="0">
                        <a:ln>
                          <a:noFill/>
                        </a:ln>
                        <a:solidFill>
                          <a:schemeClr val="bg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Arial" charset="0"/>
                          <a:cs typeface="Arial" charset="0"/>
                        </a:rPr>
                        <a:t>NO PERMITE REDIRECCION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5119" name="Text Box 4"/>
          <p:cNvSpPr txBox="1">
            <a:spLocks noChangeArrowheads="1"/>
          </p:cNvSpPr>
          <p:nvPr/>
        </p:nvSpPr>
        <p:spPr bwMode="auto">
          <a:xfrm>
            <a:off x="381000" y="3276600"/>
            <a:ext cx="8382000" cy="581025"/>
          </a:xfrm>
          <a:prstGeom prst="rect">
            <a:avLst/>
          </a:prstGeom>
          <a:noFill/>
          <a:ln w="9525">
            <a:noFill/>
            <a:miter lim="800000"/>
            <a:headEnd/>
            <a:tailEnd/>
          </a:ln>
        </p:spPr>
        <p:txBody>
          <a:bodyPr>
            <a:spAutoFit/>
          </a:bodyPr>
          <a:lstStyle/>
          <a:p>
            <a:pPr>
              <a:spcBef>
                <a:spcPct val="50000"/>
              </a:spcBef>
            </a:pPr>
            <a:r>
              <a:rPr lang="en-US" sz="1600" b="0">
                <a:solidFill>
                  <a:schemeClr val="tx1"/>
                </a:solidFill>
              </a:rPr>
              <a:t>Al deshabilitar la funcionalidad “Meta Refresh” en la zona de “Mi Pc” El comportamiento no es el esperado para dicha zona, ya que permitie nuevamente la redirección:</a:t>
            </a:r>
          </a:p>
        </p:txBody>
      </p:sp>
      <p:sp>
        <p:nvSpPr>
          <p:cNvPr id="45120" name="Line 132"/>
          <p:cNvSpPr>
            <a:spLocks noChangeShapeType="1"/>
          </p:cNvSpPr>
          <p:nvPr/>
        </p:nvSpPr>
        <p:spPr bwMode="auto">
          <a:xfrm>
            <a:off x="990600" y="3962400"/>
            <a:ext cx="0" cy="1524000"/>
          </a:xfrm>
          <a:prstGeom prst="line">
            <a:avLst/>
          </a:prstGeom>
          <a:noFill/>
          <a:ln w="28575">
            <a:solidFill>
              <a:srgbClr val="FF0000"/>
            </a:solidFill>
            <a:round/>
            <a:headEnd/>
            <a:tailEnd/>
          </a:ln>
        </p:spPr>
        <p:txBody>
          <a:bodyPr/>
          <a:lstStyle/>
          <a:p>
            <a:endParaRPr lang="es-MX"/>
          </a:p>
        </p:txBody>
      </p:sp>
      <p:sp>
        <p:nvSpPr>
          <p:cNvPr id="45121" name="Text Box 5"/>
          <p:cNvSpPr txBox="1">
            <a:spLocks noChangeArrowheads="1"/>
          </p:cNvSpPr>
          <p:nvPr/>
        </p:nvSpPr>
        <p:spPr bwMode="auto">
          <a:xfrm>
            <a:off x="533400" y="5562600"/>
            <a:ext cx="8077200" cy="641350"/>
          </a:xfrm>
          <a:prstGeom prst="rect">
            <a:avLst/>
          </a:prstGeom>
          <a:noFill/>
          <a:ln w="9525">
            <a:noFill/>
            <a:miter lim="800000"/>
            <a:headEnd/>
            <a:tailEnd/>
          </a:ln>
        </p:spPr>
        <p:txBody>
          <a:bodyPr>
            <a:spAutoFit/>
          </a:bodyPr>
          <a:lstStyle/>
          <a:p>
            <a:pPr>
              <a:spcBef>
                <a:spcPct val="50000"/>
              </a:spcBef>
            </a:pPr>
            <a:r>
              <a:rPr lang="en-US" sz="1800" i="1">
                <a:solidFill>
                  <a:srgbClr val="000099"/>
                </a:solidFill>
              </a:rPr>
              <a:t>OK, deshabilitar la funcionalidad de meta refresh en las zonas de Internet, Intranet y MiPC al parecer no funcionan correctamente en IE.</a:t>
            </a:r>
          </a:p>
        </p:txBody>
      </p:sp>
      <p:sp>
        <p:nvSpPr>
          <p:cNvPr id="45122" name="Line 132"/>
          <p:cNvSpPr>
            <a:spLocks noChangeShapeType="1"/>
          </p:cNvSpPr>
          <p:nvPr/>
        </p:nvSpPr>
        <p:spPr bwMode="auto">
          <a:xfrm>
            <a:off x="990600" y="5486400"/>
            <a:ext cx="3048000" cy="0"/>
          </a:xfrm>
          <a:prstGeom prst="line">
            <a:avLst/>
          </a:prstGeom>
          <a:noFill/>
          <a:ln w="28575">
            <a:solidFill>
              <a:srgbClr val="FF0000"/>
            </a:solidFill>
            <a:round/>
            <a:headEnd/>
            <a:tailEnd/>
          </a:ln>
        </p:spPr>
        <p:txBody>
          <a:bodyPr/>
          <a:lstStyle/>
          <a:p>
            <a:endParaRPr lang="es-MX"/>
          </a:p>
        </p:txBody>
      </p:sp>
      <p:sp>
        <p:nvSpPr>
          <p:cNvPr id="45123" name="Line 132"/>
          <p:cNvSpPr>
            <a:spLocks noChangeShapeType="1"/>
          </p:cNvSpPr>
          <p:nvPr/>
        </p:nvSpPr>
        <p:spPr bwMode="auto">
          <a:xfrm flipV="1">
            <a:off x="4038600" y="5334000"/>
            <a:ext cx="0" cy="152400"/>
          </a:xfrm>
          <a:prstGeom prst="line">
            <a:avLst/>
          </a:prstGeom>
          <a:noFill/>
          <a:ln w="28575">
            <a:solidFill>
              <a:srgbClr val="FF0000"/>
            </a:solidFill>
            <a:round/>
            <a:headEnd/>
            <a:tailEnd type="triangle" w="med" len="med"/>
          </a:ln>
        </p:spPr>
        <p:txBody>
          <a:bodyPr/>
          <a:lstStyle/>
          <a:p>
            <a:endParaRPr lang="es-MX"/>
          </a:p>
        </p:txBody>
      </p:sp>
    </p:spTree>
    <p:custDataLst>
      <p:tags r:id="rId1"/>
    </p:custDataLst>
  </p:cSld>
  <p:clrMapOvr>
    <a:masterClrMapping/>
  </p:clrMapOvr>
  <p:transition>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026"/>
          <p:cNvSpPr>
            <a:spLocks noGrp="1" noChangeArrowheads="1"/>
          </p:cNvSpPr>
          <p:nvPr>
            <p:ph type="title" idx="4294967295"/>
          </p:nvPr>
        </p:nvSpPr>
        <p:spPr/>
        <p:txBody>
          <a:bodyPr/>
          <a:lstStyle/>
          <a:p>
            <a:pPr eaLnBrk="1" hangingPunct="1"/>
            <a:r>
              <a:rPr lang="es-ES" smtClean="0"/>
              <a:t>Bug en IE?</a:t>
            </a:r>
            <a:endParaRPr lang="en-US" smtClean="0"/>
          </a:p>
        </p:txBody>
      </p:sp>
      <p:pic>
        <p:nvPicPr>
          <p:cNvPr id="47106"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47107" name="Text Box 5"/>
          <p:cNvSpPr txBox="1">
            <a:spLocks noChangeArrowheads="1"/>
          </p:cNvSpPr>
          <p:nvPr/>
        </p:nvSpPr>
        <p:spPr bwMode="auto">
          <a:xfrm>
            <a:off x="457200" y="1143000"/>
            <a:ext cx="7772400" cy="396875"/>
          </a:xfrm>
          <a:prstGeom prst="rect">
            <a:avLst/>
          </a:prstGeom>
          <a:noFill/>
          <a:ln w="9525">
            <a:noFill/>
            <a:miter lim="800000"/>
            <a:headEnd/>
            <a:tailEnd/>
          </a:ln>
        </p:spPr>
        <p:txBody>
          <a:bodyPr>
            <a:spAutoFit/>
          </a:bodyPr>
          <a:lstStyle/>
          <a:p>
            <a:pPr>
              <a:spcBef>
                <a:spcPct val="50000"/>
              </a:spcBef>
            </a:pPr>
            <a:r>
              <a:rPr lang="en-US" sz="2000">
                <a:solidFill>
                  <a:schemeClr val="tx1"/>
                </a:solidFill>
              </a:rPr>
              <a:t>La preguntas…</a:t>
            </a:r>
          </a:p>
        </p:txBody>
      </p:sp>
      <p:sp>
        <p:nvSpPr>
          <p:cNvPr id="47108" name="AutoShape 6" descr="2Q==">
            <a:hlinkClick r:id="rId5"/>
          </p:cNvPr>
          <p:cNvSpPr>
            <a:spLocks noChangeAspect="1" noChangeArrowheads="1"/>
          </p:cNvSpPr>
          <p:nvPr/>
        </p:nvSpPr>
        <p:spPr bwMode="auto">
          <a:xfrm>
            <a:off x="190500" y="46038"/>
            <a:ext cx="1857375" cy="1866900"/>
          </a:xfrm>
          <a:prstGeom prst="rect">
            <a:avLst/>
          </a:prstGeom>
          <a:noFill/>
          <a:ln w="9525">
            <a:noFill/>
            <a:miter lim="800000"/>
            <a:headEnd/>
            <a:tailEnd/>
          </a:ln>
        </p:spPr>
        <p:txBody>
          <a:bodyPr/>
          <a:lstStyle/>
          <a:p>
            <a:endParaRPr lang="es-MX"/>
          </a:p>
        </p:txBody>
      </p:sp>
      <p:sp>
        <p:nvSpPr>
          <p:cNvPr id="47109" name="Text Box 174"/>
          <p:cNvSpPr txBox="1">
            <a:spLocks noChangeArrowheads="1"/>
          </p:cNvSpPr>
          <p:nvPr/>
        </p:nvSpPr>
        <p:spPr bwMode="auto">
          <a:xfrm>
            <a:off x="381000" y="1687513"/>
            <a:ext cx="8382000" cy="1558925"/>
          </a:xfrm>
          <a:prstGeom prst="rect">
            <a:avLst/>
          </a:prstGeom>
          <a:noFill/>
          <a:ln w="9525">
            <a:noFill/>
            <a:miter lim="800000"/>
            <a:headEnd/>
            <a:tailEnd/>
          </a:ln>
        </p:spPr>
        <p:txBody>
          <a:bodyPr>
            <a:spAutoFit/>
          </a:bodyPr>
          <a:lstStyle/>
          <a:p>
            <a:pPr>
              <a:spcBef>
                <a:spcPct val="50000"/>
              </a:spcBef>
              <a:buFontTx/>
              <a:buChar char="•"/>
            </a:pPr>
            <a:r>
              <a:rPr lang="en-US" sz="1600" b="0">
                <a:solidFill>
                  <a:schemeClr val="tx1"/>
                </a:solidFill>
              </a:rPr>
              <a:t> ¿Cuantos bugs de este tipo se encuentran “sin descubrir” en Interner Explorer?</a:t>
            </a:r>
          </a:p>
          <a:p>
            <a:pPr>
              <a:spcBef>
                <a:spcPct val="50000"/>
              </a:spcBef>
              <a:buFontTx/>
              <a:buChar char="•"/>
            </a:pPr>
            <a:r>
              <a:rPr lang="en-US" sz="1600" b="0">
                <a:solidFill>
                  <a:schemeClr val="tx1"/>
                </a:solidFill>
              </a:rPr>
              <a:t> ¿Cuantos bugs “funcionales” se podrían convertir en </a:t>
            </a:r>
            <a:r>
              <a:rPr lang="en-US" sz="1600">
                <a:solidFill>
                  <a:schemeClr val="tx1"/>
                </a:solidFill>
              </a:rPr>
              <a:t>vulnerabilidades</a:t>
            </a:r>
            <a:r>
              <a:rPr lang="en-US" sz="1600" b="0">
                <a:solidFill>
                  <a:schemeClr val="tx1"/>
                </a:solidFill>
              </a:rPr>
              <a:t>? (e.j. XSS a nivel del browser,  Bypass de Zonas, etc..)</a:t>
            </a:r>
          </a:p>
          <a:p>
            <a:pPr>
              <a:spcBef>
                <a:spcPct val="50000"/>
              </a:spcBef>
              <a:buFontTx/>
              <a:buChar char="•"/>
            </a:pPr>
            <a:r>
              <a:rPr lang="en-US" sz="1600" b="0">
                <a:solidFill>
                  <a:schemeClr val="tx1"/>
                </a:solidFill>
              </a:rPr>
              <a:t> ¿Cuantos nuevos vectores de ataque podrían surgir para aprovecharse de este tipo de issues?</a:t>
            </a:r>
          </a:p>
        </p:txBody>
      </p:sp>
      <p:sp>
        <p:nvSpPr>
          <p:cNvPr id="47110" name="AutoShape 38" descr="2Q=="/>
          <p:cNvSpPr>
            <a:spLocks noChangeAspect="1" noChangeArrowheads="1"/>
          </p:cNvSpPr>
          <p:nvPr/>
        </p:nvSpPr>
        <p:spPr bwMode="auto">
          <a:xfrm>
            <a:off x="3871913" y="2728913"/>
            <a:ext cx="1400175" cy="1400175"/>
          </a:xfrm>
          <a:prstGeom prst="rect">
            <a:avLst/>
          </a:prstGeom>
          <a:noFill/>
          <a:ln w="9525">
            <a:noFill/>
            <a:miter lim="800000"/>
            <a:headEnd/>
            <a:tailEnd/>
          </a:ln>
        </p:spPr>
        <p:txBody>
          <a:bodyPr/>
          <a:lstStyle/>
          <a:p>
            <a:endParaRPr lang="es-MX"/>
          </a:p>
        </p:txBody>
      </p:sp>
      <p:sp>
        <p:nvSpPr>
          <p:cNvPr id="47111" name="AutoShape 40" descr="2Q=="/>
          <p:cNvSpPr>
            <a:spLocks noChangeAspect="1" noChangeArrowheads="1"/>
          </p:cNvSpPr>
          <p:nvPr/>
        </p:nvSpPr>
        <p:spPr bwMode="auto">
          <a:xfrm>
            <a:off x="3871913" y="2728913"/>
            <a:ext cx="1400175" cy="1400175"/>
          </a:xfrm>
          <a:prstGeom prst="rect">
            <a:avLst/>
          </a:prstGeom>
          <a:noFill/>
          <a:ln w="9525">
            <a:noFill/>
            <a:miter lim="800000"/>
            <a:headEnd/>
            <a:tailEnd/>
          </a:ln>
        </p:spPr>
        <p:txBody>
          <a:bodyPr/>
          <a:lstStyle/>
          <a:p>
            <a:endParaRPr lang="es-MX"/>
          </a:p>
        </p:txBody>
      </p:sp>
      <p:sp>
        <p:nvSpPr>
          <p:cNvPr id="47112" name="AutoShape 42" descr="2Q=="/>
          <p:cNvSpPr>
            <a:spLocks noChangeAspect="1" noChangeArrowheads="1"/>
          </p:cNvSpPr>
          <p:nvPr/>
        </p:nvSpPr>
        <p:spPr bwMode="auto">
          <a:xfrm>
            <a:off x="3871913" y="2728913"/>
            <a:ext cx="1400175" cy="1400175"/>
          </a:xfrm>
          <a:prstGeom prst="rect">
            <a:avLst/>
          </a:prstGeom>
          <a:noFill/>
          <a:ln w="9525">
            <a:noFill/>
            <a:miter lim="800000"/>
            <a:headEnd/>
            <a:tailEnd/>
          </a:ln>
        </p:spPr>
        <p:txBody>
          <a:bodyPr/>
          <a:lstStyle/>
          <a:p>
            <a:endParaRPr lang="es-MX"/>
          </a:p>
        </p:txBody>
      </p:sp>
      <p:sp>
        <p:nvSpPr>
          <p:cNvPr id="47113" name="AutoShape 44" descr="2Q=="/>
          <p:cNvSpPr>
            <a:spLocks noChangeAspect="1" noChangeArrowheads="1"/>
          </p:cNvSpPr>
          <p:nvPr/>
        </p:nvSpPr>
        <p:spPr bwMode="auto">
          <a:xfrm>
            <a:off x="3871913" y="2728913"/>
            <a:ext cx="1400175" cy="1400175"/>
          </a:xfrm>
          <a:prstGeom prst="rect">
            <a:avLst/>
          </a:prstGeom>
          <a:noFill/>
          <a:ln w="9525">
            <a:noFill/>
            <a:miter lim="800000"/>
            <a:headEnd/>
            <a:tailEnd/>
          </a:ln>
        </p:spPr>
        <p:txBody>
          <a:bodyPr/>
          <a:lstStyle/>
          <a:p>
            <a:endParaRPr lang="es-MX"/>
          </a:p>
        </p:txBody>
      </p:sp>
      <p:pic>
        <p:nvPicPr>
          <p:cNvPr id="47114" name="Picture 45"/>
          <p:cNvPicPr>
            <a:picLocks noChangeAspect="1" noChangeArrowheads="1"/>
          </p:cNvPicPr>
          <p:nvPr/>
        </p:nvPicPr>
        <p:blipFill>
          <a:blip r:embed="rId6"/>
          <a:srcRect/>
          <a:stretch>
            <a:fillRect/>
          </a:stretch>
        </p:blipFill>
        <p:spPr bwMode="auto">
          <a:xfrm>
            <a:off x="3810000" y="3276600"/>
            <a:ext cx="1590675" cy="1590675"/>
          </a:xfrm>
          <a:prstGeom prst="rect">
            <a:avLst/>
          </a:prstGeom>
          <a:noFill/>
          <a:ln w="9525">
            <a:noFill/>
            <a:miter lim="800000"/>
            <a:headEnd/>
            <a:tailEnd/>
          </a:ln>
        </p:spPr>
      </p:pic>
    </p:spTree>
    <p:custDataLst>
      <p:tags r:id="rId1"/>
    </p:custDataLst>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8A10EFF-AE84-4738-81FF-67929DD232F4}" type="slidenum">
              <a:rPr lang="en-US"/>
              <a:pPr>
                <a:defRPr/>
              </a:pPr>
              <a:t>17</a:t>
            </a:fld>
            <a:endParaRPr lang="en-US"/>
          </a:p>
        </p:txBody>
      </p:sp>
      <p:sp>
        <p:nvSpPr>
          <p:cNvPr id="49154" name="Rectangle 3"/>
          <p:cNvSpPr>
            <a:spLocks noGrp="1" noChangeArrowheads="1"/>
          </p:cNvSpPr>
          <p:nvPr>
            <p:ph type="body" idx="1"/>
          </p:nvPr>
        </p:nvSpPr>
        <p:spPr/>
        <p:txBody>
          <a:bodyPr/>
          <a:lstStyle/>
          <a:p>
            <a:pPr eaLnBrk="1" hangingPunct="1">
              <a:buFont typeface="Webdings" pitchFamily="18" charset="2"/>
              <a:buNone/>
            </a:pPr>
            <a:endParaRPr lang="en-AU" sz="3600" smtClean="0"/>
          </a:p>
          <a:p>
            <a:pPr eaLnBrk="1" hangingPunct="1">
              <a:buFont typeface="Webdings" pitchFamily="18" charset="2"/>
              <a:buNone/>
            </a:pPr>
            <a:endParaRPr lang="en-AU" sz="3600" smtClean="0"/>
          </a:p>
          <a:p>
            <a:pPr algn="ctr" eaLnBrk="1" hangingPunct="1">
              <a:buFont typeface="Webdings" pitchFamily="18" charset="2"/>
              <a:buNone/>
            </a:pPr>
            <a:r>
              <a:rPr lang="en-AU" sz="3600" smtClean="0"/>
              <a:t>¡GRACIAS!</a:t>
            </a:r>
          </a:p>
          <a:p>
            <a:pPr eaLnBrk="1" hangingPunct="1">
              <a:buFont typeface="Webdings" pitchFamily="18" charset="2"/>
              <a:buNone/>
            </a:pPr>
            <a:endParaRPr lang="en-AU" sz="3600" smtClean="0"/>
          </a:p>
          <a:p>
            <a:pPr eaLnBrk="1" hangingPunct="1"/>
            <a:endParaRPr lang="en-AU" sz="2400" smtClean="0"/>
          </a:p>
          <a:p>
            <a:pPr eaLnBrk="1" hangingPunct="1"/>
            <a:endParaRPr lang="en-AU" sz="3600" smtClean="0"/>
          </a:p>
        </p:txBody>
      </p:sp>
    </p:spTree>
  </p:cSld>
  <p:clrMapOvr>
    <a:masterClrMapping/>
  </p:clrMapOvr>
  <p:transition>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p:txBody>
          <a:bodyPr/>
          <a:lstStyle/>
          <a:p>
            <a:pPr eaLnBrk="1" hangingPunct="1"/>
            <a:r>
              <a:rPr lang="es-ES" smtClean="0"/>
              <a:t>Same origin policy (SOP)</a:t>
            </a:r>
            <a:endParaRPr lang="en-US" smtClean="0"/>
          </a:p>
        </p:txBody>
      </p:sp>
      <p:pic>
        <p:nvPicPr>
          <p:cNvPr id="18434" name="Picture 10" descr="owasp-logo"/>
          <p:cNvPicPr>
            <a:picLocks noChangeAspect="1" noChangeArrowheads="1"/>
          </p:cNvPicPr>
          <p:nvPr/>
        </p:nvPicPr>
        <p:blipFill>
          <a:blip r:embed="rId4"/>
          <a:srcRect b="25479"/>
          <a:stretch>
            <a:fillRect/>
          </a:stretch>
        </p:blipFill>
        <p:spPr bwMode="auto">
          <a:xfrm>
            <a:off x="115888" y="5148263"/>
            <a:ext cx="4102100" cy="1481137"/>
          </a:xfrm>
          <a:prstGeom prst="rect">
            <a:avLst/>
          </a:prstGeom>
          <a:noFill/>
          <a:ln w="9525">
            <a:noFill/>
            <a:miter lim="800000"/>
            <a:headEnd/>
            <a:tailEnd/>
          </a:ln>
        </p:spPr>
      </p:pic>
      <p:sp>
        <p:nvSpPr>
          <p:cNvPr id="18435" name="Text Box 7"/>
          <p:cNvSpPr txBox="1">
            <a:spLocks noChangeArrowheads="1"/>
          </p:cNvSpPr>
          <p:nvPr/>
        </p:nvSpPr>
        <p:spPr bwMode="auto">
          <a:xfrm>
            <a:off x="457200" y="1219200"/>
            <a:ext cx="5943600" cy="336550"/>
          </a:xfrm>
          <a:prstGeom prst="rect">
            <a:avLst/>
          </a:prstGeom>
          <a:noFill/>
          <a:ln w="9525">
            <a:noFill/>
            <a:miter lim="800000"/>
            <a:headEnd/>
            <a:tailEnd/>
          </a:ln>
        </p:spPr>
        <p:txBody>
          <a:bodyPr>
            <a:spAutoFit/>
          </a:bodyPr>
          <a:lstStyle/>
          <a:p>
            <a:pPr>
              <a:spcBef>
                <a:spcPct val="50000"/>
              </a:spcBef>
            </a:pPr>
            <a:r>
              <a:rPr lang="es-MX" sz="1600" b="0" i="1">
                <a:solidFill>
                  <a:srgbClr val="000099"/>
                </a:solidFill>
              </a:rPr>
              <a:t>Que es la política de “mismo origen”</a:t>
            </a:r>
            <a:endParaRPr lang="es-ES" sz="1600" b="0" i="1">
              <a:solidFill>
                <a:srgbClr val="000099"/>
              </a:solidFill>
            </a:endParaRPr>
          </a:p>
        </p:txBody>
      </p:sp>
      <p:sp>
        <p:nvSpPr>
          <p:cNvPr id="18436" name="Text Box 9"/>
          <p:cNvSpPr txBox="1">
            <a:spLocks noChangeArrowheads="1"/>
          </p:cNvSpPr>
          <p:nvPr/>
        </p:nvSpPr>
        <p:spPr bwMode="auto">
          <a:xfrm>
            <a:off x="457200" y="1600200"/>
            <a:ext cx="8153400" cy="1069975"/>
          </a:xfrm>
          <a:prstGeom prst="rect">
            <a:avLst/>
          </a:prstGeom>
          <a:noFill/>
          <a:ln w="9525">
            <a:noFill/>
            <a:miter lim="800000"/>
            <a:headEnd/>
            <a:tailEnd/>
          </a:ln>
        </p:spPr>
        <p:txBody>
          <a:bodyPr>
            <a:spAutoFit/>
          </a:bodyPr>
          <a:lstStyle/>
          <a:p>
            <a:pPr algn="just">
              <a:spcBef>
                <a:spcPct val="50000"/>
              </a:spcBef>
            </a:pPr>
            <a:r>
              <a:rPr lang="en-US" sz="1600" b="0">
                <a:solidFill>
                  <a:schemeClr val="tx1"/>
                </a:solidFill>
              </a:rPr>
              <a:t>La </a:t>
            </a:r>
            <a:r>
              <a:rPr lang="es-MX" sz="1600" b="0">
                <a:solidFill>
                  <a:schemeClr val="tx1"/>
                </a:solidFill>
              </a:rPr>
              <a:t>política</a:t>
            </a:r>
            <a:r>
              <a:rPr lang="en-US" sz="1600" b="0">
                <a:solidFill>
                  <a:schemeClr val="tx1"/>
                </a:solidFill>
              </a:rPr>
              <a:t> del </a:t>
            </a:r>
            <a:r>
              <a:rPr lang="en-US" sz="1600">
                <a:solidFill>
                  <a:schemeClr val="tx1"/>
                </a:solidFill>
              </a:rPr>
              <a:t>mismo origen</a:t>
            </a:r>
            <a:r>
              <a:rPr lang="en-US" sz="1600" b="0">
                <a:solidFill>
                  <a:schemeClr val="tx1"/>
                </a:solidFill>
              </a:rPr>
              <a:t> (SOP), </a:t>
            </a:r>
            <a:r>
              <a:rPr lang="es-MX" sz="1600" b="0">
                <a:solidFill>
                  <a:schemeClr val="tx1"/>
                </a:solidFill>
              </a:rPr>
              <a:t>es un concepto en lenguajes de programación lado del navegador (como JavaScript), que permite acceder a los recursos en el mismo sitio (mismo dominio), pero la prevención de acceso a los recursos en diferentes dominios.</a:t>
            </a:r>
            <a:endParaRPr lang="es-ES" sz="1600" b="0">
              <a:solidFill>
                <a:schemeClr val="tx1"/>
              </a:solidFill>
            </a:endParaRPr>
          </a:p>
        </p:txBody>
      </p:sp>
      <p:pic>
        <p:nvPicPr>
          <p:cNvPr id="18437" name="Picture 11" descr="image031"/>
          <p:cNvPicPr>
            <a:picLocks noChangeAspect="1" noChangeArrowheads="1"/>
          </p:cNvPicPr>
          <p:nvPr/>
        </p:nvPicPr>
        <p:blipFill>
          <a:blip r:embed="rId5"/>
          <a:srcRect/>
          <a:stretch>
            <a:fillRect/>
          </a:stretch>
        </p:blipFill>
        <p:spPr bwMode="auto">
          <a:xfrm>
            <a:off x="2466975" y="3000375"/>
            <a:ext cx="4162425" cy="2105025"/>
          </a:xfrm>
          <a:prstGeom prst="rect">
            <a:avLst/>
          </a:prstGeom>
          <a:noFill/>
          <a:ln w="9525">
            <a:noFill/>
            <a:miter lim="800000"/>
            <a:headEnd/>
            <a:tailEnd/>
          </a:ln>
        </p:spPr>
      </p:pic>
    </p:spTree>
    <p:custDataLst>
      <p:tags r:id="rId1"/>
    </p:custDataLst>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026"/>
          <p:cNvSpPr>
            <a:spLocks noGrp="1" noChangeArrowheads="1"/>
          </p:cNvSpPr>
          <p:nvPr>
            <p:ph type="title" idx="4294967295"/>
          </p:nvPr>
        </p:nvSpPr>
        <p:spPr/>
        <p:txBody>
          <a:bodyPr/>
          <a:lstStyle/>
          <a:p>
            <a:pPr eaLnBrk="1" hangingPunct="1"/>
            <a:r>
              <a:rPr lang="es-MX" smtClean="0"/>
              <a:t>Tecnologías que usan el “SOP”</a:t>
            </a:r>
            <a:endParaRPr lang="en-US" smtClean="0"/>
          </a:p>
        </p:txBody>
      </p:sp>
      <p:pic>
        <p:nvPicPr>
          <p:cNvPr id="20482"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20483" name="Text Box 10"/>
          <p:cNvSpPr txBox="1">
            <a:spLocks noChangeArrowheads="1"/>
          </p:cNvSpPr>
          <p:nvPr/>
        </p:nvSpPr>
        <p:spPr bwMode="auto">
          <a:xfrm>
            <a:off x="152400" y="1752600"/>
            <a:ext cx="3429000" cy="519113"/>
          </a:xfrm>
          <a:prstGeom prst="rect">
            <a:avLst/>
          </a:prstGeom>
          <a:noFill/>
          <a:ln w="9525">
            <a:noFill/>
            <a:miter lim="800000"/>
            <a:headEnd/>
            <a:tailEnd/>
          </a:ln>
        </p:spPr>
        <p:txBody>
          <a:bodyPr>
            <a:spAutoFit/>
          </a:bodyPr>
          <a:lstStyle/>
          <a:p>
            <a:pPr>
              <a:buFontTx/>
              <a:buChar char="•"/>
            </a:pPr>
            <a:r>
              <a:rPr lang="es-MX">
                <a:solidFill>
                  <a:schemeClr val="tx1"/>
                </a:solidFill>
              </a:rPr>
              <a:t> Cookies</a:t>
            </a:r>
            <a:endParaRPr lang="es-ES">
              <a:solidFill>
                <a:schemeClr val="tx1"/>
              </a:solidFill>
            </a:endParaRPr>
          </a:p>
        </p:txBody>
      </p:sp>
      <p:sp>
        <p:nvSpPr>
          <p:cNvPr id="20484" name="Text Box 18"/>
          <p:cNvSpPr txBox="1">
            <a:spLocks noChangeArrowheads="1"/>
          </p:cNvSpPr>
          <p:nvPr/>
        </p:nvSpPr>
        <p:spPr bwMode="auto">
          <a:xfrm>
            <a:off x="3810000" y="1828800"/>
            <a:ext cx="3429000" cy="519113"/>
          </a:xfrm>
          <a:prstGeom prst="rect">
            <a:avLst/>
          </a:prstGeom>
          <a:noFill/>
          <a:ln w="9525">
            <a:noFill/>
            <a:miter lim="800000"/>
            <a:headEnd/>
            <a:tailEnd/>
          </a:ln>
        </p:spPr>
        <p:txBody>
          <a:bodyPr>
            <a:spAutoFit/>
          </a:bodyPr>
          <a:lstStyle/>
          <a:p>
            <a:pPr>
              <a:buFontTx/>
              <a:buChar char="•"/>
            </a:pPr>
            <a:r>
              <a:rPr lang="es-MX">
                <a:solidFill>
                  <a:schemeClr val="tx1"/>
                </a:solidFill>
              </a:rPr>
              <a:t> Browsers</a:t>
            </a:r>
          </a:p>
        </p:txBody>
      </p:sp>
      <p:sp>
        <p:nvSpPr>
          <p:cNvPr id="20485" name="Text Box 19"/>
          <p:cNvSpPr txBox="1">
            <a:spLocks noChangeArrowheads="1"/>
          </p:cNvSpPr>
          <p:nvPr/>
        </p:nvSpPr>
        <p:spPr bwMode="auto">
          <a:xfrm>
            <a:off x="5791200" y="4953000"/>
            <a:ext cx="2514600" cy="519113"/>
          </a:xfrm>
          <a:prstGeom prst="rect">
            <a:avLst/>
          </a:prstGeom>
          <a:noFill/>
          <a:ln w="9525">
            <a:noFill/>
            <a:miter lim="800000"/>
            <a:headEnd/>
            <a:tailEnd/>
          </a:ln>
        </p:spPr>
        <p:txBody>
          <a:bodyPr>
            <a:spAutoFit/>
          </a:bodyPr>
          <a:lstStyle/>
          <a:p>
            <a:r>
              <a:rPr lang="es-MX">
                <a:solidFill>
                  <a:schemeClr val="tx1"/>
                </a:solidFill>
              </a:rPr>
              <a:t> JavaScript</a:t>
            </a:r>
          </a:p>
        </p:txBody>
      </p:sp>
      <p:sp>
        <p:nvSpPr>
          <p:cNvPr id="20486" name="Text Box 20"/>
          <p:cNvSpPr txBox="1">
            <a:spLocks noChangeArrowheads="1"/>
          </p:cNvSpPr>
          <p:nvPr/>
        </p:nvSpPr>
        <p:spPr bwMode="auto">
          <a:xfrm>
            <a:off x="457200" y="3810000"/>
            <a:ext cx="3429000" cy="519113"/>
          </a:xfrm>
          <a:prstGeom prst="rect">
            <a:avLst/>
          </a:prstGeom>
          <a:noFill/>
          <a:ln w="9525">
            <a:noFill/>
            <a:miter lim="800000"/>
            <a:headEnd/>
            <a:tailEnd/>
          </a:ln>
        </p:spPr>
        <p:txBody>
          <a:bodyPr>
            <a:spAutoFit/>
          </a:bodyPr>
          <a:lstStyle/>
          <a:p>
            <a:pPr>
              <a:buFontTx/>
              <a:buChar char="•"/>
            </a:pPr>
            <a:r>
              <a:rPr lang="es-MX">
                <a:solidFill>
                  <a:schemeClr val="tx1"/>
                </a:solidFill>
              </a:rPr>
              <a:t> Plug-ins</a:t>
            </a:r>
          </a:p>
        </p:txBody>
      </p:sp>
      <p:pic>
        <p:nvPicPr>
          <p:cNvPr id="20487" name="Picture 21"/>
          <p:cNvPicPr>
            <a:picLocks noChangeAspect="1" noChangeArrowheads="1"/>
          </p:cNvPicPr>
          <p:nvPr/>
        </p:nvPicPr>
        <p:blipFill>
          <a:blip r:embed="rId5"/>
          <a:srcRect/>
          <a:stretch>
            <a:fillRect/>
          </a:stretch>
        </p:blipFill>
        <p:spPr bwMode="auto">
          <a:xfrm>
            <a:off x="2514600" y="3505200"/>
            <a:ext cx="1895475" cy="1781175"/>
          </a:xfrm>
          <a:prstGeom prst="rect">
            <a:avLst/>
          </a:prstGeom>
          <a:noFill/>
          <a:ln w="9525">
            <a:noFill/>
            <a:miter lim="800000"/>
            <a:headEnd/>
            <a:tailEnd/>
          </a:ln>
        </p:spPr>
      </p:pic>
      <p:pic>
        <p:nvPicPr>
          <p:cNvPr id="20488" name="Picture 22"/>
          <p:cNvPicPr>
            <a:picLocks noChangeAspect="1" noChangeArrowheads="1"/>
          </p:cNvPicPr>
          <p:nvPr/>
        </p:nvPicPr>
        <p:blipFill>
          <a:blip r:embed="rId6"/>
          <a:srcRect/>
          <a:stretch>
            <a:fillRect/>
          </a:stretch>
        </p:blipFill>
        <p:spPr bwMode="auto">
          <a:xfrm>
            <a:off x="5562600" y="3352800"/>
            <a:ext cx="1685925" cy="1209675"/>
          </a:xfrm>
          <a:prstGeom prst="rect">
            <a:avLst/>
          </a:prstGeom>
          <a:noFill/>
          <a:ln w="9525">
            <a:noFill/>
            <a:miter lim="800000"/>
            <a:headEnd/>
            <a:tailEnd/>
          </a:ln>
        </p:spPr>
      </p:pic>
      <p:pic>
        <p:nvPicPr>
          <p:cNvPr id="20489" name="Picture 23"/>
          <p:cNvPicPr>
            <a:picLocks noChangeAspect="1" noChangeArrowheads="1"/>
          </p:cNvPicPr>
          <p:nvPr/>
        </p:nvPicPr>
        <p:blipFill>
          <a:blip r:embed="rId7"/>
          <a:srcRect/>
          <a:stretch>
            <a:fillRect/>
          </a:stretch>
        </p:blipFill>
        <p:spPr bwMode="auto">
          <a:xfrm>
            <a:off x="6324600" y="1295400"/>
            <a:ext cx="2057400" cy="1562100"/>
          </a:xfrm>
          <a:prstGeom prst="rect">
            <a:avLst/>
          </a:prstGeom>
          <a:noFill/>
          <a:ln w="9525">
            <a:noFill/>
            <a:miter lim="800000"/>
            <a:headEnd/>
            <a:tailEnd/>
          </a:ln>
        </p:spPr>
      </p:pic>
      <p:pic>
        <p:nvPicPr>
          <p:cNvPr id="20490" name="Picture 24"/>
          <p:cNvPicPr>
            <a:picLocks noChangeAspect="1" noChangeArrowheads="1"/>
          </p:cNvPicPr>
          <p:nvPr/>
        </p:nvPicPr>
        <p:blipFill>
          <a:blip r:embed="rId8"/>
          <a:srcRect/>
          <a:stretch>
            <a:fillRect/>
          </a:stretch>
        </p:blipFill>
        <p:spPr bwMode="auto">
          <a:xfrm>
            <a:off x="2057400" y="1600200"/>
            <a:ext cx="1533525" cy="1390650"/>
          </a:xfrm>
          <a:prstGeom prst="rect">
            <a:avLst/>
          </a:prstGeom>
          <a:noFill/>
          <a:ln w="9525">
            <a:noFill/>
            <a:miter lim="800000"/>
            <a:headEnd/>
            <a:tailEnd/>
          </a:ln>
        </p:spPr>
      </p:pic>
    </p:spTree>
    <p:custDataLst>
      <p:tags r:id="rId1"/>
    </p:custDataLst>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ChangeArrowheads="1"/>
          </p:cNvSpPr>
          <p:nvPr>
            <p:ph type="title" idx="4294967295"/>
          </p:nvPr>
        </p:nvSpPr>
        <p:spPr/>
        <p:txBody>
          <a:bodyPr/>
          <a:lstStyle/>
          <a:p>
            <a:pPr eaLnBrk="1" hangingPunct="1"/>
            <a:r>
              <a:rPr lang="es-ES" smtClean="0"/>
              <a:t>Reglas de determinación del origen</a:t>
            </a:r>
            <a:endParaRPr lang="en-US" smtClean="0"/>
          </a:p>
        </p:txBody>
      </p:sp>
      <p:pic>
        <p:nvPicPr>
          <p:cNvPr id="22530"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22531" name="Text Box 5"/>
          <p:cNvSpPr txBox="1">
            <a:spLocks noChangeArrowheads="1"/>
          </p:cNvSpPr>
          <p:nvPr/>
        </p:nvSpPr>
        <p:spPr bwMode="auto">
          <a:xfrm>
            <a:off x="457200" y="1219200"/>
            <a:ext cx="8458200" cy="1558925"/>
          </a:xfrm>
          <a:prstGeom prst="rect">
            <a:avLst/>
          </a:prstGeom>
          <a:noFill/>
          <a:ln w="9525">
            <a:noFill/>
            <a:miter lim="800000"/>
            <a:headEnd/>
            <a:tailEnd/>
          </a:ln>
        </p:spPr>
        <p:txBody>
          <a:bodyPr>
            <a:spAutoFit/>
          </a:bodyPr>
          <a:lstStyle/>
          <a:p>
            <a:pPr algn="just">
              <a:spcBef>
                <a:spcPct val="50000"/>
              </a:spcBef>
            </a:pPr>
            <a:r>
              <a:rPr lang="es-MX" sz="1600" b="0">
                <a:solidFill>
                  <a:schemeClr val="tx1"/>
                </a:solidFill>
              </a:rPr>
              <a:t>El término "origen" se define utilizando el nombre de dominio, el protocolo de capa de aplicación, y (en la mayoría de los navegadores) el puerto TCP del documento HTML en donde se ejecuta el script. Dos recursos se consideran del mismo origen, si y sólo si todos estos valores son exactamente los mismos. Para ilustrar, la siguiente tabla da una visión general de los resultados típicos de los controles contra la dirección URL: "http://www.example.com/dir/page.html".</a:t>
            </a:r>
            <a:endParaRPr lang="es-ES" sz="1600" b="0">
              <a:solidFill>
                <a:schemeClr val="tx1"/>
              </a:solidFill>
            </a:endParaRPr>
          </a:p>
        </p:txBody>
      </p:sp>
      <p:pic>
        <p:nvPicPr>
          <p:cNvPr id="22532" name="Picture 6"/>
          <p:cNvPicPr>
            <a:picLocks noChangeAspect="1" noChangeArrowheads="1"/>
          </p:cNvPicPr>
          <p:nvPr/>
        </p:nvPicPr>
        <p:blipFill>
          <a:blip r:embed="rId5"/>
          <a:srcRect/>
          <a:stretch>
            <a:fillRect/>
          </a:stretch>
        </p:blipFill>
        <p:spPr bwMode="auto">
          <a:xfrm>
            <a:off x="2209800" y="3009900"/>
            <a:ext cx="5314950" cy="2019300"/>
          </a:xfrm>
          <a:prstGeom prst="rect">
            <a:avLst/>
          </a:prstGeom>
          <a:noFill/>
          <a:ln w="9525">
            <a:noFill/>
            <a:miter lim="800000"/>
            <a:headEnd/>
            <a:tailEnd/>
          </a:ln>
        </p:spPr>
      </p:pic>
    </p:spTree>
    <p:custDataLst>
      <p:tags r:id="rId1"/>
    </p:custDataLst>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26"/>
          <p:cNvSpPr>
            <a:spLocks noGrp="1" noChangeArrowheads="1"/>
          </p:cNvSpPr>
          <p:nvPr>
            <p:ph type="title" idx="4294967295"/>
          </p:nvPr>
        </p:nvSpPr>
        <p:spPr/>
        <p:txBody>
          <a:bodyPr/>
          <a:lstStyle/>
          <a:p>
            <a:pPr eaLnBrk="1" hangingPunct="1"/>
            <a:r>
              <a:rPr lang="es-ES" smtClean="0"/>
              <a:t>Las amenazas (Threats)</a:t>
            </a:r>
            <a:endParaRPr lang="en-US" smtClean="0"/>
          </a:p>
        </p:txBody>
      </p:sp>
      <p:pic>
        <p:nvPicPr>
          <p:cNvPr id="24578"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24579" name="Text Box 5"/>
          <p:cNvSpPr txBox="1">
            <a:spLocks noChangeArrowheads="1"/>
          </p:cNvSpPr>
          <p:nvPr/>
        </p:nvSpPr>
        <p:spPr bwMode="auto">
          <a:xfrm>
            <a:off x="457200" y="1219200"/>
            <a:ext cx="8458200" cy="3514725"/>
          </a:xfrm>
          <a:prstGeom prst="rect">
            <a:avLst/>
          </a:prstGeom>
          <a:noFill/>
          <a:ln w="9525">
            <a:noFill/>
            <a:miter lim="800000"/>
            <a:headEnd/>
            <a:tailEnd/>
          </a:ln>
        </p:spPr>
        <p:txBody>
          <a:bodyPr>
            <a:spAutoFit/>
          </a:bodyPr>
          <a:lstStyle/>
          <a:p>
            <a:pPr algn="just">
              <a:spcBef>
                <a:spcPct val="50000"/>
              </a:spcBef>
            </a:pPr>
            <a:r>
              <a:rPr lang="es-MX" sz="1600" b="0">
                <a:solidFill>
                  <a:schemeClr val="tx1"/>
                </a:solidFill>
              </a:rPr>
              <a:t>El objetivo del “same-domain policy” tienen la intención de ayudar a prevenir violaciónes del “mismo origen” que típicamente involucran el secuestro de una sesión de usuario existente, la emisión de peticiones HTTP en el contexto de la sesión web de un usuario, o la suplantación de un sitio legítimo para robar las credenciales de un usuario u otra información sensible (phishing). En resumen, en realidad hay dos amenazas básicas:</a:t>
            </a:r>
          </a:p>
          <a:p>
            <a:pPr>
              <a:spcBef>
                <a:spcPct val="50000"/>
              </a:spcBef>
            </a:pPr>
            <a:r>
              <a:rPr lang="es-MX" sz="1600">
                <a:solidFill>
                  <a:schemeClr val="tx1"/>
                </a:solidFill>
              </a:rPr>
              <a:t>La suplantación de un usuario legítimo</a:t>
            </a:r>
          </a:p>
          <a:p>
            <a:pPr algn="just">
              <a:spcBef>
                <a:spcPct val="50000"/>
              </a:spcBef>
            </a:pPr>
            <a:r>
              <a:rPr lang="es-MX" sz="1600" b="0">
                <a:solidFill>
                  <a:schemeClr val="tx1"/>
                </a:solidFill>
              </a:rPr>
              <a:t>Esta amenaza se asocia con la violación de la confianza de un sitio web coloca en un usuario remoto, permitiendo al atacante para iniciar peticiones HTTP en el contexto del usuario remoto o suplantar al usuario remoto completo.</a:t>
            </a:r>
          </a:p>
          <a:p>
            <a:pPr>
              <a:spcBef>
                <a:spcPct val="50000"/>
              </a:spcBef>
            </a:pPr>
            <a:r>
              <a:rPr lang="es-MX" sz="1600">
                <a:solidFill>
                  <a:schemeClr val="tx1"/>
                </a:solidFill>
              </a:rPr>
              <a:t>La suplantación de una página web legítima</a:t>
            </a:r>
          </a:p>
          <a:p>
            <a:pPr algn="just">
              <a:spcBef>
                <a:spcPct val="50000"/>
              </a:spcBef>
            </a:pPr>
            <a:r>
              <a:rPr lang="es-MX" sz="1600" b="0">
                <a:solidFill>
                  <a:schemeClr val="tx1"/>
                </a:solidFill>
              </a:rPr>
              <a:t>Esta amenaza se asocia con la violación de la confianza que un usuario coloca en un sitio remoto, de hacerse pasar por el sitio en su totalidad o en parte.</a:t>
            </a:r>
          </a:p>
        </p:txBody>
      </p:sp>
    </p:spTree>
    <p:custDataLst>
      <p:tags r:id="rId1"/>
    </p:custDataLst>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026"/>
          <p:cNvSpPr>
            <a:spLocks noGrp="1" noChangeArrowheads="1"/>
          </p:cNvSpPr>
          <p:nvPr>
            <p:ph type="title" idx="4294967295"/>
          </p:nvPr>
        </p:nvSpPr>
        <p:spPr/>
        <p:txBody>
          <a:bodyPr/>
          <a:lstStyle/>
          <a:p>
            <a:pPr eaLnBrk="1" hangingPunct="1"/>
            <a:r>
              <a:rPr lang="es-ES" smtClean="0"/>
              <a:t>Algunos Ataques de Zona</a:t>
            </a:r>
            <a:endParaRPr lang="en-US" smtClean="0"/>
          </a:p>
        </p:txBody>
      </p:sp>
      <p:sp>
        <p:nvSpPr>
          <p:cNvPr id="26626" name="Text Box 4"/>
          <p:cNvSpPr txBox="1">
            <a:spLocks noChangeArrowheads="1"/>
          </p:cNvSpPr>
          <p:nvPr/>
        </p:nvSpPr>
        <p:spPr bwMode="auto">
          <a:xfrm>
            <a:off x="381000" y="1219200"/>
            <a:ext cx="8229600" cy="5180013"/>
          </a:xfrm>
          <a:prstGeom prst="rect">
            <a:avLst/>
          </a:prstGeom>
          <a:noFill/>
          <a:ln w="9525">
            <a:noFill/>
            <a:miter lim="800000"/>
            <a:headEnd/>
            <a:tailEnd/>
          </a:ln>
        </p:spPr>
        <p:txBody>
          <a:bodyPr>
            <a:spAutoFit/>
          </a:bodyPr>
          <a:lstStyle/>
          <a:p>
            <a:pPr>
              <a:spcBef>
                <a:spcPct val="50000"/>
              </a:spcBef>
              <a:buFontTx/>
              <a:buChar char="•"/>
            </a:pPr>
            <a:r>
              <a:rPr lang="en-US" sz="1800">
                <a:solidFill>
                  <a:schemeClr val="tx1"/>
                </a:solidFill>
              </a:rPr>
              <a:t> Cross Frame Scripting:</a:t>
            </a:r>
          </a:p>
          <a:p>
            <a:pPr algn="just">
              <a:spcBef>
                <a:spcPct val="50000"/>
              </a:spcBef>
            </a:pPr>
            <a:r>
              <a:rPr lang="es-MX" sz="1600" b="0">
                <a:solidFill>
                  <a:schemeClr val="tx1"/>
                </a:solidFill>
              </a:rPr>
              <a:t>Cross-frame scripting (XFS) es el ataque del lado del cliente relacionados con Cross-site Scripting (XSS). En un ataque de XFS, el atacante explota un error específico entre marcos de scripts en el navegador web para acceder a los datos privados en un sitio web de terceros. El atacante induce al usuario del navegador para navegar a una página web, los controles atacante; carga la página del atacante una página de terceros en un marco de HTML y JavaScript a continuación, que se ejecuta en la página del atacante roba datos de la página de terceros</a:t>
            </a:r>
            <a:r>
              <a:rPr lang="en-US" sz="1600" b="0">
                <a:solidFill>
                  <a:schemeClr val="tx1"/>
                </a:solidFill>
              </a:rPr>
              <a:t>. </a:t>
            </a:r>
          </a:p>
          <a:p>
            <a:pPr>
              <a:spcBef>
                <a:spcPct val="50000"/>
              </a:spcBef>
              <a:buFontTx/>
              <a:buChar char="•"/>
            </a:pPr>
            <a:r>
              <a:rPr lang="en-US" sz="1800">
                <a:solidFill>
                  <a:schemeClr val="tx1"/>
                </a:solidFill>
              </a:rPr>
              <a:t> Cross-zone scripting</a:t>
            </a:r>
          </a:p>
          <a:p>
            <a:pPr algn="just">
              <a:spcBef>
                <a:spcPct val="50000"/>
              </a:spcBef>
            </a:pPr>
            <a:r>
              <a:rPr lang="en-US" sz="1600" b="0">
                <a:solidFill>
                  <a:schemeClr val="tx1"/>
                </a:solidFill>
              </a:rPr>
              <a:t>Cross-zone scripting </a:t>
            </a:r>
            <a:r>
              <a:rPr lang="es-MX" sz="1600" b="0">
                <a:solidFill>
                  <a:schemeClr val="tx1"/>
                </a:solidFill>
              </a:rPr>
              <a:t>es un exploit de navegador que se aprovecha de una vulnerabilidad en una solución de seguridad basada en zonas. El ataque permite que el contenido (scripts) en las zonas de no privilegiados que se ejecuten con los permisos de una zona privilegiada - es decir, una escalada de privilegios en el cliente (navegador web) que ejecuta el script.</a:t>
            </a:r>
          </a:p>
          <a:p>
            <a:pPr>
              <a:spcBef>
                <a:spcPct val="50000"/>
              </a:spcBef>
            </a:pPr>
            <a:r>
              <a:rPr lang="es-MX" sz="1600">
                <a:solidFill>
                  <a:schemeClr val="tx1"/>
                </a:solidFill>
              </a:rPr>
              <a:t>** Ataques relacionados</a:t>
            </a:r>
            <a:r>
              <a:rPr lang="es-MX" sz="1600" b="0">
                <a:solidFill>
                  <a:schemeClr val="tx1"/>
                </a:solidFill>
              </a:rPr>
              <a:t>:</a:t>
            </a:r>
          </a:p>
          <a:p>
            <a:pPr algn="just">
              <a:spcBef>
                <a:spcPct val="50000"/>
              </a:spcBef>
            </a:pPr>
            <a:r>
              <a:rPr lang="es-MX" sz="1600" b="0">
                <a:solidFill>
                  <a:schemeClr val="tx1"/>
                </a:solidFill>
              </a:rPr>
              <a:t>- XSS, XSRF, XSCooking, XS-Tracing, Web cache Poisoning, HTTP Response Splitting, HTTP Request smughling, etc. (+ info: </a:t>
            </a:r>
            <a:r>
              <a:rPr lang="en-US" sz="1600" b="0">
                <a:solidFill>
                  <a:schemeClr val="tx1"/>
                </a:solidFill>
                <a:hlinkClick r:id="rId4"/>
              </a:rPr>
              <a:t>http://taossa.com/index.php/2007/02/08/same-origin-policy/</a:t>
            </a:r>
            <a:r>
              <a:rPr lang="en-US" sz="1600" b="0">
                <a:solidFill>
                  <a:schemeClr val="tx1"/>
                </a:solidFill>
              </a:rPr>
              <a:t>) </a:t>
            </a:r>
          </a:p>
        </p:txBody>
      </p:sp>
    </p:spTree>
    <p:custDataLst>
      <p:tags r:id="rId1"/>
    </p:custDataLst>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026"/>
          <p:cNvSpPr>
            <a:spLocks noGrp="1" noChangeArrowheads="1"/>
          </p:cNvSpPr>
          <p:nvPr>
            <p:ph type="title" idx="4294967295"/>
          </p:nvPr>
        </p:nvSpPr>
        <p:spPr/>
        <p:txBody>
          <a:bodyPr/>
          <a:lstStyle/>
          <a:p>
            <a:pPr eaLnBrk="1" hangingPunct="1"/>
            <a:r>
              <a:rPr lang="es-ES" smtClean="0"/>
              <a:t>Algunos Ataques de Zona</a:t>
            </a:r>
            <a:endParaRPr lang="en-US" smtClean="0"/>
          </a:p>
        </p:txBody>
      </p:sp>
      <p:pic>
        <p:nvPicPr>
          <p:cNvPr id="28674"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28675" name="Text Box 4"/>
          <p:cNvSpPr txBox="1">
            <a:spLocks noChangeArrowheads="1"/>
          </p:cNvSpPr>
          <p:nvPr/>
        </p:nvSpPr>
        <p:spPr bwMode="auto">
          <a:xfrm>
            <a:off x="381000" y="1219200"/>
            <a:ext cx="8001000" cy="366713"/>
          </a:xfrm>
          <a:prstGeom prst="rect">
            <a:avLst/>
          </a:prstGeom>
          <a:noFill/>
          <a:ln w="9525">
            <a:noFill/>
            <a:miter lim="800000"/>
            <a:headEnd/>
            <a:tailEnd/>
          </a:ln>
        </p:spPr>
        <p:txBody>
          <a:bodyPr>
            <a:spAutoFit/>
          </a:bodyPr>
          <a:lstStyle/>
          <a:p>
            <a:pPr>
              <a:spcBef>
                <a:spcPct val="50000"/>
              </a:spcBef>
              <a:buFontTx/>
              <a:buChar char="•"/>
            </a:pPr>
            <a:r>
              <a:rPr lang="en-US" sz="1800">
                <a:solidFill>
                  <a:schemeClr val="tx1"/>
                </a:solidFill>
              </a:rPr>
              <a:t> Cross Frame Scripting Bypass - Ejemplo:</a:t>
            </a:r>
          </a:p>
        </p:txBody>
      </p:sp>
      <p:sp>
        <p:nvSpPr>
          <p:cNvPr id="28676" name="Text Box 5"/>
          <p:cNvSpPr txBox="1">
            <a:spLocks noChangeArrowheads="1"/>
          </p:cNvSpPr>
          <p:nvPr/>
        </p:nvSpPr>
        <p:spPr bwMode="auto">
          <a:xfrm>
            <a:off x="457200" y="2743200"/>
            <a:ext cx="8305800" cy="2006600"/>
          </a:xfrm>
          <a:prstGeom prst="rect">
            <a:avLst/>
          </a:prstGeom>
          <a:solidFill>
            <a:schemeClr val="tx1"/>
          </a:solidFill>
          <a:ln w="9525">
            <a:noFill/>
            <a:miter lim="800000"/>
            <a:headEnd/>
            <a:tailEnd/>
          </a:ln>
        </p:spPr>
        <p:txBody>
          <a:bodyPr>
            <a:spAutoFit/>
          </a:bodyPr>
          <a:lstStyle/>
          <a:p>
            <a:r>
              <a:rPr lang="es-ES" sz="1400" b="0"/>
              <a:t>&lt;HTML&gt;</a:t>
            </a:r>
          </a:p>
          <a:p>
            <a:r>
              <a:rPr lang="es-ES" sz="1400" b="0"/>
              <a:t>&lt;head&gt;&lt;title&gt;IE Cross Frame Scripting Restriction Bypass Example&lt;/title&gt;</a:t>
            </a:r>
          </a:p>
          <a:p>
            <a:r>
              <a:rPr lang="es-ES" sz="1400" b="0"/>
              <a:t>&lt;script&gt;</a:t>
            </a:r>
          </a:p>
          <a:p>
            <a:r>
              <a:rPr lang="es-ES" sz="1400" b="0"/>
              <a:t>var keylog='';</a:t>
            </a:r>
          </a:p>
          <a:p>
            <a:r>
              <a:rPr lang="es-ES" sz="1400" b="0"/>
              <a:t>document.onkeypress = function () {</a:t>
            </a:r>
          </a:p>
          <a:p>
            <a:r>
              <a:rPr lang="es-ES" sz="1400" b="0"/>
              <a:t>  k = window.event.keyCode;    </a:t>
            </a:r>
          </a:p>
          <a:p>
            <a:r>
              <a:rPr lang="es-ES" sz="1400" b="0"/>
              <a:t>  window.status = keylog += String.fromCharCode(k) + '[' + k +']';}</a:t>
            </a:r>
          </a:p>
          <a:p>
            <a:r>
              <a:rPr lang="es-ES" sz="1400" b="0"/>
              <a:t>&lt;/script&gt;&lt;/head&gt;&lt;frameset onLoad="this.focus();" onBlur="this.focus();" cols="100%,*"&gt;</a:t>
            </a:r>
          </a:p>
          <a:p>
            <a:r>
              <a:rPr lang="es-ES" sz="1400" b="0"/>
              <a:t>&lt;frame src="http://www.idefense.com/register.jsp" scrolling="auto"&gt;&lt;/frameset&gt;&lt;/html&gt;</a:t>
            </a:r>
          </a:p>
        </p:txBody>
      </p:sp>
      <p:sp>
        <p:nvSpPr>
          <p:cNvPr id="28677" name="Text Box 6"/>
          <p:cNvSpPr txBox="1">
            <a:spLocks noChangeArrowheads="1"/>
          </p:cNvSpPr>
          <p:nvPr/>
        </p:nvSpPr>
        <p:spPr bwMode="auto">
          <a:xfrm>
            <a:off x="457200" y="1752600"/>
            <a:ext cx="8229600" cy="581025"/>
          </a:xfrm>
          <a:prstGeom prst="rect">
            <a:avLst/>
          </a:prstGeom>
          <a:noFill/>
          <a:ln w="9525">
            <a:noFill/>
            <a:miter lim="800000"/>
            <a:headEnd/>
            <a:tailEnd/>
          </a:ln>
        </p:spPr>
        <p:txBody>
          <a:bodyPr>
            <a:spAutoFit/>
          </a:bodyPr>
          <a:lstStyle/>
          <a:p>
            <a:r>
              <a:rPr lang="es-MX" sz="1600" b="0">
                <a:solidFill>
                  <a:schemeClr val="tx1"/>
                </a:solidFill>
              </a:rPr>
              <a:t>El siguiente ejemplo mostrará las pulsaciones de teclado capturadas de la página de registro iDEFENSE, en la barra de estado del conjunto de marcos.</a:t>
            </a:r>
            <a:endParaRPr lang="es-ES" sz="1600" b="0">
              <a:solidFill>
                <a:schemeClr val="tx1"/>
              </a:solidFill>
            </a:endParaRPr>
          </a:p>
        </p:txBody>
      </p:sp>
    </p:spTree>
    <p:custDataLst>
      <p:tags r:id="rId1"/>
    </p:custDataLst>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26"/>
          <p:cNvSpPr>
            <a:spLocks noGrp="1" noChangeArrowheads="1"/>
          </p:cNvSpPr>
          <p:nvPr>
            <p:ph type="title" idx="4294967295"/>
          </p:nvPr>
        </p:nvSpPr>
        <p:spPr/>
        <p:txBody>
          <a:bodyPr/>
          <a:lstStyle/>
          <a:p>
            <a:pPr eaLnBrk="1" hangingPunct="1"/>
            <a:r>
              <a:rPr lang="es-ES" smtClean="0"/>
              <a:t>Algunos Ataques de Zona</a:t>
            </a:r>
            <a:endParaRPr lang="en-US" smtClean="0"/>
          </a:p>
        </p:txBody>
      </p:sp>
      <p:pic>
        <p:nvPicPr>
          <p:cNvPr id="30722"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30723" name="Text Box 4"/>
          <p:cNvSpPr txBox="1">
            <a:spLocks noChangeArrowheads="1"/>
          </p:cNvSpPr>
          <p:nvPr/>
        </p:nvSpPr>
        <p:spPr bwMode="auto">
          <a:xfrm>
            <a:off x="381000" y="1219200"/>
            <a:ext cx="8001000" cy="366713"/>
          </a:xfrm>
          <a:prstGeom prst="rect">
            <a:avLst/>
          </a:prstGeom>
          <a:noFill/>
          <a:ln w="9525">
            <a:noFill/>
            <a:miter lim="800000"/>
            <a:headEnd/>
            <a:tailEnd/>
          </a:ln>
        </p:spPr>
        <p:txBody>
          <a:bodyPr>
            <a:spAutoFit/>
          </a:bodyPr>
          <a:lstStyle/>
          <a:p>
            <a:pPr>
              <a:spcBef>
                <a:spcPct val="50000"/>
              </a:spcBef>
              <a:buFontTx/>
              <a:buChar char="•"/>
            </a:pPr>
            <a:r>
              <a:rPr lang="en-US" sz="1800">
                <a:solidFill>
                  <a:schemeClr val="tx1"/>
                </a:solidFill>
              </a:rPr>
              <a:t> Cross Zone Scripting  - Ejemplo:</a:t>
            </a:r>
          </a:p>
        </p:txBody>
      </p:sp>
      <p:sp>
        <p:nvSpPr>
          <p:cNvPr id="30724" name="Text Box 5"/>
          <p:cNvSpPr txBox="1">
            <a:spLocks noChangeArrowheads="1"/>
          </p:cNvSpPr>
          <p:nvPr/>
        </p:nvSpPr>
        <p:spPr bwMode="auto">
          <a:xfrm>
            <a:off x="457200" y="3048000"/>
            <a:ext cx="8305800" cy="1155700"/>
          </a:xfrm>
          <a:prstGeom prst="rect">
            <a:avLst/>
          </a:prstGeom>
          <a:solidFill>
            <a:schemeClr val="tx1"/>
          </a:solidFill>
          <a:ln w="9525">
            <a:noFill/>
            <a:miter lim="800000"/>
            <a:headEnd/>
            <a:tailEnd/>
          </a:ln>
        </p:spPr>
        <p:txBody>
          <a:bodyPr>
            <a:spAutoFit/>
          </a:bodyPr>
          <a:lstStyle/>
          <a:p>
            <a:r>
              <a:rPr lang="es-ES" sz="1400" b="0"/>
              <a:t>&lt;HTML&gt;</a:t>
            </a:r>
          </a:p>
          <a:p>
            <a:r>
              <a:rPr lang="es-ES" sz="1400" b="0"/>
              <a:t>&lt;IMG SRC="attack.gif"&gt;</a:t>
            </a:r>
          </a:p>
          <a:p>
            <a:r>
              <a:rPr lang="es-ES" sz="1400" b="0"/>
              <a:t>&lt;SCRIPT SRC="file://C:\Documents and Settings\Administrator\</a:t>
            </a:r>
          </a:p>
          <a:p>
            <a:r>
              <a:rPr lang="es-ES" sz="1400" b="0"/>
              <a:t>         Local Settings\Temporary Internet Files\attack.gif"&gt;</a:t>
            </a:r>
          </a:p>
          <a:p>
            <a:r>
              <a:rPr lang="es-ES" sz="1400" b="0"/>
              <a:t>&lt;/HTML&gt;</a:t>
            </a:r>
          </a:p>
        </p:txBody>
      </p:sp>
      <p:sp>
        <p:nvSpPr>
          <p:cNvPr id="30725" name="Text Box 6"/>
          <p:cNvSpPr txBox="1">
            <a:spLocks noChangeArrowheads="1"/>
          </p:cNvSpPr>
          <p:nvPr/>
        </p:nvSpPr>
        <p:spPr bwMode="auto">
          <a:xfrm>
            <a:off x="457200" y="1752600"/>
            <a:ext cx="8229600" cy="1069975"/>
          </a:xfrm>
          <a:prstGeom prst="rect">
            <a:avLst/>
          </a:prstGeom>
          <a:noFill/>
          <a:ln w="9525">
            <a:noFill/>
            <a:miter lim="800000"/>
            <a:headEnd/>
            <a:tailEnd/>
          </a:ln>
        </p:spPr>
        <p:txBody>
          <a:bodyPr>
            <a:spAutoFit/>
          </a:bodyPr>
          <a:lstStyle/>
          <a:p>
            <a:pPr algn="just"/>
            <a:r>
              <a:rPr lang="es-MX" sz="1600" b="0">
                <a:solidFill>
                  <a:schemeClr val="tx1"/>
                </a:solidFill>
              </a:rPr>
              <a:t>El siguiente código HTML intenta obtener el contenido del archivo attack.gif en el caché del Navegador utilizando una etiqueta de referencia IMG SRC. Posteriormente la etiqueta JavaScript SCRIPT SRC es usada para intentar la ejecución del script en la zona local "Local Zone“ y extraer la imagen desde el caché del Navegador.</a:t>
            </a:r>
            <a:endParaRPr lang="es-ES" sz="1600" b="0">
              <a:solidFill>
                <a:schemeClr val="tx1"/>
              </a:solidFill>
            </a:endParaRPr>
          </a:p>
        </p:txBody>
      </p:sp>
    </p:spTree>
    <p:custDataLst>
      <p:tags r:id="rId1"/>
    </p:custDataLst>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026"/>
          <p:cNvSpPr>
            <a:spLocks noGrp="1" noChangeArrowheads="1"/>
          </p:cNvSpPr>
          <p:nvPr>
            <p:ph type="title" idx="4294967295"/>
          </p:nvPr>
        </p:nvSpPr>
        <p:spPr/>
        <p:txBody>
          <a:bodyPr/>
          <a:lstStyle/>
          <a:p>
            <a:pPr eaLnBrk="1" hangingPunct="1"/>
            <a:r>
              <a:rPr lang="es-ES" sz="2400" smtClean="0"/>
              <a:t>Vulnerabilidades de Zonas en Internet Explorer</a:t>
            </a:r>
            <a:endParaRPr lang="en-US" sz="2400" smtClean="0"/>
          </a:p>
        </p:txBody>
      </p:sp>
      <p:pic>
        <p:nvPicPr>
          <p:cNvPr id="32770" name="Picture 10" descr="owasp-logo"/>
          <p:cNvPicPr>
            <a:picLocks noChangeAspect="1" noChangeArrowheads="1"/>
          </p:cNvPicPr>
          <p:nvPr/>
        </p:nvPicPr>
        <p:blipFill>
          <a:blip r:embed="rId4"/>
          <a:srcRect b="25479"/>
          <a:stretch>
            <a:fillRect/>
          </a:stretch>
        </p:blipFill>
        <p:spPr bwMode="auto">
          <a:xfrm>
            <a:off x="115888" y="5072063"/>
            <a:ext cx="4102100" cy="1481137"/>
          </a:xfrm>
          <a:prstGeom prst="rect">
            <a:avLst/>
          </a:prstGeom>
          <a:noFill/>
          <a:ln w="9525">
            <a:noFill/>
            <a:miter lim="800000"/>
            <a:headEnd/>
            <a:tailEnd/>
          </a:ln>
        </p:spPr>
      </p:pic>
      <p:sp>
        <p:nvSpPr>
          <p:cNvPr id="32771" name="Text Box 4"/>
          <p:cNvSpPr txBox="1">
            <a:spLocks noChangeArrowheads="1"/>
          </p:cNvSpPr>
          <p:nvPr/>
        </p:nvSpPr>
        <p:spPr bwMode="auto">
          <a:xfrm>
            <a:off x="381000" y="2819400"/>
            <a:ext cx="8001000" cy="2078038"/>
          </a:xfrm>
          <a:prstGeom prst="rect">
            <a:avLst/>
          </a:prstGeom>
          <a:noFill/>
          <a:ln w="9525">
            <a:noFill/>
            <a:miter lim="800000"/>
            <a:headEnd/>
            <a:tailEnd/>
          </a:ln>
        </p:spPr>
        <p:txBody>
          <a:bodyPr>
            <a:spAutoFit/>
          </a:bodyPr>
          <a:lstStyle/>
          <a:p>
            <a:pPr>
              <a:spcBef>
                <a:spcPct val="50000"/>
              </a:spcBef>
            </a:pPr>
            <a:r>
              <a:rPr lang="es-MX" sz="1800" b="0">
                <a:solidFill>
                  <a:schemeClr val="hlink"/>
                </a:solidFill>
              </a:rPr>
              <a:t>Descripción de Advisory:</a:t>
            </a:r>
          </a:p>
          <a:p>
            <a:pPr algn="just">
              <a:spcBef>
                <a:spcPct val="50000"/>
              </a:spcBef>
            </a:pPr>
            <a:r>
              <a:rPr lang="es-MX" sz="1600" b="0">
                <a:solidFill>
                  <a:schemeClr val="tx1"/>
                </a:solidFill>
              </a:rPr>
              <a:t>“Se ha reportado una vulnerabilidad en Internet Explorer (IE), que permite a usuarios maliciosos un “bypass” de las zonas de seguridad o llevar a cabo ataques de Phishing.</a:t>
            </a:r>
          </a:p>
          <a:p>
            <a:pPr algn="just">
              <a:spcBef>
                <a:spcPct val="50000"/>
              </a:spcBef>
            </a:pPr>
            <a:r>
              <a:rPr lang="es-MX" sz="1600" b="0">
                <a:solidFill>
                  <a:schemeClr val="tx1"/>
                </a:solidFill>
              </a:rPr>
              <a:t>La vulnerabilidad es causada debido a un error en el manejo de URLs, que puede causar el IE para ver un sitio Web en el contexto de otra zona de seguridad menos seguro de lo previsto.</a:t>
            </a:r>
            <a:endParaRPr lang="es-ES" sz="1600" b="0">
              <a:solidFill>
                <a:schemeClr val="tx1"/>
              </a:solidFill>
            </a:endParaRPr>
          </a:p>
        </p:txBody>
      </p:sp>
      <p:sp>
        <p:nvSpPr>
          <p:cNvPr id="32772" name="Text Box 5"/>
          <p:cNvSpPr txBox="1">
            <a:spLocks noChangeArrowheads="1"/>
          </p:cNvSpPr>
          <p:nvPr/>
        </p:nvSpPr>
        <p:spPr bwMode="auto">
          <a:xfrm>
            <a:off x="457200" y="1143000"/>
            <a:ext cx="7772400" cy="1603375"/>
          </a:xfrm>
          <a:prstGeom prst="rect">
            <a:avLst/>
          </a:prstGeom>
          <a:noFill/>
          <a:ln w="9525">
            <a:noFill/>
            <a:miter lim="800000"/>
            <a:headEnd/>
            <a:tailEnd/>
          </a:ln>
        </p:spPr>
        <p:txBody>
          <a:bodyPr>
            <a:spAutoFit/>
          </a:bodyPr>
          <a:lstStyle/>
          <a:p>
            <a:pPr>
              <a:spcBef>
                <a:spcPct val="50000"/>
              </a:spcBef>
            </a:pPr>
            <a:r>
              <a:rPr lang="en-US" sz="1800" i="1">
                <a:solidFill>
                  <a:schemeClr val="tx1"/>
                </a:solidFill>
              </a:rPr>
              <a:t>Secunia Advisory SA11830 (</a:t>
            </a:r>
            <a:r>
              <a:rPr lang="en-US" sz="1800" i="1">
                <a:solidFill>
                  <a:schemeClr val="tx1"/>
                </a:solidFill>
                <a:hlinkClick r:id="rId5"/>
              </a:rPr>
              <a:t>http://secunia.com/advisories/11830/</a:t>
            </a:r>
            <a:r>
              <a:rPr lang="en-US" sz="1800" i="1">
                <a:solidFill>
                  <a:schemeClr val="tx1"/>
                </a:solidFill>
              </a:rPr>
              <a:t>) </a:t>
            </a:r>
          </a:p>
          <a:p>
            <a:pPr>
              <a:spcBef>
                <a:spcPct val="50000"/>
              </a:spcBef>
            </a:pPr>
            <a:r>
              <a:rPr lang="en-US" sz="1800" i="1">
                <a:solidFill>
                  <a:schemeClr val="tx1"/>
                </a:solidFill>
              </a:rPr>
              <a:t>Internet Explorer Security Zone Bypass and Address Bar Spoofing</a:t>
            </a:r>
          </a:p>
          <a:p>
            <a:pPr>
              <a:spcBef>
                <a:spcPct val="50000"/>
              </a:spcBef>
            </a:pPr>
            <a:r>
              <a:rPr lang="en-US" sz="1200" i="1">
                <a:solidFill>
                  <a:schemeClr val="tx1"/>
                </a:solidFill>
              </a:rPr>
              <a:t>Nivel de criticidad: Altamente crítica</a:t>
            </a:r>
          </a:p>
          <a:p>
            <a:pPr>
              <a:spcBef>
                <a:spcPct val="50000"/>
              </a:spcBef>
            </a:pPr>
            <a:r>
              <a:rPr lang="en-US" sz="1200" i="1">
                <a:solidFill>
                  <a:schemeClr val="tx1"/>
                </a:solidFill>
              </a:rPr>
              <a:t>Impacto : Security Bypass / Spoofing</a:t>
            </a:r>
          </a:p>
          <a:p>
            <a:pPr>
              <a:spcBef>
                <a:spcPct val="50000"/>
              </a:spcBef>
            </a:pPr>
            <a:r>
              <a:rPr lang="en-US" sz="1200" i="1">
                <a:solidFill>
                  <a:schemeClr val="tx1"/>
                </a:solidFill>
              </a:rPr>
              <a:t>Donde : Remotamente</a:t>
            </a:r>
          </a:p>
        </p:txBody>
      </p:sp>
    </p:spTree>
    <p:custDataLst>
      <p:tags r:id="rId1"/>
    </p:custDataLst>
  </p:cSld>
  <p:clrMapOvr>
    <a:masterClrMapping/>
  </p:clrMapOvr>
  <p:transition>
    <p:push/>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10.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11.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12.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13.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14.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15.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2.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3.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4.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5.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6.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7.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8.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9.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heme/theme1.xml><?xml version="1.0" encoding="utf-8"?>
<a:theme xmlns:a="http://schemas.openxmlformats.org/drawingml/2006/main" name="owasp melbourne - alternative authorisation strategies">
  <a:themeElements>
    <a:clrScheme name="owasp melbourne - alternative authorisation strategi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wasp melbourne - alternative authorisation strategie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2813" rtl="0" eaLnBrk="0" fontAlgn="base" latinLnBrk="0" hangingPunct="0">
          <a:lnSpc>
            <a:spcPct val="100000"/>
          </a:lnSpc>
          <a:spcBef>
            <a:spcPct val="0"/>
          </a:spcBef>
          <a:spcAft>
            <a:spcPct val="0"/>
          </a:spcAft>
          <a:buClrTx/>
          <a:buSzTx/>
          <a:buFontTx/>
          <a:buNone/>
          <a:tabLst/>
          <a:defRPr kumimoji="0" lang="en-AU" sz="28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2813" rtl="0" eaLnBrk="0" fontAlgn="base" latinLnBrk="0" hangingPunct="0">
          <a:lnSpc>
            <a:spcPct val="100000"/>
          </a:lnSpc>
          <a:spcBef>
            <a:spcPct val="0"/>
          </a:spcBef>
          <a:spcAft>
            <a:spcPct val="0"/>
          </a:spcAft>
          <a:buClrTx/>
          <a:buSzTx/>
          <a:buFontTx/>
          <a:buNone/>
          <a:tabLst/>
          <a:defRPr kumimoji="0" lang="en-AU" sz="2800" b="1" i="0" u="none" strike="noStrike" cap="none" normalizeH="0" baseline="0" smtClean="0">
            <a:ln>
              <a:noFill/>
            </a:ln>
            <a:solidFill>
              <a:schemeClr val="bg1"/>
            </a:solidFill>
            <a:effectLst/>
            <a:latin typeface="Arial" charset="0"/>
          </a:defRPr>
        </a:defPPr>
      </a:lstStyle>
    </a:lnDef>
  </a:objectDefaults>
  <a:extraClrSchemeLst>
    <a:extraClrScheme>
      <a:clrScheme name="owasp melbourne - alternative authorisation strategi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wasp melbourne - alternative authorisation strategi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wasp melbourne - alternative authorisation strategi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wasp melbourne - alternative authorisation strategi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wasp melbourne - alternative authorisation strategi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wasp melbourne - alternative authorisation strategi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wasp melbourne - alternative authorisation strategi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wasp melbourne - alternative authorisation strategi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wasp melbourne - alternative authorisation strategi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wasp melbourne - alternative authorisation strategi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wasp melbourne - alternative authorisation strategi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wasp melbourne - alternative authorisation strategi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owasp melbourne - alternative authorisation strategies</Template>
  <TotalTime>5499</TotalTime>
  <Words>1371</Words>
  <Application>Microsoft Office PowerPoint</Application>
  <PresentationFormat>On-screen Show (4:3)</PresentationFormat>
  <Paragraphs>159</Paragraphs>
  <Slides>17</Slides>
  <Notes>17</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17</vt:i4>
      </vt:variant>
    </vt:vector>
  </HeadingPairs>
  <TitlesOfParts>
    <vt:vector size="23" baseType="lpstr">
      <vt:lpstr>Arial</vt:lpstr>
      <vt:lpstr>Tahoma</vt:lpstr>
      <vt:lpstr>Webdings</vt:lpstr>
      <vt:lpstr>Wingdings</vt:lpstr>
      <vt:lpstr>owasp melbourne - alternative authorisation strategies</vt:lpstr>
      <vt:lpstr>owasp melbourne - alternative authorisation strategies</vt:lpstr>
      <vt:lpstr> Same-origin policy, Ataques de Zona y Zonas de seguridad en IE</vt:lpstr>
      <vt:lpstr>Same origin policy (SOP)</vt:lpstr>
      <vt:lpstr>Tecnologías que usan el “SOP”</vt:lpstr>
      <vt:lpstr>Reglas de determinación del origen</vt:lpstr>
      <vt:lpstr>Las amenazas (Threats)</vt:lpstr>
      <vt:lpstr>Algunos Ataques de Zona</vt:lpstr>
      <vt:lpstr>Algunos Ataques de Zona</vt:lpstr>
      <vt:lpstr>Algunos Ataques de Zona</vt:lpstr>
      <vt:lpstr>Vulnerabilidades de Zonas en Internet Explorer</vt:lpstr>
      <vt:lpstr>Explotando Vulnerabilidades de Zona en IE</vt:lpstr>
      <vt:lpstr>Slide 11</vt:lpstr>
      <vt:lpstr>Entendiendo las Zonas de IE</vt:lpstr>
      <vt:lpstr>META tag y redireccionamiento de URL</vt:lpstr>
      <vt:lpstr>Bug en IE?</vt:lpstr>
      <vt:lpstr>Bug en IE?</vt:lpstr>
      <vt:lpstr>Bug en IE?</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 Intro</dc:title>
  <dc:creator>Hector Espinoza</dc:creator>
  <cp:lastModifiedBy>christian.navarrete</cp:lastModifiedBy>
  <cp:revision>490</cp:revision>
  <dcterms:created xsi:type="dcterms:W3CDTF">2005-02-24T21:20:01Z</dcterms:created>
  <dcterms:modified xsi:type="dcterms:W3CDTF">2010-09-23T21:42:48Z</dcterms:modified>
</cp:coreProperties>
</file>