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sldIdLst>
    <p:sldId id="259" r:id="rId3"/>
    <p:sldId id="266" r:id="rId4"/>
    <p:sldId id="284" r:id="rId5"/>
    <p:sldId id="288" r:id="rId6"/>
    <p:sldId id="268" r:id="rId7"/>
    <p:sldId id="282" r:id="rId8"/>
    <p:sldId id="285" r:id="rId9"/>
    <p:sldId id="287" r:id="rId10"/>
    <p:sldId id="283" r:id="rId11"/>
    <p:sldId id="286" r:id="rId12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1" autoAdjust="0"/>
    <p:restoredTop sz="90929"/>
  </p:normalViewPr>
  <p:slideViewPr>
    <p:cSldViewPr>
      <p:cViewPr>
        <p:scale>
          <a:sx n="66" d="100"/>
          <a:sy n="66" d="100"/>
        </p:scale>
        <p:origin x="-174" y="-72"/>
      </p:cViewPr>
      <p:guideLst>
        <p:guide orient="horz" pos="3072"/>
        <p:guide pos="4096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854200"/>
            <a:ext cx="2616200" cy="694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854200"/>
            <a:ext cx="7696200" cy="694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57" name="Picture 2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981700" y="2070100"/>
            <a:ext cx="8750300" cy="875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91159" name="Group 23"/>
          <p:cNvGrpSpPr>
            <a:grpSpLocks/>
          </p:cNvGrpSpPr>
          <p:nvPr userDrawn="1"/>
        </p:nvGrpSpPr>
        <p:grpSpPr bwMode="auto">
          <a:xfrm>
            <a:off x="0" y="0"/>
            <a:ext cx="13004800" cy="3084513"/>
            <a:chOff x="0" y="0"/>
            <a:chExt cx="8192" cy="1944"/>
          </a:xfrm>
        </p:grpSpPr>
        <p:sp>
          <p:nvSpPr>
            <p:cNvPr id="91160" name="Rectangle 24"/>
            <p:cNvSpPr>
              <a:spLocks/>
            </p:cNvSpPr>
            <p:nvPr/>
          </p:nvSpPr>
          <p:spPr bwMode="auto">
            <a:xfrm>
              <a:off x="0" y="160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B3B3B3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1161" name="Rectangle 25"/>
            <p:cNvSpPr>
              <a:spLocks/>
            </p:cNvSpPr>
            <p:nvPr/>
          </p:nvSpPr>
          <p:spPr bwMode="auto">
            <a:xfrm>
              <a:off x="0" y="0"/>
              <a:ext cx="8192" cy="160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91162" name="Picture 2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1" y="0"/>
              <a:ext cx="1944" cy="19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91163" name="Rectangle 27"/>
          <p:cNvSpPr>
            <a:spLocks/>
          </p:cNvSpPr>
          <p:nvPr userDrawn="1"/>
        </p:nvSpPr>
        <p:spPr bwMode="auto">
          <a:xfrm>
            <a:off x="0" y="7213600"/>
            <a:ext cx="13004800" cy="2540000"/>
          </a:xfrm>
          <a:prstGeom prst="rect">
            <a:avLst/>
          </a:prstGeom>
          <a:gradFill rotWithShape="0">
            <a:gsLst>
              <a:gs pos="0">
                <a:srgbClr val="1A2464"/>
              </a:gs>
              <a:gs pos="100000">
                <a:srgbClr val="46558F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1164" name="Rectangle 28"/>
          <p:cNvSpPr>
            <a:spLocks/>
          </p:cNvSpPr>
          <p:nvPr userDrawn="1"/>
        </p:nvSpPr>
        <p:spPr bwMode="auto">
          <a:xfrm>
            <a:off x="0" y="7150100"/>
            <a:ext cx="13004800" cy="63500"/>
          </a:xfrm>
          <a:prstGeom prst="rect">
            <a:avLst/>
          </a:prstGeom>
          <a:gradFill rotWithShape="0">
            <a:gsLst>
              <a:gs pos="0">
                <a:srgbClr val="B3B3B3"/>
              </a:gs>
              <a:gs pos="100000">
                <a:srgbClr val="000000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1168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276600"/>
            <a:ext cx="11125200" cy="2286000"/>
          </a:xfrm>
          <a:ln w="9525"/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B424F0-30A2-4201-84E1-0E06B2061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ACC532-A94C-429A-9709-1A62D7685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5908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6DA1E7-4226-4BE8-9E05-1C17CDFFF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6D15E3-D551-49D3-B386-5D314CB83A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022641-C76C-4504-9BDD-DE1B25E1A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86420B-FCD8-407C-B41F-D9BD6548D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78A869-B041-40AE-AEF5-E6B4C85D16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6E05CA-876E-41D7-B620-956421822F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C8096-E2F9-4B74-86B0-BF5FE3E05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762000"/>
            <a:ext cx="2616200" cy="7543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762000"/>
            <a:ext cx="7696200" cy="7543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EC7DE9-C28F-4996-AC25-2B92674A62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740400"/>
            <a:ext cx="5156200" cy="306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740400"/>
            <a:ext cx="5156200" cy="306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981700" y="2070100"/>
            <a:ext cx="8750300" cy="875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740400"/>
            <a:ext cx="10464800" cy="306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854200"/>
            <a:ext cx="104648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Presentation Title</a:t>
            </a: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3004800" cy="2043113"/>
            <a:chOff x="0" y="0"/>
            <a:chExt cx="8192" cy="1288"/>
          </a:xfrm>
        </p:grpSpPr>
        <p:sp>
          <p:nvSpPr>
            <p:cNvPr id="1029" name="Rectangle 5"/>
            <p:cNvSpPr>
              <a:spLocks/>
            </p:cNvSpPr>
            <p:nvPr/>
          </p:nvSpPr>
          <p:spPr bwMode="auto">
            <a:xfrm>
              <a:off x="0" y="96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B3B3B3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>
              <a:off x="0" y="0"/>
              <a:ext cx="8192" cy="96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3449" y="0"/>
              <a:ext cx="1288" cy="1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032" name="Rectangle 8"/>
          <p:cNvSpPr>
            <a:spLocks/>
          </p:cNvSpPr>
          <p:nvPr/>
        </p:nvSpPr>
        <p:spPr bwMode="auto">
          <a:xfrm>
            <a:off x="7696200" y="282575"/>
            <a:ext cx="5133975" cy="944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3400" b="1">
                <a:solidFill>
                  <a:srgbClr val="919191"/>
                </a:solidFill>
                <a:latin typeface="Tahoma" pitchFamily="34" charset="0"/>
                <a:ea typeface="Gill Sans" charset="0"/>
                <a:cs typeface="Gill Sans" charset="0"/>
              </a:rPr>
              <a:t>The OWASP Foundation</a:t>
            </a:r>
          </a:p>
          <a:p>
            <a:r>
              <a:rPr lang="en-US" sz="2800">
                <a:solidFill>
                  <a:srgbClr val="919191"/>
                </a:solidFill>
                <a:latin typeface="Tahoma" pitchFamily="34" charset="0"/>
                <a:ea typeface="Gill Sans" charset="0"/>
                <a:cs typeface="Gill Sans" charset="0"/>
              </a:rPr>
              <a:t>http://www.owasp.org</a:t>
            </a:r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0" y="9372600"/>
            <a:ext cx="13004800" cy="381000"/>
            <a:chOff x="0" y="0"/>
            <a:chExt cx="8192" cy="240"/>
          </a:xfrm>
        </p:grpSpPr>
        <p:sp>
          <p:nvSpPr>
            <p:cNvPr id="1034" name="Rectangle 10"/>
            <p:cNvSpPr>
              <a:spLocks/>
            </p:cNvSpPr>
            <p:nvPr/>
          </p:nvSpPr>
          <p:spPr bwMode="auto">
            <a:xfrm>
              <a:off x="0" y="40"/>
              <a:ext cx="8192" cy="20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5" name="Rectangle 11"/>
            <p:cNvSpPr>
              <a:spLocks/>
            </p:cNvSpPr>
            <p:nvPr/>
          </p:nvSpPr>
          <p:spPr bwMode="auto">
            <a:xfrm>
              <a:off x="0" y="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B3B3B3"/>
                </a:gs>
                <a:gs pos="100000">
                  <a:srgbClr val="000000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13" name="Text Box 9"/>
          <p:cNvSpPr txBox="1">
            <a:spLocks noChangeArrowheads="1"/>
          </p:cNvSpPr>
          <p:nvPr userDrawn="1"/>
        </p:nvSpPr>
        <p:spPr bwMode="auto">
          <a:xfrm>
            <a:off x="406400" y="8820090"/>
            <a:ext cx="1203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969696"/>
                </a:solidFill>
                <a:latin typeface="Tahoma" pitchFamily="34" charset="0"/>
              </a:rPr>
              <a:t>Copyright © The OWASP Foundation</a:t>
            </a:r>
          </a:p>
          <a:p>
            <a:r>
              <a:rPr lang="en-US" sz="1000" dirty="0">
                <a:solidFill>
                  <a:srgbClr val="969696"/>
                </a:solidFill>
                <a:latin typeface="Tahoma" pitchFamily="34" charset="0"/>
              </a:rPr>
              <a:t>Permission is granted to copy, distribute and/or modify this document under the terms of the OWASP License.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>
    <p:split orient="vert"/>
  </p:transition>
  <p:txStyles>
    <p:titleStyle>
      <a:lvl1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28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981700" y="2070100"/>
            <a:ext cx="8750300" cy="875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3004800" cy="698500"/>
            <a:chOff x="0" y="0"/>
            <a:chExt cx="8192" cy="440"/>
          </a:xfrm>
        </p:grpSpPr>
        <p:sp>
          <p:nvSpPr>
            <p:cNvPr id="2051" name="Rectangle 3"/>
            <p:cNvSpPr>
              <a:spLocks/>
            </p:cNvSpPr>
            <p:nvPr/>
          </p:nvSpPr>
          <p:spPr bwMode="auto">
            <a:xfrm>
              <a:off x="0" y="0"/>
              <a:ext cx="8192" cy="40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14"/>
            <a:srcRect l="28503" t="22818" b="44373"/>
            <a:stretch>
              <a:fillRect/>
            </a:stretch>
          </p:blipFill>
          <p:spPr bwMode="auto">
            <a:xfrm>
              <a:off x="1" y="0"/>
              <a:ext cx="872" cy="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2053" name="Rectangle 5"/>
            <p:cNvSpPr>
              <a:spLocks/>
            </p:cNvSpPr>
            <p:nvPr/>
          </p:nvSpPr>
          <p:spPr bwMode="auto">
            <a:xfrm>
              <a:off x="0" y="40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B3B3B3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62000"/>
            <a:ext cx="1046480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Presentation Title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590800"/>
            <a:ext cx="104648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0" y="9372600"/>
            <a:ext cx="13004800" cy="381000"/>
            <a:chOff x="0" y="0"/>
            <a:chExt cx="8192" cy="240"/>
          </a:xfrm>
        </p:grpSpPr>
        <p:sp>
          <p:nvSpPr>
            <p:cNvPr id="2057" name="Rectangle 9"/>
            <p:cNvSpPr>
              <a:spLocks/>
            </p:cNvSpPr>
            <p:nvPr/>
          </p:nvSpPr>
          <p:spPr bwMode="auto">
            <a:xfrm>
              <a:off x="0" y="40"/>
              <a:ext cx="8192" cy="20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8" name="Rectangle 10"/>
            <p:cNvSpPr>
              <a:spLocks/>
            </p:cNvSpPr>
            <p:nvPr/>
          </p:nvSpPr>
          <p:spPr bwMode="auto">
            <a:xfrm>
              <a:off x="0" y="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B3B3B3"/>
                </a:gs>
                <a:gs pos="100000">
                  <a:srgbClr val="000000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059" name="Text Box 1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98400" y="9385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rgbClr val="808080"/>
                </a:solidFill>
                <a:ea typeface="Gill Sans" charset="0"/>
                <a:cs typeface="Gill Sans" charset="0"/>
              </a:defRPr>
            </a:lvl1pPr>
          </a:lstStyle>
          <a:p>
            <a:fld id="{22362EC9-522D-4396-B2FE-684F39CDE2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plit orient="vert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20000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/>
          </p:cNvSpPr>
          <p:nvPr/>
        </p:nvSpPr>
        <p:spPr bwMode="auto">
          <a:xfrm>
            <a:off x="225425" y="184150"/>
            <a:ext cx="5029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3600" b="1" dirty="0">
                <a:solidFill>
                  <a:srgbClr val="B3B3B3"/>
                </a:solidFill>
                <a:latin typeface="Tahoma" pitchFamily="34" charset="0"/>
                <a:ea typeface="Gill Sans" charset="0"/>
                <a:cs typeface="Gill Sans" charset="0"/>
              </a:rPr>
              <a:t>OWASP </a:t>
            </a:r>
            <a:endParaRPr lang="en-US" sz="3600" b="1" dirty="0" smtClean="0">
              <a:solidFill>
                <a:srgbClr val="B3B3B3"/>
              </a:solidFill>
              <a:latin typeface="Tahoma" pitchFamily="34" charset="0"/>
              <a:ea typeface="Gill Sans" charset="0"/>
              <a:cs typeface="Gill Sans" charset="0"/>
            </a:endParaRPr>
          </a:p>
          <a:p>
            <a:r>
              <a:rPr lang="en-US" sz="2400" b="1" dirty="0" smtClean="0">
                <a:solidFill>
                  <a:srgbClr val="B3B3B3"/>
                </a:solidFill>
                <a:latin typeface="Tahoma" pitchFamily="34" charset="0"/>
                <a:ea typeface="Gill Sans" charset="0"/>
                <a:cs typeface="Gill Sans" charset="0"/>
              </a:rPr>
              <a:t>Manchester Chapter</a:t>
            </a:r>
            <a:endParaRPr lang="en-US" sz="2400" dirty="0">
              <a:solidFill>
                <a:srgbClr val="B3B3B3"/>
              </a:solidFill>
              <a:latin typeface="Tahoma" pitchFamily="34" charset="0"/>
              <a:ea typeface="Gill Sans" charset="0"/>
              <a:cs typeface="Gill Sans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>
          <a:xfrm>
            <a:off x="787400" y="1854200"/>
            <a:ext cx="11506200" cy="3251200"/>
          </a:xfrm>
          <a:ln/>
        </p:spPr>
        <p:txBody>
          <a:bodyPr/>
          <a:lstStyle/>
          <a:p>
            <a:r>
              <a:rPr lang="en-US" sz="8300" dirty="0" smtClean="0"/>
              <a:t>OWASP </a:t>
            </a:r>
            <a:br>
              <a:rPr lang="en-US" sz="8300" dirty="0" smtClean="0"/>
            </a:br>
            <a:r>
              <a:rPr lang="en-US" sz="8300" dirty="0" smtClean="0"/>
              <a:t>Manchester Chapter</a:t>
            </a:r>
            <a:r>
              <a:rPr lang="en-US" sz="7100" dirty="0"/>
              <a:t/>
            </a:r>
            <a:br>
              <a:rPr lang="en-US" sz="7100" dirty="0"/>
            </a:br>
            <a:r>
              <a:rPr lang="en-US" sz="4400" b="1" i="1" dirty="0" smtClean="0">
                <a:latin typeface="Arial" charset="0"/>
              </a:rPr>
              <a:t>2012/02/01</a:t>
            </a:r>
            <a:endParaRPr lang="en-US" sz="4400" b="1" i="1" dirty="0"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244600" y="5334000"/>
            <a:ext cx="10464800" cy="306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9pPr>
          </a:lstStyle>
          <a:p>
            <a:pPr lvl="4"/>
            <a:endParaRPr lang="en-US" dirty="0" smtClean="0">
              <a:solidFill>
                <a:srgbClr val="666666"/>
              </a:solidFill>
              <a:latin typeface="Arial" charset="0"/>
            </a:endParaRPr>
          </a:p>
          <a:p>
            <a:pPr lvl="4"/>
            <a:endParaRPr lang="en-US" dirty="0">
              <a:solidFill>
                <a:srgbClr val="666666"/>
              </a:solidFill>
              <a:latin typeface="Arial" charset="0"/>
            </a:endParaRPr>
          </a:p>
          <a:p>
            <a:pPr lvl="4"/>
            <a:endParaRPr lang="en-US" dirty="0" smtClean="0">
              <a:solidFill>
                <a:srgbClr val="666666"/>
              </a:solidFill>
              <a:latin typeface="Arial" charset="0"/>
            </a:endParaRPr>
          </a:p>
          <a:p>
            <a:pPr lvl="4"/>
            <a:endParaRPr lang="en-US" dirty="0">
              <a:solidFill>
                <a:srgbClr val="666666"/>
              </a:solidFill>
              <a:latin typeface="Arial" charset="0"/>
            </a:endParaRPr>
          </a:p>
          <a:p>
            <a:pPr lvl="4"/>
            <a:endParaRPr lang="en-US" dirty="0" smtClean="0">
              <a:solidFill>
                <a:srgbClr val="666666"/>
              </a:solidFill>
              <a:latin typeface="Arial" charset="0"/>
            </a:endParaRPr>
          </a:p>
          <a:p>
            <a:r>
              <a:rPr lang="en-US" dirty="0" smtClean="0"/>
              <a:t>Simon Bennetts</a:t>
            </a:r>
          </a:p>
          <a:p>
            <a:r>
              <a:rPr lang="en-US" dirty="0" smtClean="0"/>
              <a:t>psiinon@gmail.com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92EA50-E903-4E54-B353-783F9436F26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600" dirty="0" smtClean="0"/>
              <a:t>Future talks?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981200"/>
            <a:ext cx="11506200" cy="6870418"/>
          </a:xfrm>
        </p:spPr>
        <p:txBody>
          <a:bodyPr/>
          <a:lstStyle/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The OWASP Top Ten in more detail (</a:t>
            </a:r>
            <a:r>
              <a:rPr lang="en-GB" sz="3600" dirty="0" err="1" smtClean="0"/>
              <a:t>eg</a:t>
            </a:r>
            <a:r>
              <a:rPr lang="en-GB" sz="3600" dirty="0" smtClean="0"/>
              <a:t> XSS)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An introduction to </a:t>
            </a:r>
            <a:r>
              <a:rPr lang="en-GB" sz="3600" dirty="0" err="1" smtClean="0"/>
              <a:t>pentesting</a:t>
            </a:r>
            <a:r>
              <a:rPr lang="en-GB" sz="3600" dirty="0" smtClean="0"/>
              <a:t> for developers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How to introduce a Secure Development Lifecycle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Threat modelling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Web Application Firewalls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Social Engineering attacks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16802464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C861-0935-465C-9D18-6B07E5AF36A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600" dirty="0" smtClean="0"/>
              <a:t>OWASP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2200" y="1981200"/>
            <a:ext cx="10620587" cy="6870418"/>
          </a:xfrm>
        </p:spPr>
        <p:txBody>
          <a:bodyPr/>
          <a:lstStyle/>
          <a:p>
            <a:pPr marL="1304975" lvl="1" indent="-736024">
              <a:spcBef>
                <a:spcPct val="80000"/>
              </a:spcBef>
            </a:pPr>
            <a:r>
              <a:rPr lang="en-GB" sz="2800" dirty="0"/>
              <a:t>The Open Web Application Security Project (OWASP) is dedicated to finding and fighting the causes of insecure software. The OWASP Foundation is a 501c3 not-for-profit charitable organization that ensures the </a:t>
            </a:r>
            <a:r>
              <a:rPr lang="en-GB" sz="2800" dirty="0" err="1"/>
              <a:t>ongoing</a:t>
            </a:r>
            <a:r>
              <a:rPr lang="en-GB" sz="2800" dirty="0"/>
              <a:t> availability and support for our work. </a:t>
            </a:r>
          </a:p>
          <a:p>
            <a:pPr marL="1304975" lvl="1" indent="-736024">
              <a:spcBef>
                <a:spcPct val="80000"/>
              </a:spcBef>
            </a:pPr>
            <a:r>
              <a:rPr lang="en-GB" sz="2800" dirty="0"/>
              <a:t>Participation in OWASP is free and open to all.</a:t>
            </a:r>
          </a:p>
          <a:p>
            <a:pPr marL="1304975" lvl="1" indent="-736024">
              <a:spcBef>
                <a:spcPct val="80000"/>
              </a:spcBef>
            </a:pPr>
            <a:r>
              <a:rPr lang="en-GB" sz="2800" dirty="0"/>
              <a:t>Everything here is free and open source.</a:t>
            </a:r>
          </a:p>
          <a:p>
            <a:pPr marL="1304975" lvl="1" indent="-736024">
              <a:spcBef>
                <a:spcPct val="80000"/>
              </a:spcBef>
            </a:pPr>
            <a:r>
              <a:rPr lang="en-GB" sz="2800" dirty="0"/>
              <a:t>Main objectives: producing tools, standards and documentations related to Web Application Security.</a:t>
            </a:r>
          </a:p>
          <a:p>
            <a:pPr marL="1304975" lvl="1" indent="-736024">
              <a:spcBef>
                <a:spcPct val="80000"/>
              </a:spcBef>
            </a:pPr>
            <a:r>
              <a:rPr lang="en-GB" sz="2800" dirty="0"/>
              <a:t>Thousands active members, </a:t>
            </a:r>
            <a:r>
              <a:rPr lang="en-GB" sz="2800" dirty="0" smtClean="0"/>
              <a:t>100+ </a:t>
            </a:r>
            <a:r>
              <a:rPr lang="en-GB" sz="2800" dirty="0"/>
              <a:t>local chapters in the world</a:t>
            </a:r>
          </a:p>
          <a:p>
            <a:pPr marL="1304975" lvl="1" indent="-736024">
              <a:spcBef>
                <a:spcPct val="80000"/>
              </a:spcBef>
            </a:pPr>
            <a:r>
              <a:rPr lang="en-GB" sz="2800" dirty="0"/>
              <a:t>Millions of hits on www.owasp.org </a:t>
            </a:r>
          </a:p>
          <a:p>
            <a:pPr marL="1304975" lvl="1" indent="-736024">
              <a:spcBef>
                <a:spcPct val="8000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978723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92EA50-E903-4E54-B353-783F9436F26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600" dirty="0" smtClean="0"/>
              <a:t>OWASP Updates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981200"/>
            <a:ext cx="11125200" cy="6870418"/>
          </a:xfrm>
        </p:spPr>
        <p:txBody>
          <a:bodyPr/>
          <a:lstStyle/>
          <a:p>
            <a:pPr marL="736024" indent="-736024">
              <a:buFont typeface="Arial" pitchFamily="34" charset="0"/>
              <a:buChar char="•"/>
            </a:pPr>
            <a:r>
              <a:rPr lang="en-GB" sz="4400" dirty="0" smtClean="0"/>
              <a:t>New Releases: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Mod security core rule set v2.3.3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.NET Top 10 </a:t>
            </a:r>
            <a:r>
              <a:rPr lang="en-GB" sz="3600" dirty="0" err="1" smtClean="0"/>
              <a:t>ebook</a:t>
            </a:r>
            <a:endParaRPr lang="en-GB" sz="3600" dirty="0" smtClean="0"/>
          </a:p>
          <a:p>
            <a:pPr marL="0" indent="0"/>
            <a:r>
              <a:rPr lang="en-GB" sz="2400" u="sng" dirty="0" smtClean="0">
                <a:solidFill>
                  <a:srgbClr val="002060"/>
                </a:solidFill>
              </a:rPr>
              <a:t>http</a:t>
            </a:r>
            <a:r>
              <a:rPr lang="en-GB" sz="2400" u="sng" dirty="0">
                <a:solidFill>
                  <a:srgbClr val="002060"/>
                </a:solidFill>
              </a:rPr>
              <a:t>://asafaweb.com/OWASP%20Top%2010%20for%20.NET%20developers.pdf</a:t>
            </a:r>
            <a:endParaRPr lang="en-GB" sz="2400" u="sng" dirty="0" smtClean="0">
              <a:solidFill>
                <a:srgbClr val="002060"/>
              </a:solidFill>
            </a:endParaRP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Mantra (browser tools) </a:t>
            </a:r>
            <a:r>
              <a:rPr lang="en-GB" sz="3600" dirty="0"/>
              <a:t>–</a:t>
            </a:r>
            <a:r>
              <a:rPr lang="en-GB" sz="3600" dirty="0" smtClean="0"/>
              <a:t> 0.81 beta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smtClean="0"/>
              <a:t>Zed Attack Proxy </a:t>
            </a:r>
            <a:r>
              <a:rPr lang="en-GB" sz="3600" dirty="0" smtClean="0"/>
              <a:t>now translated into Persian</a:t>
            </a:r>
          </a:p>
        </p:txBody>
      </p:sp>
    </p:spTree>
    <p:extLst>
      <p:ext uri="{BB962C8B-B14F-4D97-AF65-F5344CB8AC3E}">
        <p14:creationId xmlns:p14="http://schemas.microsoft.com/office/powerpoint/2010/main" val="258715098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White Hat Rally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424F0-30A2-4201-84E1-0E06B2061B8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8" name="Picture 4" descr="K:\Docs\security\owasp\blog5car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2133600"/>
            <a:ext cx="47244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64200" y="2743200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GB" dirty="0" smtClean="0"/>
              <a:t>What: Charity Rally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GB" dirty="0" smtClean="0"/>
              <a:t>When: 22-24 June 2012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GB" dirty="0" smtClean="0"/>
              <a:t>Charity: </a:t>
            </a:r>
            <a:r>
              <a:rPr lang="en-GB" dirty="0" err="1" smtClean="0"/>
              <a:t>Barnardo’s</a:t>
            </a:r>
            <a:endParaRPr lang="en-GB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GB" dirty="0"/>
              <a:t>Theme: Olympics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GB" dirty="0" smtClean="0"/>
              <a:t>Location: East Midlands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GB" b="1" dirty="0" smtClean="0"/>
              <a:t>www.whitehatrally.org</a:t>
            </a:r>
            <a:endParaRPr lang="en-GB" b="1" dirty="0"/>
          </a:p>
        </p:txBody>
      </p:sp>
      <p:pic>
        <p:nvPicPr>
          <p:cNvPr id="1030" name="Picture 6" descr="K:\Docs\security\owasp\b transp sideba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578" y="7086600"/>
            <a:ext cx="3467622" cy="1622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81092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92EA50-E903-4E54-B353-783F9436F26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600" dirty="0" smtClean="0"/>
              <a:t>Manchester Chapter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400" y="1981200"/>
            <a:ext cx="10620587" cy="6870418"/>
          </a:xfrm>
        </p:spPr>
        <p:txBody>
          <a:bodyPr/>
          <a:lstStyle/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Manchester chapter formed in June last year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Chapter leaders: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Simon Bennetts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Simon Ward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Andy Hornsby-Jones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Ben Ramduny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Please get in touch if you want to join us…</a:t>
            </a:r>
            <a:br>
              <a:rPr lang="en-GB" sz="3600" dirty="0" smtClean="0"/>
            </a:br>
            <a:r>
              <a:rPr lang="en-GB" sz="3600" dirty="0" smtClean="0"/>
              <a:t>or if you would like to give a talk!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5834602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92EA50-E903-4E54-B353-783F9436F26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600" dirty="0" smtClean="0"/>
              <a:t>Manchester Chapter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400" y="1981200"/>
            <a:ext cx="10620587" cy="6870418"/>
          </a:xfrm>
        </p:spPr>
        <p:txBody>
          <a:bodyPr/>
          <a:lstStyle/>
          <a:p>
            <a:pPr marL="736024" indent="-736024">
              <a:buFont typeface="Arial" pitchFamily="34" charset="0"/>
              <a:buChar char="•"/>
            </a:pPr>
            <a:r>
              <a:rPr lang="en-GB" sz="3600" dirty="0"/>
              <a:t>Chapter website: 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/>
              <a:t>www.owasp.org/index.php/Manchester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Meeting dates for 2012: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May, August, November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Sponsorship: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Meeting hosted by </a:t>
            </a:r>
            <a:r>
              <a:rPr lang="en-GB" sz="3600" dirty="0" err="1" smtClean="0"/>
              <a:t>Pricewaterhouse</a:t>
            </a:r>
            <a:r>
              <a:rPr lang="en-GB" sz="3600" dirty="0" smtClean="0"/>
              <a:t> Coopers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3600" dirty="0" smtClean="0"/>
              <a:t>OWASP membership – contribute back</a:t>
            </a:r>
          </a:p>
        </p:txBody>
      </p:sp>
    </p:spTree>
    <p:extLst>
      <p:ext uri="{BB962C8B-B14F-4D97-AF65-F5344CB8AC3E}">
        <p14:creationId xmlns:p14="http://schemas.microsoft.com/office/powerpoint/2010/main" val="141241042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92EA50-E903-4E54-B353-783F9436F26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600" dirty="0" smtClean="0"/>
              <a:t>And who are You?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400" y="1981200"/>
            <a:ext cx="10620587" cy="6870418"/>
          </a:xfrm>
        </p:spPr>
        <p:txBody>
          <a:bodyPr/>
          <a:lstStyle/>
          <a:p>
            <a:pPr marL="736024" indent="-736024">
              <a:buFont typeface="Arial" pitchFamily="34" charset="0"/>
              <a:buChar char="•"/>
            </a:pPr>
            <a:r>
              <a:rPr lang="en-GB" sz="3200" dirty="0" smtClean="0"/>
              <a:t>Your background:</a:t>
            </a:r>
            <a:endParaRPr lang="en-GB" sz="3200" dirty="0"/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Builder (developer)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Breaker (</a:t>
            </a:r>
            <a:r>
              <a:rPr lang="en-GB" sz="3200" dirty="0" err="1" smtClean="0"/>
              <a:t>pentester</a:t>
            </a:r>
            <a:r>
              <a:rPr lang="en-GB" sz="3200" dirty="0" smtClean="0"/>
              <a:t>)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Defender (</a:t>
            </a:r>
            <a:r>
              <a:rPr lang="en-GB" sz="3200" dirty="0" err="1" smtClean="0"/>
              <a:t>sysadmin</a:t>
            </a:r>
            <a:r>
              <a:rPr lang="en-GB" sz="3200" dirty="0" smtClean="0"/>
              <a:t>)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Management</a:t>
            </a:r>
            <a:endParaRPr lang="en-GB" sz="3200" dirty="0"/>
          </a:p>
          <a:p>
            <a:pPr marL="736024" indent="-736024">
              <a:buFont typeface="Arial" pitchFamily="34" charset="0"/>
              <a:buChar char="•"/>
            </a:pPr>
            <a:r>
              <a:rPr lang="en-GB" sz="3200" dirty="0" smtClean="0"/>
              <a:t>Your level of </a:t>
            </a:r>
            <a:r>
              <a:rPr lang="en-GB" sz="3200" dirty="0" err="1" smtClean="0"/>
              <a:t>Appsec</a:t>
            </a:r>
            <a:r>
              <a:rPr lang="en-GB" sz="3200" dirty="0" smtClean="0"/>
              <a:t> expertise: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Just starting out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A reasonable amount of knowledge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Been doing this stuff for years</a:t>
            </a:r>
          </a:p>
        </p:txBody>
      </p:sp>
    </p:spTree>
    <p:extLst>
      <p:ext uri="{BB962C8B-B14F-4D97-AF65-F5344CB8AC3E}">
        <p14:creationId xmlns:p14="http://schemas.microsoft.com/office/powerpoint/2010/main" val="409346482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92EA50-E903-4E54-B353-783F9436F26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600" dirty="0" smtClean="0"/>
              <a:t>Why are you here?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400" y="1981200"/>
            <a:ext cx="10620587" cy="6870418"/>
          </a:xfrm>
        </p:spPr>
        <p:txBody>
          <a:bodyPr/>
          <a:lstStyle/>
          <a:p>
            <a:pPr marL="736024" indent="-736024">
              <a:buFont typeface="Arial" pitchFamily="34" charset="0"/>
              <a:buChar char="•"/>
            </a:pPr>
            <a:r>
              <a:rPr lang="en-GB" sz="3200" dirty="0" smtClean="0"/>
              <a:t>How did you hear about this event?</a:t>
            </a:r>
            <a:endParaRPr lang="en-GB" sz="3200" dirty="0"/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Attended a previous event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Word of mouth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Online search / link / tweet / </a:t>
            </a:r>
            <a:r>
              <a:rPr lang="en-GB" sz="3200" dirty="0" err="1" smtClean="0"/>
              <a:t>etc</a:t>
            </a:r>
            <a:endParaRPr lang="en-GB" sz="3200" dirty="0" smtClean="0"/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Other</a:t>
            </a:r>
            <a:endParaRPr lang="en-GB" sz="3200" dirty="0"/>
          </a:p>
          <a:p>
            <a:pPr marL="736024" indent="-736024">
              <a:buFont typeface="Arial" pitchFamily="34" charset="0"/>
              <a:buChar char="•"/>
            </a:pPr>
            <a:r>
              <a:rPr lang="en-GB" sz="3200" dirty="0" smtClean="0"/>
              <a:t>What do you want out of these events?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The basics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To widen your security knowledge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200" dirty="0" smtClean="0"/>
              <a:t>Detailed knowledge</a:t>
            </a:r>
          </a:p>
        </p:txBody>
      </p:sp>
    </p:spTree>
    <p:extLst>
      <p:ext uri="{BB962C8B-B14F-4D97-AF65-F5344CB8AC3E}">
        <p14:creationId xmlns:p14="http://schemas.microsoft.com/office/powerpoint/2010/main" val="173434014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92EA50-E903-4E54-B353-783F9436F26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600" dirty="0" smtClean="0"/>
              <a:t>Tonight’s Speakers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400" y="1981200"/>
            <a:ext cx="10620587" cy="6870418"/>
          </a:xfrm>
        </p:spPr>
        <p:txBody>
          <a:bodyPr/>
          <a:lstStyle/>
          <a:p>
            <a:pPr marL="736024" indent="-736024">
              <a:buFont typeface="Arial" pitchFamily="34" charset="0"/>
              <a:buChar char="•"/>
            </a:pPr>
            <a:endParaRPr lang="en-GB" sz="2000" dirty="0" smtClean="0"/>
          </a:p>
          <a:p>
            <a:pPr marL="736024" indent="-736024">
              <a:buFont typeface="Arial" pitchFamily="34" charset="0"/>
              <a:buChar char="•"/>
            </a:pPr>
            <a:r>
              <a:rPr lang="en-GB" sz="4400" dirty="0" smtClean="0"/>
              <a:t>Simon Bennetts</a:t>
            </a:r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An introduction to the OWASP Top Ten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4400" dirty="0" smtClean="0"/>
              <a:t>Dominic </a:t>
            </a:r>
            <a:r>
              <a:rPr lang="en-GB" sz="4400" dirty="0" err="1" smtClean="0"/>
              <a:t>Chell</a:t>
            </a:r>
            <a:r>
              <a:rPr lang="en-GB" sz="4400" dirty="0" smtClean="0"/>
              <a:t>, co-owner </a:t>
            </a:r>
            <a:r>
              <a:rPr lang="en-GB" sz="4400" dirty="0" err="1" smtClean="0"/>
              <a:t>MDSec</a:t>
            </a:r>
            <a:endParaRPr lang="en-GB" sz="4400" dirty="0" smtClean="0"/>
          </a:p>
          <a:p>
            <a:pPr marL="1180524" lvl="1" indent="-736024">
              <a:buFont typeface="Arial" pitchFamily="34" charset="0"/>
              <a:buChar char="•"/>
            </a:pPr>
            <a:r>
              <a:rPr lang="en-GB" sz="3600" dirty="0" smtClean="0"/>
              <a:t>Evaluating </a:t>
            </a:r>
            <a:r>
              <a:rPr lang="en-GB" sz="3600" dirty="0" err="1" smtClean="0"/>
              <a:t>iOS</a:t>
            </a:r>
            <a:r>
              <a:rPr lang="en-GB" sz="3600" dirty="0" smtClean="0"/>
              <a:t> Applications</a:t>
            </a:r>
          </a:p>
          <a:p>
            <a:pPr marL="736024" indent="-736024">
              <a:buFont typeface="Arial" pitchFamily="34" charset="0"/>
              <a:buChar char="•"/>
            </a:pPr>
            <a:r>
              <a:rPr lang="en-GB" sz="4400" dirty="0" smtClean="0"/>
              <a:t>Discussion option?</a:t>
            </a:r>
          </a:p>
        </p:txBody>
      </p:sp>
    </p:spTree>
    <p:extLst>
      <p:ext uri="{BB962C8B-B14F-4D97-AF65-F5344CB8AC3E}">
        <p14:creationId xmlns:p14="http://schemas.microsoft.com/office/powerpoint/2010/main" val="293725548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WASP-SDLC Panel[1].v2_templateFinal2">
  <a:themeElements>
    <a:clrScheme name="OWASP-SDLC Panel[1].v2_templateFinal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WASP-SDLC Panel[1].v2_templateFinal2">
      <a:majorFont>
        <a:latin typeface="Tahoma"/>
        <a:ea typeface="ヒラギノ角ゴ ProN W3"/>
        <a:cs typeface="ヒラギノ角ゴ ProN W3"/>
      </a:majorFont>
      <a:minorFont>
        <a:latin typeface="Tahom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OWASP-SDLC Panel[1].v2_templateFinal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ヒラギノ角ゴ ProN W3"/>
        <a:cs typeface="ヒラギノ角ゴ ProN W3"/>
      </a:majorFont>
      <a:minorFont>
        <a:latin typeface="Tahom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</TotalTime>
  <Pages>0</Pages>
  <Words>370</Words>
  <Characters>0</Characters>
  <Application>Microsoft Office PowerPoint</Application>
  <PresentationFormat>Custom</PresentationFormat>
  <Lines>0</Lines>
  <Paragraphs>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OWASP-SDLC Panel[1].v2_templateFinal2</vt:lpstr>
      <vt:lpstr>Default Design</vt:lpstr>
      <vt:lpstr>OWASP  Manchester Chapter 2012/02/01</vt:lpstr>
      <vt:lpstr>OWASP</vt:lpstr>
      <vt:lpstr>OWASP Updates</vt:lpstr>
      <vt:lpstr>White Hat Rally</vt:lpstr>
      <vt:lpstr>Manchester Chapter</vt:lpstr>
      <vt:lpstr>Manchester Chapter</vt:lpstr>
      <vt:lpstr>And who are You?</vt:lpstr>
      <vt:lpstr>Why are you here?</vt:lpstr>
      <vt:lpstr>Tonight’s Speakers</vt:lpstr>
      <vt:lpstr>Future talks?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&lt;Presentation Tagline&gt;</dc:title>
  <dc:creator>nkumar</dc:creator>
  <cp:lastModifiedBy>Simon Bennetts</cp:lastModifiedBy>
  <cp:revision>78</cp:revision>
  <dcterms:created xsi:type="dcterms:W3CDTF">2010-02-14T22:17:16Z</dcterms:created>
  <dcterms:modified xsi:type="dcterms:W3CDTF">2012-02-01T16:29:20Z</dcterms:modified>
</cp:coreProperties>
</file>