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77" r:id="rId4"/>
    <p:sldId id="258" r:id="rId5"/>
    <p:sldId id="260" r:id="rId6"/>
    <p:sldId id="259" r:id="rId7"/>
    <p:sldId id="261" r:id="rId8"/>
    <p:sldId id="262" r:id="rId9"/>
    <p:sldId id="263" r:id="rId10"/>
    <p:sldId id="264" r:id="rId11"/>
    <p:sldId id="273" r:id="rId12"/>
    <p:sldId id="265" r:id="rId13"/>
    <p:sldId id="278" r:id="rId14"/>
    <p:sldId id="267" r:id="rId15"/>
    <p:sldId id="279" r:id="rId16"/>
    <p:sldId id="280" r:id="rId17"/>
    <p:sldId id="266" r:id="rId18"/>
    <p:sldId id="268" r:id="rId19"/>
    <p:sldId id="269" r:id="rId20"/>
    <p:sldId id="270" r:id="rId21"/>
    <p:sldId id="271" r:id="rId22"/>
    <p:sldId id="272" r:id="rId23"/>
    <p:sldId id="284" r:id="rId24"/>
    <p:sldId id="281" r:id="rId25"/>
    <p:sldId id="283" r:id="rId26"/>
    <p:sldId id="275" r:id="rId27"/>
    <p:sldId id="274" r:id="rId28"/>
    <p:sldId id="282" r:id="rId29"/>
    <p:sldId id="276" r:id="rId3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685"/>
    <a:srgbClr val="D8A5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>
        <p:scale>
          <a:sx n="76" d="100"/>
          <a:sy n="76" d="100"/>
        </p:scale>
        <p:origin x="-119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48420" y="2130425"/>
            <a:ext cx="6809780" cy="1470025"/>
          </a:xfrm>
        </p:spPr>
        <p:txBody>
          <a:bodyPr/>
          <a:lstStyle>
            <a:lvl1pPr algn="l">
              <a:defRPr>
                <a:solidFill>
                  <a:srgbClr val="D8A51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48420" y="3886200"/>
            <a:ext cx="612398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5188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F7C92-B666-BE4A-87BA-E45BF689715D}" type="datetimeFigureOut">
              <a:rPr lang="en-US" smtClean="0"/>
              <a:t>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00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F7C92-B666-BE4A-87BA-E45BF689715D}" type="datetimeFigureOut">
              <a:rPr lang="en-US" smtClean="0"/>
              <a:t>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23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F7C92-B666-BE4A-87BA-E45BF689715D}" type="datetimeFigureOut">
              <a:rPr lang="en-US" smtClean="0"/>
              <a:t>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809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F7C92-B666-BE4A-87BA-E45BF689715D}" type="datetimeFigureOut">
              <a:rPr lang="en-US" smtClean="0"/>
              <a:t>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415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F7C92-B666-BE4A-87BA-E45BF689715D}" type="datetimeFigureOut">
              <a:rPr lang="en-US" smtClean="0"/>
              <a:t>1/16/2018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028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F7C92-B666-BE4A-87BA-E45BF689715D}" type="datetimeFigureOut">
              <a:rPr lang="en-US" smtClean="0"/>
              <a:t>1/16/2018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266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F7C92-B666-BE4A-87BA-E45BF689715D}" type="datetimeFigureOut">
              <a:rPr lang="en-US" smtClean="0"/>
              <a:t>1/16/2018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971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F7C92-B666-BE4A-87BA-E45BF689715D}" type="datetimeFigureOut">
              <a:rPr lang="en-US" smtClean="0"/>
              <a:t>1/16/2018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914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F7C92-B666-BE4A-87BA-E45BF689715D}" type="datetimeFigureOut">
              <a:rPr lang="en-US" smtClean="0"/>
              <a:t>1/16/2018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569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F7C92-B666-BE4A-87BA-E45BF689715D}" type="datetimeFigureOut">
              <a:rPr lang="en-US" smtClean="0"/>
              <a:t>1/16/2018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629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1280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F7C92-B666-BE4A-87BA-E45BF689715D}" type="datetimeFigureOut">
              <a:rPr lang="en-US" smtClean="0"/>
              <a:t>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179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rgbClr val="004685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spiratron.org/" TargetMode="External"/><Relationship Id="rId2" Type="http://schemas.openxmlformats.org/officeDocument/2006/relationships/hyperlink" Target="mailto:nikola.milosevic@manchester.ac.uk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Machine learning aided Android malware detection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48420" y="4503108"/>
            <a:ext cx="6906857" cy="17526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Nikola Milosevic</a:t>
            </a:r>
          </a:p>
          <a:p>
            <a:r>
              <a:rPr lang="en-US" sz="28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Twitter: @</a:t>
            </a:r>
            <a:r>
              <a:rPr lang="en-US" sz="28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dreadknight011</a:t>
            </a:r>
          </a:p>
          <a:p>
            <a:r>
              <a:rPr lang="en-US" sz="28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Email: nikola.milosevic@owasp.org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6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Our approaches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STATIC ONLY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2 machine learning approaches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Permission-based approach - baseline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Code-based approach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Classification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Clustering (boot-strapping)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0" name="Picture 2" descr="Резултат слика за malwa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9759" y="3231715"/>
            <a:ext cx="3244240" cy="2894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4585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Image result for machine learning mode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9584" y="1600200"/>
            <a:ext cx="3755668" cy="1540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Machine learning intro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Generates model from data</a:t>
            </a:r>
          </a:p>
          <a:p>
            <a:r>
              <a:rPr lang="en-GB" dirty="0" smtClean="0"/>
              <a:t>Supervised and </a:t>
            </a:r>
          </a:p>
          <a:p>
            <a:pPr marL="0" indent="0">
              <a:buNone/>
            </a:pPr>
            <a:r>
              <a:rPr lang="en-GB" dirty="0" smtClean="0"/>
              <a:t>unsupervised</a:t>
            </a:r>
          </a:p>
          <a:p>
            <a:r>
              <a:rPr lang="en-GB" dirty="0" smtClean="0"/>
              <a:t>Usually uses probability,</a:t>
            </a:r>
          </a:p>
          <a:p>
            <a:pPr marL="0" indent="0">
              <a:buNone/>
            </a:pPr>
            <a:r>
              <a:rPr lang="en-GB" dirty="0"/>
              <a:t>s</a:t>
            </a:r>
            <a:r>
              <a:rPr lang="en-GB" dirty="0" smtClean="0"/>
              <a:t>tatistics and other math</a:t>
            </a:r>
          </a:p>
          <a:p>
            <a:r>
              <a:rPr lang="en-GB" dirty="0" smtClean="0"/>
              <a:t>Classification</a:t>
            </a:r>
          </a:p>
          <a:p>
            <a:r>
              <a:rPr lang="en-GB" dirty="0" smtClean="0"/>
              <a:t>Clustering</a:t>
            </a:r>
            <a:endParaRPr lang="en-GB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60" t="18849" r="54971" b="43356"/>
          <a:stretch/>
        </p:blipFill>
        <p:spPr bwMode="auto">
          <a:xfrm>
            <a:off x="5466437" y="3273504"/>
            <a:ext cx="3521962" cy="2764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4804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Permission-based approach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Combination of permissions as ML input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Trained on M0DROID dataset</a:t>
            </a:r>
          </a:p>
          <a:p>
            <a:pPr lvl="1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200 good </a:t>
            </a:r>
            <a:r>
              <a:rPr lang="en-GB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apk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 files</a:t>
            </a:r>
          </a:p>
          <a:p>
            <a:pPr lvl="1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200 malicious </a:t>
            </a:r>
            <a:r>
              <a:rPr lang="en-GB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apk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 files</a:t>
            </a:r>
          </a:p>
        </p:txBody>
      </p:sp>
      <p:pic>
        <p:nvPicPr>
          <p:cNvPr id="2054" name="Picture 6" descr="Rezultat slika za machine learn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22323"/>
            <a:ext cx="9144000" cy="269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5742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Permission-based approach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Idea: Learn the malicious patterns of permissions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Limitation: Usually not enough!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Rezultat slika za android permissio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2603" y="3250321"/>
            <a:ext cx="5783154" cy="3469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170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Code-based methodology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Decompiled code used for training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Idea: Teach machine to analyse code as human analyst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 descr="Rezultat slika za ida decompil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82" y="3208854"/>
            <a:ext cx="5075405" cy="3204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Rezultat slika za malware analys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3087" y="3208853"/>
            <a:ext cx="3954254" cy="3204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3786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Code-based methodology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600200"/>
            <a:ext cx="6031282" cy="4128029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Used M0Droid dataset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Could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not decompile 32 (10 non-malicious and 22 malicious) 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Idea: Code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~ text/natural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language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If we can teach machine to analyse and classify text, why can’t we teach it to do same with code?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  <p:pic>
        <p:nvPicPr>
          <p:cNvPr id="5122" name="Picture 2" descr="Rezultat slika za Sentiment analysi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2623" y="2068991"/>
            <a:ext cx="4474841" cy="3104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851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Bag-of-Words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Bag of words approach on code</a:t>
            </a:r>
          </a:p>
          <a:p>
            <a:pPr lvl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Naïve assumption (order does not matter)</a:t>
            </a:r>
          </a:p>
          <a:p>
            <a:pPr lvl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Often used in NLP (i.e. sentiment analysis, language detection, etc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.)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46" name="Picture 2" descr="Rezultat slika za Bag of word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19" t="39951" r="12072" b="7062"/>
          <a:stretch/>
        </p:blipFill>
        <p:spPr bwMode="auto">
          <a:xfrm>
            <a:off x="1603332" y="3641486"/>
            <a:ext cx="5022937" cy="2571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2176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Code-based methodology (diagram)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11" t="23459" r="34211" b="36302"/>
          <a:stretch/>
        </p:blipFill>
        <p:spPr bwMode="auto">
          <a:xfrm>
            <a:off x="1077237" y="1600199"/>
            <a:ext cx="5699343" cy="4083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2356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Algorithms used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Classification</a:t>
            </a:r>
          </a:p>
          <a:p>
            <a:pPr lvl="1"/>
            <a:r>
              <a:rPr lang="en-GB" dirty="0" smtClean="0"/>
              <a:t>SVM, Naïve Bayes, Decision trees, Random forests, JRIP, Logistic regression</a:t>
            </a:r>
          </a:p>
          <a:p>
            <a:pPr lvl="1"/>
            <a:r>
              <a:rPr lang="en-GB" dirty="0" smtClean="0"/>
              <a:t>Ensembles of 3 algorithms with voting</a:t>
            </a:r>
          </a:p>
          <a:p>
            <a:r>
              <a:rPr lang="en-GB" dirty="0" smtClean="0"/>
              <a:t>Clustering</a:t>
            </a:r>
          </a:p>
          <a:p>
            <a:pPr lvl="1"/>
            <a:r>
              <a:rPr lang="en-GB" dirty="0" err="1" smtClean="0"/>
              <a:t>SimpleKMeans</a:t>
            </a:r>
            <a:r>
              <a:rPr lang="en-GB" dirty="0" smtClean="0"/>
              <a:t>, EM, </a:t>
            </a:r>
            <a:r>
              <a:rPr lang="en-GB" dirty="0" err="1" smtClean="0"/>
              <a:t>Fathest</a:t>
            </a:r>
            <a:r>
              <a:rPr lang="en-GB" dirty="0" smtClean="0"/>
              <a:t> first </a:t>
            </a:r>
          </a:p>
        </p:txBody>
      </p:sp>
    </p:spTree>
    <p:extLst>
      <p:ext uri="{BB962C8B-B14F-4D97-AF65-F5344CB8AC3E}">
        <p14:creationId xmlns:p14="http://schemas.microsoft.com/office/powerpoint/2010/main" val="2474753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Evaluation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𝑃𝑒𝑐𝑖𝑠𝑖𝑜𝑛</m:t>
                    </m:r>
                    <m:r>
                      <a:rPr lang="en-GB" b="0" i="1" smtClean="0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GB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/>
                          </a:rPr>
                          <m:t>𝑡𝑝</m:t>
                        </m:r>
                      </m:num>
                      <m:den>
                        <m:r>
                          <a:rPr lang="en-GB" b="0" i="1" smtClean="0">
                            <a:latin typeface="Cambria Math"/>
                          </a:rPr>
                          <m:t>𝑡𝑝</m:t>
                        </m:r>
                        <m:r>
                          <a:rPr lang="en-GB" b="0" i="1" smtClean="0">
                            <a:latin typeface="Cambria Math"/>
                          </a:rPr>
                          <m:t>+</m:t>
                        </m:r>
                        <m:r>
                          <a:rPr lang="en-GB" b="0" i="1" smtClean="0">
                            <a:latin typeface="Cambria Math"/>
                          </a:rPr>
                          <m:t>𝑓𝑝</m:t>
                        </m:r>
                      </m:den>
                    </m:f>
                  </m:oMath>
                </a14:m>
                <a:endParaRPr lang="en-GB" b="0" dirty="0" smtClean="0"/>
              </a:p>
              <a:p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𝑅𝑒𝑐𝑎𝑙𝑙</m:t>
                    </m:r>
                    <m:r>
                      <a:rPr lang="en-GB" b="0" i="1" smtClean="0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GB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/>
                          </a:rPr>
                          <m:t>𝑡𝑝</m:t>
                        </m:r>
                      </m:num>
                      <m:den>
                        <m:r>
                          <a:rPr lang="en-GB" b="0" i="1" smtClean="0">
                            <a:latin typeface="Cambria Math"/>
                          </a:rPr>
                          <m:t>𝑡𝑝</m:t>
                        </m:r>
                        <m:r>
                          <a:rPr lang="en-GB" b="0" i="1" smtClean="0">
                            <a:latin typeface="Cambria Math"/>
                          </a:rPr>
                          <m:t>+</m:t>
                        </m:r>
                        <m:r>
                          <a:rPr lang="en-GB" b="0" i="1" smtClean="0">
                            <a:latin typeface="Cambria Math"/>
                          </a:rPr>
                          <m:t>𝑓𝑛</m:t>
                        </m:r>
                      </m:den>
                    </m:f>
                  </m:oMath>
                </a14:m>
                <a:endParaRPr lang="en-GB" b="0" dirty="0" smtClean="0"/>
              </a:p>
              <a:p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𝐹</m:t>
                    </m:r>
                    <m:r>
                      <a:rPr lang="en-GB" b="0" i="1" smtClean="0">
                        <a:latin typeface="Cambria Math"/>
                      </a:rPr>
                      <m:t>1= </m:t>
                    </m:r>
                    <m:f>
                      <m:fPr>
                        <m:ctrlPr>
                          <a:rPr lang="en-GB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/>
                          </a:rPr>
                          <m:t>2∗</m:t>
                        </m:r>
                        <m:r>
                          <a:rPr lang="en-GB" b="0" i="1" smtClean="0">
                            <a:latin typeface="Cambria Math"/>
                          </a:rPr>
                          <m:t>𝑃𝑟𝑒𝑐𝑖𝑠𝑖𝑜𝑛</m:t>
                        </m:r>
                        <m:r>
                          <a:rPr lang="en-GB" b="0" i="1" smtClean="0">
                            <a:latin typeface="Cambria Math"/>
                          </a:rPr>
                          <m:t>∗</m:t>
                        </m:r>
                        <m:r>
                          <a:rPr lang="en-GB" b="0" i="1" smtClean="0">
                            <a:latin typeface="Cambria Math"/>
                          </a:rPr>
                          <m:t>𝑅𝑒𝑐𝑎𝑙𝑙</m:t>
                        </m:r>
                      </m:num>
                      <m:den>
                        <m:r>
                          <a:rPr lang="en-GB" b="0" i="1" smtClean="0">
                            <a:latin typeface="Cambria Math"/>
                          </a:rPr>
                          <m:t>(</m:t>
                        </m:r>
                        <m:r>
                          <a:rPr lang="en-GB" b="0" i="1" smtClean="0">
                            <a:latin typeface="Cambria Math"/>
                          </a:rPr>
                          <m:t>𝑃𝑟𝑒𝑐𝑖𝑠𝑖𝑜𝑛</m:t>
                        </m:r>
                        <m:r>
                          <a:rPr lang="en-GB" b="0" i="1" smtClean="0">
                            <a:latin typeface="Cambria Math"/>
                          </a:rPr>
                          <m:t> +</m:t>
                        </m:r>
                        <m:r>
                          <a:rPr lang="en-GB" b="0" i="1" smtClean="0">
                            <a:latin typeface="Cambria Math"/>
                          </a:rPr>
                          <m:t>𝑅𝑒𝑐𝑎𝑙𝑙</m:t>
                        </m:r>
                        <m:r>
                          <a:rPr lang="en-GB" b="0" i="1" smtClean="0">
                            <a:latin typeface="Cambria Math"/>
                          </a:rPr>
                          <m:t>)</m:t>
                        </m:r>
                      </m:den>
                    </m:f>
                  </m:oMath>
                </a14:m>
                <a:endParaRPr lang="en-GB" b="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218" name="Picture 2" descr="Резултат слика за true positiv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7989" y="1912284"/>
            <a:ext cx="3958225" cy="3958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0377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About me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Founder of OWASP Serbia – 2012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OWASP Manchester chapter leader – 2015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OWASP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Seraphiomdroid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project leader – 2013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Soon PhD computer science (University of Manchester)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Working at Manchester institute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innovation research (Manchester Business School)</a:t>
            </a:r>
            <a:endParaRPr lang="en-US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u="sng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www.inspiratron.org</a:t>
            </a:r>
            <a:endParaRPr lang="en-US" u="sng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5652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Results – Permission based classification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769" y="1671258"/>
            <a:ext cx="4358993" cy="1889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770" y="3971925"/>
            <a:ext cx="8236638" cy="1552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581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Results –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Source code based classification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541" y="1600200"/>
            <a:ext cx="3927729" cy="1874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541" y="3733800"/>
            <a:ext cx="7939227" cy="1652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3995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 - Clustering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Permission based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Source code-based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204" y="2229633"/>
            <a:ext cx="6115344" cy="120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204" y="3954701"/>
            <a:ext cx="6082845" cy="1143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025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Clustering - limitation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194" name="Picture 2" descr="Rezultat slika za cluster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997" y="1277655"/>
            <a:ext cx="8800535" cy="4952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9063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 cases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Permission-based classification</a:t>
            </a:r>
          </a:p>
          <a:p>
            <a:pPr lvl="1"/>
            <a:r>
              <a:rPr lang="en-GB" dirty="0" smtClean="0"/>
              <a:t>Fast</a:t>
            </a:r>
          </a:p>
          <a:p>
            <a:pPr lvl="1"/>
            <a:r>
              <a:rPr lang="en-GB" dirty="0" smtClean="0"/>
              <a:t>OK performance (85%-89%)</a:t>
            </a:r>
          </a:p>
          <a:p>
            <a:pPr lvl="1"/>
            <a:r>
              <a:rPr lang="en-GB" dirty="0" smtClean="0"/>
              <a:t>Can execute on phone</a:t>
            </a:r>
          </a:p>
          <a:p>
            <a:pPr lvl="1"/>
            <a:r>
              <a:rPr lang="en-GB" dirty="0" smtClean="0"/>
              <a:t>Part of OWASP </a:t>
            </a:r>
            <a:r>
              <a:rPr lang="en-GB" dirty="0" err="1" smtClean="0"/>
              <a:t>Seraphimdroid</a:t>
            </a:r>
            <a:r>
              <a:rPr lang="en-GB" dirty="0" smtClean="0"/>
              <a:t> permission scanner</a:t>
            </a:r>
          </a:p>
          <a:p>
            <a:r>
              <a:rPr lang="en-GB" dirty="0" smtClean="0"/>
              <a:t>Source code-based classification</a:t>
            </a:r>
          </a:p>
          <a:p>
            <a:pPr lvl="1"/>
            <a:r>
              <a:rPr lang="en-GB" dirty="0" smtClean="0"/>
              <a:t>Computationally too expensive for the phone</a:t>
            </a:r>
          </a:p>
          <a:p>
            <a:pPr lvl="1"/>
            <a:r>
              <a:rPr lang="en-GB" dirty="0" smtClean="0"/>
              <a:t>State-of-the-art performance (95+%) </a:t>
            </a:r>
            <a:endParaRPr lang="en-GB" dirty="0"/>
          </a:p>
        </p:txBody>
      </p:sp>
      <p:pic>
        <p:nvPicPr>
          <p:cNvPr id="7170" name="Picture 2" descr="Rezultat slika za OWASP Seraphimdroi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0366" y="1600200"/>
            <a:ext cx="2993634" cy="1464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7436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Use cases - clustering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Worse performance than classification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Bootstrapping use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Creation of larger datasets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Not useful for malware detection</a:t>
            </a:r>
          </a:p>
          <a:p>
            <a:pPr lvl="1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Low performance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Clusters overlap (Especially permission based)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62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Source code analysis can be done successfully by machine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Malware detection scores are high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Generalizable approach (new malwares will be detected, no need for signatures)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Interdisciplinary security research can be useful (NLP in code analysis)                                                                            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5089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7487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OWASP </a:t>
            </a:r>
            <a:r>
              <a:rPr lang="en-GB" dirty="0" err="1" smtClean="0"/>
              <a:t>Seraphimdroid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664"/>
          <a:stretch/>
        </p:blipFill>
        <p:spPr>
          <a:xfrm>
            <a:off x="4509369" y="1417638"/>
            <a:ext cx="4634631" cy="4597051"/>
          </a:xfrm>
        </p:spPr>
      </p:pic>
      <p:sp>
        <p:nvSpPr>
          <p:cNvPr id="5" name="TextBox 4"/>
          <p:cNvSpPr txBox="1"/>
          <p:nvPr/>
        </p:nvSpPr>
        <p:spPr>
          <a:xfrm>
            <a:off x="300625" y="1417638"/>
            <a:ext cx="420874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 smtClean="0"/>
              <a:t>Permission scanner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 smtClean="0"/>
              <a:t>Application lock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 smtClean="0"/>
              <a:t>Service lock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 smtClean="0"/>
              <a:t>Settings check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 smtClean="0"/>
              <a:t>USSD scanner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 smtClean="0"/>
              <a:t>SMS &amp; MMS phishing prevention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 smtClean="0"/>
              <a:t>Geo-fencing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 smtClean="0"/>
              <a:t>Knowledge base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509189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 for listening!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572001" y="5020343"/>
            <a:ext cx="42212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hlinkClick r:id="rId2"/>
              </a:rPr>
              <a:t>nikola.milosevic@manchester.ac.uk</a:t>
            </a:r>
            <a:endParaRPr lang="en-US" sz="2000" b="1" dirty="0" smtClean="0"/>
          </a:p>
          <a:p>
            <a:r>
              <a:rPr lang="en-US" sz="2000" b="1" dirty="0" smtClean="0"/>
              <a:t>Twitter: @dreadknight011</a:t>
            </a:r>
          </a:p>
          <a:p>
            <a:r>
              <a:rPr lang="en-US" sz="2000" b="1" dirty="0" smtClean="0"/>
              <a:t>Web: </a:t>
            </a:r>
            <a:r>
              <a:rPr lang="en-US" sz="2000" b="1" dirty="0" smtClean="0">
                <a:hlinkClick r:id="rId3"/>
              </a:rPr>
              <a:t>www.inspiratron.org</a:t>
            </a:r>
            <a:r>
              <a:rPr lang="en-US" sz="2000" b="1" dirty="0" smtClean="0"/>
              <a:t> </a:t>
            </a:r>
            <a:endParaRPr lang="en-US" sz="2000" b="1" dirty="0"/>
          </a:p>
        </p:txBody>
      </p:sp>
      <p:pic>
        <p:nvPicPr>
          <p:cNvPr id="15362" name="Picture 2" descr="Резултат слика за Thank you no backgroun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025884"/>
            <a:ext cx="7484301" cy="4879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1670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the talk is about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Two machine learning methods for static Android malware detection</a:t>
            </a:r>
          </a:p>
          <a:p>
            <a:pPr lvl="1"/>
            <a:r>
              <a:rPr lang="en-GB" dirty="0" smtClean="0"/>
              <a:t>Permission-based</a:t>
            </a:r>
          </a:p>
          <a:p>
            <a:pPr lvl="1"/>
            <a:r>
              <a:rPr lang="en-GB" dirty="0" smtClean="0"/>
              <a:t>Source code-based</a:t>
            </a:r>
          </a:p>
          <a:p>
            <a:r>
              <a:rPr lang="en-GB" dirty="0" smtClean="0"/>
              <a:t>Android security model</a:t>
            </a:r>
          </a:p>
          <a:p>
            <a:r>
              <a:rPr lang="en-GB" dirty="0" smtClean="0"/>
              <a:t>Malware detection</a:t>
            </a:r>
          </a:p>
          <a:p>
            <a:r>
              <a:rPr lang="en-GB" dirty="0" smtClean="0"/>
              <a:t>Machine learning (NLP)</a:t>
            </a:r>
            <a:endParaRPr lang="en-GB" dirty="0"/>
          </a:p>
        </p:txBody>
      </p:sp>
      <p:pic>
        <p:nvPicPr>
          <p:cNvPr id="1028" name="Picture 4" descr="Srodna slik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146017"/>
            <a:ext cx="3429000" cy="3905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9918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Android security model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Sandbox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User have to grant </a:t>
            </a:r>
          </a:p>
          <a:p>
            <a:pPr marL="0" indent="0">
              <a:buNone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ermissions to apps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Users usually want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app, don’t care much </a:t>
            </a:r>
          </a:p>
          <a:p>
            <a:pPr marL="0" indent="0">
              <a:buNone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about security</a:t>
            </a:r>
          </a:p>
        </p:txBody>
      </p:sp>
      <p:pic>
        <p:nvPicPr>
          <p:cNvPr id="1026" name="Picture 2" descr="Резултат слика за Android sandbox security mod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310" y="1780893"/>
            <a:ext cx="4302690" cy="4130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2912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Why Android malware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82% Android market share 2016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68% of mobile users use Android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In 2015 there were 5000 new Android malware samples daily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Can be distributed </a:t>
            </a:r>
          </a:p>
          <a:p>
            <a:pPr marL="0" indent="0">
              <a:buNone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over Google Play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06" t="50342" r="25547" b="23288"/>
          <a:stretch/>
        </p:blipFill>
        <p:spPr bwMode="auto">
          <a:xfrm>
            <a:off x="4997884" y="3531207"/>
            <a:ext cx="4146115" cy="2406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9624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Android malware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Target regular users (non-rooted)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Usual uses:</a:t>
            </a:r>
          </a:p>
          <a:p>
            <a:pPr lvl="1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Steal personal data including, not </a:t>
            </a:r>
          </a:p>
          <a:p>
            <a:pPr marL="457200" lvl="1" indent="0">
              <a:buNone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limited to</a:t>
            </a:r>
          </a:p>
          <a:p>
            <a:pPr lvl="2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Contacts </a:t>
            </a:r>
          </a:p>
          <a:p>
            <a:pPr lvl="2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Banking details</a:t>
            </a:r>
          </a:p>
          <a:p>
            <a:pPr lvl="2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Secrets (files)</a:t>
            </a:r>
          </a:p>
          <a:p>
            <a:pPr lvl="1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Mine crypto-currency</a:t>
            </a:r>
          </a:p>
          <a:p>
            <a:pPr lvl="1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Use for DDoS botnets</a:t>
            </a:r>
          </a:p>
          <a:p>
            <a:pPr lvl="1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Ransom (blackmail)</a:t>
            </a:r>
          </a:p>
          <a:p>
            <a:pPr lvl="1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Destroy device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Резултат слика за flashlight app android permissio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4444" y="926926"/>
            <a:ext cx="2759556" cy="4967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980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Malware detection traditionally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Static </a:t>
            </a:r>
          </a:p>
          <a:p>
            <a:r>
              <a:rPr lang="en-GB" dirty="0" smtClean="0"/>
              <a:t>reviews </a:t>
            </a:r>
            <a:r>
              <a:rPr lang="en-GB" dirty="0"/>
              <a:t>the </a:t>
            </a:r>
            <a:r>
              <a:rPr lang="en-GB" dirty="0" smtClean="0"/>
              <a:t>source code </a:t>
            </a:r>
            <a:r>
              <a:rPr lang="en-GB" dirty="0"/>
              <a:t>and binaries in order to </a:t>
            </a:r>
            <a:r>
              <a:rPr lang="en-GB" dirty="0" smtClean="0"/>
              <a:t>find </a:t>
            </a:r>
            <a:r>
              <a:rPr lang="en-GB" dirty="0"/>
              <a:t>suspicious patterns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Dynamic </a:t>
            </a:r>
          </a:p>
          <a:p>
            <a:r>
              <a:rPr lang="en-GB" dirty="0"/>
              <a:t>involves the execution of the </a:t>
            </a:r>
            <a:r>
              <a:rPr lang="en-GB" dirty="0" smtClean="0"/>
              <a:t>analysed </a:t>
            </a:r>
            <a:r>
              <a:rPr lang="en-GB" dirty="0"/>
              <a:t>software in an </a:t>
            </a:r>
            <a:r>
              <a:rPr lang="en-GB" dirty="0" smtClean="0"/>
              <a:t>isolated environment </a:t>
            </a:r>
            <a:r>
              <a:rPr lang="en-GB" dirty="0"/>
              <a:t>while monitoring and tracing its </a:t>
            </a:r>
            <a:r>
              <a:rPr lang="en-GB" dirty="0" smtClean="0"/>
              <a:t>behaviour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 descr="Резултат слика за static and dynamic analysi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787" y="2805567"/>
            <a:ext cx="1953213" cy="1201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9390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Static analysis approaches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Traditionally – signatures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Patterns in:</a:t>
            </a:r>
          </a:p>
          <a:p>
            <a:pPr lvl="1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Binary file</a:t>
            </a:r>
          </a:p>
          <a:p>
            <a:pPr lvl="1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API calls</a:t>
            </a:r>
          </a:p>
          <a:p>
            <a:pPr lvl="1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Op-codes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Methods:</a:t>
            </a:r>
          </a:p>
          <a:p>
            <a:pPr lvl="1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Manual analysis</a:t>
            </a:r>
          </a:p>
          <a:p>
            <a:pPr lvl="1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Pattern detection</a:t>
            </a:r>
          </a:p>
          <a:p>
            <a:pPr lvl="1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Machine learning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4" name="Picture 4" descr="Резултат слика за static analysi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5775" y="1857948"/>
            <a:ext cx="3389111" cy="3870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950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Behavioural analysis approaches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Executing in the sandbox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Monitoring battery, op-codes, API calls, etc.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Huge amount of malware -&gt; move towards behavioural analysis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Requires root access on Android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46" name="Picture 2" descr="Резултат слика за Behaviou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1319" y="4077107"/>
            <a:ext cx="2677221" cy="1788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950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6562</TotalTime>
  <Words>656</Words>
  <Application>Microsoft Office PowerPoint</Application>
  <PresentationFormat>On-screen Show (4:3)</PresentationFormat>
  <Paragraphs>151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Machine learning aided Android malware detection</vt:lpstr>
      <vt:lpstr>About me</vt:lpstr>
      <vt:lpstr>What the talk is about</vt:lpstr>
      <vt:lpstr>Android security model</vt:lpstr>
      <vt:lpstr>Why Android malware</vt:lpstr>
      <vt:lpstr>Android malware</vt:lpstr>
      <vt:lpstr>Malware detection traditionally</vt:lpstr>
      <vt:lpstr>Static analysis approaches</vt:lpstr>
      <vt:lpstr>Behavioural analysis approaches</vt:lpstr>
      <vt:lpstr>Our approaches</vt:lpstr>
      <vt:lpstr>Machine learning intro</vt:lpstr>
      <vt:lpstr>Permission-based approach</vt:lpstr>
      <vt:lpstr>Permission-based approach</vt:lpstr>
      <vt:lpstr>Code-based methodology</vt:lpstr>
      <vt:lpstr>Code-based methodology</vt:lpstr>
      <vt:lpstr>Bag-of-Words</vt:lpstr>
      <vt:lpstr>Code-based methodology (diagram)</vt:lpstr>
      <vt:lpstr>Algorithms used</vt:lpstr>
      <vt:lpstr>Evaluation</vt:lpstr>
      <vt:lpstr>Results – Permission based classification</vt:lpstr>
      <vt:lpstr>Results – Source code based classification</vt:lpstr>
      <vt:lpstr>Results - Clustering</vt:lpstr>
      <vt:lpstr>Clustering - limitation</vt:lpstr>
      <vt:lpstr>Use cases</vt:lpstr>
      <vt:lpstr>Use cases - clustering</vt:lpstr>
      <vt:lpstr>Conclusion</vt:lpstr>
      <vt:lpstr>PowerPoint Presentation</vt:lpstr>
      <vt:lpstr>OWASP Seraphimdroid</vt:lpstr>
      <vt:lpstr>Thank you for listening!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Calder</dc:creator>
  <cp:lastModifiedBy>Nikola Milosevic</cp:lastModifiedBy>
  <cp:revision>61</cp:revision>
  <dcterms:created xsi:type="dcterms:W3CDTF">2013-10-03T18:23:08Z</dcterms:created>
  <dcterms:modified xsi:type="dcterms:W3CDTF">2018-01-18T11:34:42Z</dcterms:modified>
</cp:coreProperties>
</file>