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09" r:id="rId3"/>
    <p:sldId id="279" r:id="rId4"/>
    <p:sldId id="299" r:id="rId5"/>
    <p:sldId id="280" r:id="rId6"/>
    <p:sldId id="281" r:id="rId7"/>
    <p:sldId id="300" r:id="rId8"/>
    <p:sldId id="301" r:id="rId9"/>
    <p:sldId id="302" r:id="rId10"/>
    <p:sldId id="303" r:id="rId11"/>
    <p:sldId id="282" r:id="rId12"/>
    <p:sldId id="304" r:id="rId13"/>
    <p:sldId id="283" r:id="rId14"/>
    <p:sldId id="284" r:id="rId15"/>
    <p:sldId id="285" r:id="rId16"/>
    <p:sldId id="288" r:id="rId17"/>
    <p:sldId id="289" r:id="rId18"/>
    <p:sldId id="290" r:id="rId19"/>
    <p:sldId id="291" r:id="rId20"/>
    <p:sldId id="292" r:id="rId21"/>
    <p:sldId id="293" r:id="rId22"/>
    <p:sldId id="295" r:id="rId23"/>
    <p:sldId id="296" r:id="rId24"/>
    <p:sldId id="297" r:id="rId25"/>
    <p:sldId id="306" r:id="rId26"/>
    <p:sldId id="307" r:id="rId27"/>
    <p:sldId id="308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B2B2B2"/>
    <a:srgbClr val="FF7401"/>
    <a:srgbClr val="FC9204"/>
    <a:srgbClr val="CC3300"/>
    <a:srgbClr val="FF3300"/>
    <a:srgbClr val="FFCC00"/>
    <a:srgbClr val="EBEE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57" autoAdjust="0"/>
    <p:restoredTop sz="92083" autoAdjust="0"/>
  </p:normalViewPr>
  <p:slideViewPr>
    <p:cSldViewPr>
      <p:cViewPr varScale="1">
        <p:scale>
          <a:sx n="100" d="100"/>
          <a:sy n="100" d="100"/>
        </p:scale>
        <p:origin x="-11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autoTitleDeleted val="1"/>
    <c:plotArea>
      <c:layout/>
      <c:areaChart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Zleceniodawca</c:v>
                </c:pt>
              </c:strCache>
            </c:strRef>
          </c:tx>
          <c:spPr>
            <a:solidFill>
              <a:schemeClr val="accent5"/>
            </a:solidFill>
          </c:spPr>
          <c:cat>
            <c:numRef>
              <c:f>Sheet1!$A$2:$A$6</c:f>
              <c:numCache>
                <c:formatCode>General</c:formatCode>
                <c:ptCount val="5"/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0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Wykonawca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Sheet1!$A$2:$A$6</c:f>
              <c:numCache>
                <c:formatCode>General</c:formatCode>
                <c:ptCount val="5"/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axId val="122392960"/>
        <c:axId val="122394496"/>
      </c:areaChart>
      <c:catAx>
        <c:axId val="12239296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22394496"/>
        <c:crosses val="autoZero"/>
        <c:auto val="1"/>
        <c:lblAlgn val="ctr"/>
        <c:lblOffset val="100"/>
      </c:catAx>
      <c:valAx>
        <c:axId val="122394496"/>
        <c:scaling>
          <c:orientation val="minMax"/>
        </c:scaling>
        <c:delete val="1"/>
        <c:axPos val="l"/>
        <c:majorGridlines/>
        <c:numFmt formatCode="0%" sourceLinked="1"/>
        <c:majorTickMark val="none"/>
        <c:tickLblPos val="none"/>
        <c:crossAx val="122392960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023DB1-6633-409E-B8BA-19CBEEEB7D97}" type="doc">
      <dgm:prSet loTypeId="urn:microsoft.com/office/officeart/2005/8/layout/arrow2" loCatId="process" qsTypeId="urn:microsoft.com/office/officeart/2005/8/quickstyle/3d2" qsCatId="3D" csTypeId="urn:microsoft.com/office/officeart/2005/8/colors/colorful1" csCatId="colorful" phldr="1"/>
      <dgm:spPr/>
    </dgm:pt>
    <dgm:pt modelId="{98C30FFD-BD57-48AC-B866-C46D43F4F44A}">
      <dgm:prSet phldrT="[Text]" custT="1"/>
      <dgm:spPr/>
      <dgm:t>
        <a:bodyPr/>
        <a:lstStyle/>
        <a:p>
          <a:r>
            <a:rPr lang="pl-PL" sz="1600" b="1" dirty="0" smtClean="0"/>
            <a:t>Definiowanie</a:t>
          </a:r>
          <a:endParaRPr lang="pl-PL" sz="1600" b="1" dirty="0"/>
        </a:p>
      </dgm:t>
    </dgm:pt>
    <dgm:pt modelId="{606E48FE-C88C-46BD-BAAD-78FA1EF5C115}" type="parTrans" cxnId="{400D73A4-F97C-4F42-B1D3-D150CE541F9A}">
      <dgm:prSet/>
      <dgm:spPr/>
      <dgm:t>
        <a:bodyPr/>
        <a:lstStyle/>
        <a:p>
          <a:endParaRPr lang="pl-PL" sz="2400" b="1"/>
        </a:p>
      </dgm:t>
    </dgm:pt>
    <dgm:pt modelId="{518D596B-4D07-49DB-9AF4-CDAA4BE5E2B8}" type="sibTrans" cxnId="{400D73A4-F97C-4F42-B1D3-D150CE541F9A}">
      <dgm:prSet/>
      <dgm:spPr/>
      <dgm:t>
        <a:bodyPr/>
        <a:lstStyle/>
        <a:p>
          <a:endParaRPr lang="pl-PL" sz="2400" b="1"/>
        </a:p>
      </dgm:t>
    </dgm:pt>
    <dgm:pt modelId="{90C0726B-D449-4BE5-89C1-16BB2072FDBB}">
      <dgm:prSet phldrT="[Text]" custT="1"/>
      <dgm:spPr/>
      <dgm:t>
        <a:bodyPr/>
        <a:lstStyle/>
        <a:p>
          <a:r>
            <a:rPr lang="pl-PL" sz="1600" b="1" dirty="0" smtClean="0"/>
            <a:t>Projektowanie</a:t>
          </a:r>
          <a:endParaRPr lang="pl-PL" sz="1600" b="1" dirty="0"/>
        </a:p>
      </dgm:t>
    </dgm:pt>
    <dgm:pt modelId="{2A67D69A-747D-48C2-B12F-12C18C00268F}" type="parTrans" cxnId="{5CAD5FAC-4894-4B2C-8A86-C59F0A75B494}">
      <dgm:prSet/>
      <dgm:spPr/>
      <dgm:t>
        <a:bodyPr/>
        <a:lstStyle/>
        <a:p>
          <a:endParaRPr lang="pl-PL" sz="2400" b="1"/>
        </a:p>
      </dgm:t>
    </dgm:pt>
    <dgm:pt modelId="{861A4E16-72F6-42E4-8A53-24D6B5065583}" type="sibTrans" cxnId="{5CAD5FAC-4894-4B2C-8A86-C59F0A75B494}">
      <dgm:prSet/>
      <dgm:spPr/>
      <dgm:t>
        <a:bodyPr/>
        <a:lstStyle/>
        <a:p>
          <a:endParaRPr lang="pl-PL" sz="2400" b="1"/>
        </a:p>
      </dgm:t>
    </dgm:pt>
    <dgm:pt modelId="{9D030BA9-6B61-4009-B9BA-DDEC69C73CDB}">
      <dgm:prSet phldrT="[Text]" custT="1"/>
      <dgm:spPr/>
      <dgm:t>
        <a:bodyPr/>
        <a:lstStyle/>
        <a:p>
          <a:r>
            <a:rPr lang="pl-PL" sz="1600" b="1" dirty="0" smtClean="0"/>
            <a:t>Wytwarzanie</a:t>
          </a:r>
        </a:p>
      </dgm:t>
    </dgm:pt>
    <dgm:pt modelId="{8B1BC4C1-FA15-43A1-8DB7-F86EB3B495FF}" type="parTrans" cxnId="{6D54A78F-D623-48B6-A016-1E4015E19058}">
      <dgm:prSet/>
      <dgm:spPr/>
      <dgm:t>
        <a:bodyPr/>
        <a:lstStyle/>
        <a:p>
          <a:endParaRPr lang="pl-PL" sz="2400" b="1"/>
        </a:p>
      </dgm:t>
    </dgm:pt>
    <dgm:pt modelId="{70B28CED-A4E0-412C-BE2A-EB5916C93E96}" type="sibTrans" cxnId="{6D54A78F-D623-48B6-A016-1E4015E19058}">
      <dgm:prSet/>
      <dgm:spPr/>
      <dgm:t>
        <a:bodyPr/>
        <a:lstStyle/>
        <a:p>
          <a:endParaRPr lang="pl-PL" sz="2400" b="1"/>
        </a:p>
      </dgm:t>
    </dgm:pt>
    <dgm:pt modelId="{C5E298F2-AEF5-44FF-B4D5-2AC318F33ACC}">
      <dgm:prSet phldrT="[Text]" custT="1"/>
      <dgm:spPr/>
      <dgm:t>
        <a:bodyPr/>
        <a:lstStyle/>
        <a:p>
          <a:r>
            <a:rPr lang="pl-PL" sz="1600" b="1" dirty="0" smtClean="0"/>
            <a:t>Wdrażanie</a:t>
          </a:r>
        </a:p>
      </dgm:t>
    </dgm:pt>
    <dgm:pt modelId="{46977169-1437-493F-B4D5-D77CD839E782}" type="parTrans" cxnId="{A5E19FBF-1775-4EE1-A370-B20AD5AD7BA2}">
      <dgm:prSet/>
      <dgm:spPr/>
      <dgm:t>
        <a:bodyPr/>
        <a:lstStyle/>
        <a:p>
          <a:endParaRPr lang="pl-PL" sz="2400" b="1"/>
        </a:p>
      </dgm:t>
    </dgm:pt>
    <dgm:pt modelId="{24952045-277F-4EF3-9F83-3D25433A277C}" type="sibTrans" cxnId="{A5E19FBF-1775-4EE1-A370-B20AD5AD7BA2}">
      <dgm:prSet/>
      <dgm:spPr/>
      <dgm:t>
        <a:bodyPr/>
        <a:lstStyle/>
        <a:p>
          <a:endParaRPr lang="pl-PL" sz="2400" b="1"/>
        </a:p>
      </dgm:t>
    </dgm:pt>
    <dgm:pt modelId="{7CA411EA-00A1-471C-AE28-FB7FCC7B30F9}">
      <dgm:prSet phldrT="[Text]" custT="1"/>
      <dgm:spPr/>
      <dgm:t>
        <a:bodyPr/>
        <a:lstStyle/>
        <a:p>
          <a:r>
            <a:rPr lang="pl-PL" sz="1600" b="1" dirty="0" smtClean="0"/>
            <a:t>Utrzymanie</a:t>
          </a:r>
        </a:p>
      </dgm:t>
    </dgm:pt>
    <dgm:pt modelId="{F05BD12E-62AE-453B-8970-B1961153523E}" type="parTrans" cxnId="{887D1069-4C8C-49A9-B9A2-B1AD47A82A1C}">
      <dgm:prSet/>
      <dgm:spPr/>
      <dgm:t>
        <a:bodyPr/>
        <a:lstStyle/>
        <a:p>
          <a:endParaRPr lang="pl-PL" sz="2400" b="1"/>
        </a:p>
      </dgm:t>
    </dgm:pt>
    <dgm:pt modelId="{7216453B-D7CB-4A6B-9E0A-7FD90930A411}" type="sibTrans" cxnId="{887D1069-4C8C-49A9-B9A2-B1AD47A82A1C}">
      <dgm:prSet/>
      <dgm:spPr/>
      <dgm:t>
        <a:bodyPr/>
        <a:lstStyle/>
        <a:p>
          <a:endParaRPr lang="pl-PL" sz="2400" b="1"/>
        </a:p>
      </dgm:t>
    </dgm:pt>
    <dgm:pt modelId="{F85A4BCE-869F-4C38-9C2B-24F7C40E7C7F}" type="pres">
      <dgm:prSet presAssocID="{4B023DB1-6633-409E-B8BA-19CBEEEB7D97}" presName="arrowDiagram" presStyleCnt="0">
        <dgm:presLayoutVars>
          <dgm:chMax val="5"/>
          <dgm:dir/>
          <dgm:resizeHandles val="exact"/>
        </dgm:presLayoutVars>
      </dgm:prSet>
      <dgm:spPr/>
    </dgm:pt>
    <dgm:pt modelId="{DA330E33-84A8-4DA0-820D-AB9CE390E1E2}" type="pres">
      <dgm:prSet presAssocID="{4B023DB1-6633-409E-B8BA-19CBEEEB7D97}" presName="arrow" presStyleLbl="bgShp" presStyleIdx="0" presStyleCnt="1"/>
      <dgm:spPr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</dgm:spPr>
    </dgm:pt>
    <dgm:pt modelId="{D693261C-DF68-4241-AF64-B2FFBFEC6CB5}" type="pres">
      <dgm:prSet presAssocID="{4B023DB1-6633-409E-B8BA-19CBEEEB7D97}" presName="arrowDiagram5" presStyleCnt="0"/>
      <dgm:spPr/>
    </dgm:pt>
    <dgm:pt modelId="{EFC81DB6-2A0E-4DD9-977B-8765B105C84C}" type="pres">
      <dgm:prSet presAssocID="{98C30FFD-BD57-48AC-B866-C46D43F4F44A}" presName="bullet5a" presStyleLbl="node1" presStyleIdx="0" presStyleCnt="5"/>
      <dgm:spPr/>
    </dgm:pt>
    <dgm:pt modelId="{6158A21F-8691-4710-B710-0D2B15024E15}" type="pres">
      <dgm:prSet presAssocID="{98C30FFD-BD57-48AC-B866-C46D43F4F44A}" presName="textBox5a" presStyleLbl="revTx" presStyleIdx="0" presStyleCnt="5" custScaleX="158311" custLinFactNeighborX="4916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677E8B3-42A3-4C70-ADB4-C4932164CA58}" type="pres">
      <dgm:prSet presAssocID="{90C0726B-D449-4BE5-89C1-16BB2072FDBB}" presName="bullet5b" presStyleLbl="node1" presStyleIdx="1" presStyleCnt="5"/>
      <dgm:spPr/>
    </dgm:pt>
    <dgm:pt modelId="{0EFD6748-DC04-457C-92B1-9A3D872B4BB7}" type="pres">
      <dgm:prSet presAssocID="{90C0726B-D449-4BE5-89C1-16BB2072FDBB}" presName="textBox5b" presStyleLbl="revTx" presStyleIdx="1" presStyleCnt="5" custScaleX="223133" custScaleY="75659" custLinFactNeighborX="7205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BBE9716-F82A-4838-826C-2F9DA7909B9E}" type="pres">
      <dgm:prSet presAssocID="{9D030BA9-6B61-4009-B9BA-DDEC69C73CDB}" presName="bullet5c" presStyleLbl="node1" presStyleIdx="2" presStyleCnt="5"/>
      <dgm:spPr/>
    </dgm:pt>
    <dgm:pt modelId="{A83A2AC4-A2BA-4838-94F0-961F27FAE72F}" type="pres">
      <dgm:prSet presAssocID="{9D030BA9-6B61-4009-B9BA-DDEC69C73CDB}" presName="textBox5c" presStyleLbl="revTx" presStyleIdx="2" presStyleCnt="5" custScaleX="187052" custScaleY="67633" custLinFactNeighborX="488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305E4A-074F-4D97-A1F9-1B93F011C08E}" type="pres">
      <dgm:prSet presAssocID="{C5E298F2-AEF5-44FF-B4D5-2AC318F33ACC}" presName="bullet5d" presStyleLbl="node1" presStyleIdx="3" presStyleCnt="5"/>
      <dgm:spPr/>
    </dgm:pt>
    <dgm:pt modelId="{FF292D3F-9117-4C43-89E0-B23C75EC5DCD}" type="pres">
      <dgm:prSet presAssocID="{C5E298F2-AEF5-44FF-B4D5-2AC318F33ACC}" presName="textBox5d" presStyleLbl="revTx" presStyleIdx="3" presStyleCnt="5" custScaleX="158811" custScaleY="66977" custLinFactNeighborX="3220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2F9778A-627D-4A2A-8E56-387BA714BAEA}" type="pres">
      <dgm:prSet presAssocID="{7CA411EA-00A1-471C-AE28-FB7FCC7B30F9}" presName="bullet5e" presStyleLbl="node1" presStyleIdx="4" presStyleCnt="5"/>
      <dgm:spPr/>
    </dgm:pt>
    <dgm:pt modelId="{C6C7C671-8D70-41BA-9D71-38C3A853AD31}" type="pres">
      <dgm:prSet presAssocID="{7CA411EA-00A1-471C-AE28-FB7FCC7B30F9}" presName="textBox5e" presStyleLbl="revTx" presStyleIdx="4" presStyleCnt="5" custScaleY="60003" custLinFactNeighborX="-159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FD0C475-B129-424B-89B9-2625D6A0F4A2}" type="presOf" srcId="{98C30FFD-BD57-48AC-B866-C46D43F4F44A}" destId="{6158A21F-8691-4710-B710-0D2B15024E15}" srcOrd="0" destOrd="0" presId="urn:microsoft.com/office/officeart/2005/8/layout/arrow2"/>
    <dgm:cxn modelId="{4A7F9C8D-3B74-420C-9195-D71668180A9A}" type="presOf" srcId="{9D030BA9-6B61-4009-B9BA-DDEC69C73CDB}" destId="{A83A2AC4-A2BA-4838-94F0-961F27FAE72F}" srcOrd="0" destOrd="0" presId="urn:microsoft.com/office/officeart/2005/8/layout/arrow2"/>
    <dgm:cxn modelId="{1538DBD1-D892-4720-8C7E-F46E5F024D97}" type="presOf" srcId="{4B023DB1-6633-409E-B8BA-19CBEEEB7D97}" destId="{F85A4BCE-869F-4C38-9C2B-24F7C40E7C7F}" srcOrd="0" destOrd="0" presId="urn:microsoft.com/office/officeart/2005/8/layout/arrow2"/>
    <dgm:cxn modelId="{887D1069-4C8C-49A9-B9A2-B1AD47A82A1C}" srcId="{4B023DB1-6633-409E-B8BA-19CBEEEB7D97}" destId="{7CA411EA-00A1-471C-AE28-FB7FCC7B30F9}" srcOrd="4" destOrd="0" parTransId="{F05BD12E-62AE-453B-8970-B1961153523E}" sibTransId="{7216453B-D7CB-4A6B-9E0A-7FD90930A411}"/>
    <dgm:cxn modelId="{0C2A00E2-4617-40A7-B533-D21124429750}" type="presOf" srcId="{7CA411EA-00A1-471C-AE28-FB7FCC7B30F9}" destId="{C6C7C671-8D70-41BA-9D71-38C3A853AD31}" srcOrd="0" destOrd="0" presId="urn:microsoft.com/office/officeart/2005/8/layout/arrow2"/>
    <dgm:cxn modelId="{400D73A4-F97C-4F42-B1D3-D150CE541F9A}" srcId="{4B023DB1-6633-409E-B8BA-19CBEEEB7D97}" destId="{98C30FFD-BD57-48AC-B866-C46D43F4F44A}" srcOrd="0" destOrd="0" parTransId="{606E48FE-C88C-46BD-BAAD-78FA1EF5C115}" sibTransId="{518D596B-4D07-49DB-9AF4-CDAA4BE5E2B8}"/>
    <dgm:cxn modelId="{0454B92A-5567-434C-99F3-513894598B6C}" type="presOf" srcId="{C5E298F2-AEF5-44FF-B4D5-2AC318F33ACC}" destId="{FF292D3F-9117-4C43-89E0-B23C75EC5DCD}" srcOrd="0" destOrd="0" presId="urn:microsoft.com/office/officeart/2005/8/layout/arrow2"/>
    <dgm:cxn modelId="{5CAD5FAC-4894-4B2C-8A86-C59F0A75B494}" srcId="{4B023DB1-6633-409E-B8BA-19CBEEEB7D97}" destId="{90C0726B-D449-4BE5-89C1-16BB2072FDBB}" srcOrd="1" destOrd="0" parTransId="{2A67D69A-747D-48C2-B12F-12C18C00268F}" sibTransId="{861A4E16-72F6-42E4-8A53-24D6B5065583}"/>
    <dgm:cxn modelId="{94A0E8CF-7DA1-4EE0-B8BB-D717038A52DA}" type="presOf" srcId="{90C0726B-D449-4BE5-89C1-16BB2072FDBB}" destId="{0EFD6748-DC04-457C-92B1-9A3D872B4BB7}" srcOrd="0" destOrd="0" presId="urn:microsoft.com/office/officeart/2005/8/layout/arrow2"/>
    <dgm:cxn modelId="{A5E19FBF-1775-4EE1-A370-B20AD5AD7BA2}" srcId="{4B023DB1-6633-409E-B8BA-19CBEEEB7D97}" destId="{C5E298F2-AEF5-44FF-B4D5-2AC318F33ACC}" srcOrd="3" destOrd="0" parTransId="{46977169-1437-493F-B4D5-D77CD839E782}" sibTransId="{24952045-277F-4EF3-9F83-3D25433A277C}"/>
    <dgm:cxn modelId="{6D54A78F-D623-48B6-A016-1E4015E19058}" srcId="{4B023DB1-6633-409E-B8BA-19CBEEEB7D97}" destId="{9D030BA9-6B61-4009-B9BA-DDEC69C73CDB}" srcOrd="2" destOrd="0" parTransId="{8B1BC4C1-FA15-43A1-8DB7-F86EB3B495FF}" sibTransId="{70B28CED-A4E0-412C-BE2A-EB5916C93E96}"/>
    <dgm:cxn modelId="{BECDB339-2437-4638-AA01-34F416E5E525}" type="presParOf" srcId="{F85A4BCE-869F-4C38-9C2B-24F7C40E7C7F}" destId="{DA330E33-84A8-4DA0-820D-AB9CE390E1E2}" srcOrd="0" destOrd="0" presId="urn:microsoft.com/office/officeart/2005/8/layout/arrow2"/>
    <dgm:cxn modelId="{ADFD8562-2E07-498B-AC0B-6D7FDCD80452}" type="presParOf" srcId="{F85A4BCE-869F-4C38-9C2B-24F7C40E7C7F}" destId="{D693261C-DF68-4241-AF64-B2FFBFEC6CB5}" srcOrd="1" destOrd="0" presId="urn:microsoft.com/office/officeart/2005/8/layout/arrow2"/>
    <dgm:cxn modelId="{D77F2111-0B60-4474-B629-CE345664FFAA}" type="presParOf" srcId="{D693261C-DF68-4241-AF64-B2FFBFEC6CB5}" destId="{EFC81DB6-2A0E-4DD9-977B-8765B105C84C}" srcOrd="0" destOrd="0" presId="urn:microsoft.com/office/officeart/2005/8/layout/arrow2"/>
    <dgm:cxn modelId="{9E0CC85E-5B3B-4686-9A88-8FD7BDE497FD}" type="presParOf" srcId="{D693261C-DF68-4241-AF64-B2FFBFEC6CB5}" destId="{6158A21F-8691-4710-B710-0D2B15024E15}" srcOrd="1" destOrd="0" presId="urn:microsoft.com/office/officeart/2005/8/layout/arrow2"/>
    <dgm:cxn modelId="{A5DDCE53-60BB-49F5-B0EF-CDC051D6784C}" type="presParOf" srcId="{D693261C-DF68-4241-AF64-B2FFBFEC6CB5}" destId="{E677E8B3-42A3-4C70-ADB4-C4932164CA58}" srcOrd="2" destOrd="0" presId="urn:microsoft.com/office/officeart/2005/8/layout/arrow2"/>
    <dgm:cxn modelId="{A687930A-6A18-4D4F-BCF4-B31819746FB2}" type="presParOf" srcId="{D693261C-DF68-4241-AF64-B2FFBFEC6CB5}" destId="{0EFD6748-DC04-457C-92B1-9A3D872B4BB7}" srcOrd="3" destOrd="0" presId="urn:microsoft.com/office/officeart/2005/8/layout/arrow2"/>
    <dgm:cxn modelId="{D5CCF271-F393-4E59-AC03-C7A1C9F15309}" type="presParOf" srcId="{D693261C-DF68-4241-AF64-B2FFBFEC6CB5}" destId="{7BBE9716-F82A-4838-826C-2F9DA7909B9E}" srcOrd="4" destOrd="0" presId="urn:microsoft.com/office/officeart/2005/8/layout/arrow2"/>
    <dgm:cxn modelId="{56C69FCE-19A7-4ED0-9827-E652635B2002}" type="presParOf" srcId="{D693261C-DF68-4241-AF64-B2FFBFEC6CB5}" destId="{A83A2AC4-A2BA-4838-94F0-961F27FAE72F}" srcOrd="5" destOrd="0" presId="urn:microsoft.com/office/officeart/2005/8/layout/arrow2"/>
    <dgm:cxn modelId="{D88F9B9D-0095-4EFE-A8CE-B371F9CBA857}" type="presParOf" srcId="{D693261C-DF68-4241-AF64-B2FFBFEC6CB5}" destId="{A9305E4A-074F-4D97-A1F9-1B93F011C08E}" srcOrd="6" destOrd="0" presId="urn:microsoft.com/office/officeart/2005/8/layout/arrow2"/>
    <dgm:cxn modelId="{15C309D0-F54B-480B-83E2-1E8C4DC31C27}" type="presParOf" srcId="{D693261C-DF68-4241-AF64-B2FFBFEC6CB5}" destId="{FF292D3F-9117-4C43-89E0-B23C75EC5DCD}" srcOrd="7" destOrd="0" presId="urn:microsoft.com/office/officeart/2005/8/layout/arrow2"/>
    <dgm:cxn modelId="{CF6460EF-BD3F-4F9A-9701-49397DF22BF3}" type="presParOf" srcId="{D693261C-DF68-4241-AF64-B2FFBFEC6CB5}" destId="{C2F9778A-627D-4A2A-8E56-387BA714BAEA}" srcOrd="8" destOrd="0" presId="urn:microsoft.com/office/officeart/2005/8/layout/arrow2"/>
    <dgm:cxn modelId="{52B33B9A-3D86-4864-9F0A-8E27002B252F}" type="presParOf" srcId="{D693261C-DF68-4241-AF64-B2FFBFEC6CB5}" destId="{C6C7C671-8D70-41BA-9D71-38C3A853AD31}" srcOrd="9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EC180D-302F-4038-9D55-075EBE0F139C}" type="doc">
      <dgm:prSet loTypeId="urn:microsoft.com/office/officeart/2005/8/layout/hChevron3" loCatId="process" qsTypeId="urn:microsoft.com/office/officeart/2005/8/quickstyle/simple3" qsCatId="simple" csTypeId="urn:microsoft.com/office/officeart/2005/8/colors/colorful5" csCatId="colorful" phldr="1"/>
      <dgm:spPr/>
    </dgm:pt>
    <dgm:pt modelId="{F6D341C3-BB60-4881-817A-BB0DCD103016}">
      <dgm:prSet phldrT="[Text]" custT="1"/>
      <dgm:spPr/>
      <dgm:t>
        <a:bodyPr/>
        <a:lstStyle/>
        <a:p>
          <a:r>
            <a:rPr lang="pl-PL" sz="1400" b="1" dirty="0" err="1" smtClean="0"/>
            <a:t>Governance</a:t>
          </a:r>
          <a:endParaRPr lang="pl-PL" sz="1400" b="1" dirty="0"/>
        </a:p>
      </dgm:t>
    </dgm:pt>
    <dgm:pt modelId="{5C73CE93-4784-4ACF-B00A-57E555EB6170}" type="parTrans" cxnId="{821017FA-FA42-4F13-9A70-7B9C4591DB55}">
      <dgm:prSet/>
      <dgm:spPr/>
      <dgm:t>
        <a:bodyPr/>
        <a:lstStyle/>
        <a:p>
          <a:endParaRPr lang="pl-PL" sz="2000" b="1">
            <a:solidFill>
              <a:schemeClr val="tx1"/>
            </a:solidFill>
          </a:endParaRPr>
        </a:p>
      </dgm:t>
    </dgm:pt>
    <dgm:pt modelId="{5C27D2CB-A00B-41E9-8255-B1E7AAE6367E}" type="sibTrans" cxnId="{821017FA-FA42-4F13-9A70-7B9C4591DB55}">
      <dgm:prSet/>
      <dgm:spPr/>
      <dgm:t>
        <a:bodyPr/>
        <a:lstStyle/>
        <a:p>
          <a:endParaRPr lang="pl-PL" sz="2000" b="1">
            <a:solidFill>
              <a:schemeClr val="tx1"/>
            </a:solidFill>
          </a:endParaRPr>
        </a:p>
      </dgm:t>
    </dgm:pt>
    <dgm:pt modelId="{CA412448-FE94-4CC9-B1F7-2CA53143C93E}">
      <dgm:prSet phldrT="[Text]" custT="1"/>
      <dgm:spPr/>
      <dgm:t>
        <a:bodyPr/>
        <a:lstStyle/>
        <a:p>
          <a:r>
            <a:rPr lang="pl-PL" sz="1400" b="1" dirty="0" smtClean="0"/>
            <a:t>Construction</a:t>
          </a:r>
          <a:endParaRPr lang="pl-PL" sz="1400" b="1" dirty="0"/>
        </a:p>
      </dgm:t>
    </dgm:pt>
    <dgm:pt modelId="{EFBE7EF5-FCDC-4362-8CB3-44FB0EE36DAA}" type="parTrans" cxnId="{15B36E3C-5D07-4E63-893A-9F334A20E0EE}">
      <dgm:prSet/>
      <dgm:spPr/>
      <dgm:t>
        <a:bodyPr/>
        <a:lstStyle/>
        <a:p>
          <a:endParaRPr lang="pl-PL" sz="2000" b="1">
            <a:solidFill>
              <a:schemeClr val="tx1"/>
            </a:solidFill>
          </a:endParaRPr>
        </a:p>
      </dgm:t>
    </dgm:pt>
    <dgm:pt modelId="{F8DB2744-2B79-43CD-A032-01FB43A9227A}" type="sibTrans" cxnId="{15B36E3C-5D07-4E63-893A-9F334A20E0EE}">
      <dgm:prSet/>
      <dgm:spPr/>
      <dgm:t>
        <a:bodyPr/>
        <a:lstStyle/>
        <a:p>
          <a:endParaRPr lang="pl-PL" sz="2000" b="1">
            <a:solidFill>
              <a:schemeClr val="tx1"/>
            </a:solidFill>
          </a:endParaRPr>
        </a:p>
      </dgm:t>
    </dgm:pt>
    <dgm:pt modelId="{53462EC1-0E3B-4D71-A3AD-2D856BCD534D}">
      <dgm:prSet phldrT="[Text]" custT="1"/>
      <dgm:spPr/>
      <dgm:t>
        <a:bodyPr/>
        <a:lstStyle/>
        <a:p>
          <a:r>
            <a:rPr lang="pl-PL" sz="1400" b="1" dirty="0" err="1" smtClean="0"/>
            <a:t>Verification</a:t>
          </a:r>
          <a:endParaRPr lang="pl-PL" sz="1400" b="1" dirty="0"/>
        </a:p>
      </dgm:t>
    </dgm:pt>
    <dgm:pt modelId="{592ED9B2-9804-41C4-BCFB-902C0F85BCEA}" type="parTrans" cxnId="{0B5BC793-7941-46A1-B105-ECACC0A419A3}">
      <dgm:prSet/>
      <dgm:spPr/>
      <dgm:t>
        <a:bodyPr/>
        <a:lstStyle/>
        <a:p>
          <a:endParaRPr lang="pl-PL" sz="2000" b="1">
            <a:solidFill>
              <a:schemeClr val="tx1"/>
            </a:solidFill>
          </a:endParaRPr>
        </a:p>
      </dgm:t>
    </dgm:pt>
    <dgm:pt modelId="{17C94A00-768C-4792-BF28-2B87A3C69D4D}" type="sibTrans" cxnId="{0B5BC793-7941-46A1-B105-ECACC0A419A3}">
      <dgm:prSet/>
      <dgm:spPr/>
      <dgm:t>
        <a:bodyPr/>
        <a:lstStyle/>
        <a:p>
          <a:endParaRPr lang="pl-PL" sz="2000" b="1">
            <a:solidFill>
              <a:schemeClr val="tx1"/>
            </a:solidFill>
          </a:endParaRPr>
        </a:p>
      </dgm:t>
    </dgm:pt>
    <dgm:pt modelId="{31EF85A2-10B2-493E-949A-9EA9BD3226C4}">
      <dgm:prSet phldrT="[Text]" custT="1"/>
      <dgm:spPr/>
      <dgm:t>
        <a:bodyPr/>
        <a:lstStyle/>
        <a:p>
          <a:r>
            <a:rPr lang="pl-PL" sz="1400" b="1" dirty="0" err="1" smtClean="0"/>
            <a:t>Deployment</a:t>
          </a:r>
          <a:endParaRPr lang="pl-PL" sz="1400" b="1" dirty="0"/>
        </a:p>
      </dgm:t>
    </dgm:pt>
    <dgm:pt modelId="{C57224DC-D327-4428-8056-BBE257A2BBBA}" type="parTrans" cxnId="{BE225622-78A3-46FC-8D18-8119AEC351AB}">
      <dgm:prSet/>
      <dgm:spPr/>
      <dgm:t>
        <a:bodyPr/>
        <a:lstStyle/>
        <a:p>
          <a:endParaRPr lang="pl-PL" sz="2000" b="1">
            <a:solidFill>
              <a:schemeClr val="tx1"/>
            </a:solidFill>
          </a:endParaRPr>
        </a:p>
      </dgm:t>
    </dgm:pt>
    <dgm:pt modelId="{D8C59C68-C060-4985-979F-EC1D797D283A}" type="sibTrans" cxnId="{BE225622-78A3-46FC-8D18-8119AEC351AB}">
      <dgm:prSet/>
      <dgm:spPr/>
      <dgm:t>
        <a:bodyPr/>
        <a:lstStyle/>
        <a:p>
          <a:endParaRPr lang="pl-PL" sz="2000" b="1">
            <a:solidFill>
              <a:schemeClr val="tx1"/>
            </a:solidFill>
          </a:endParaRPr>
        </a:p>
      </dgm:t>
    </dgm:pt>
    <dgm:pt modelId="{1E93A36B-FC86-45CC-BA71-C08306E33A53}" type="pres">
      <dgm:prSet presAssocID="{54EC180D-302F-4038-9D55-075EBE0F139C}" presName="Name0" presStyleCnt="0">
        <dgm:presLayoutVars>
          <dgm:dir/>
          <dgm:resizeHandles val="exact"/>
        </dgm:presLayoutVars>
      </dgm:prSet>
      <dgm:spPr/>
    </dgm:pt>
    <dgm:pt modelId="{D2B5E765-55D3-4F97-B93C-75819268FF99}" type="pres">
      <dgm:prSet presAssocID="{F6D341C3-BB60-4881-817A-BB0DCD103016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AD6ABD4-428F-4EAF-B879-7278A031E294}" type="pres">
      <dgm:prSet presAssocID="{5C27D2CB-A00B-41E9-8255-B1E7AAE6367E}" presName="parSpace" presStyleCnt="0"/>
      <dgm:spPr/>
    </dgm:pt>
    <dgm:pt modelId="{9CC314EB-9E18-428D-9A66-49A814A6C220}" type="pres">
      <dgm:prSet presAssocID="{CA412448-FE94-4CC9-B1F7-2CA53143C93E}" presName="parTxOnly" presStyleLbl="node1" presStyleIdx="1" presStyleCnt="4" custScaleX="14607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FC6D427-74AD-4927-B911-D4C05C40C475}" type="pres">
      <dgm:prSet presAssocID="{F8DB2744-2B79-43CD-A032-01FB43A9227A}" presName="parSpace" presStyleCnt="0"/>
      <dgm:spPr/>
    </dgm:pt>
    <dgm:pt modelId="{2020E1E5-ED88-44A6-8193-F2389F0BC4A8}" type="pres">
      <dgm:prSet presAssocID="{53462EC1-0E3B-4D71-A3AD-2D856BCD534D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6D723DE-7054-4D72-92A4-CC870923B29D}" type="pres">
      <dgm:prSet presAssocID="{17C94A00-768C-4792-BF28-2B87A3C69D4D}" presName="parSpace" presStyleCnt="0"/>
      <dgm:spPr/>
    </dgm:pt>
    <dgm:pt modelId="{4427165A-EC50-4802-85EA-082296B46E27}" type="pres">
      <dgm:prSet presAssocID="{31EF85A2-10B2-493E-949A-9EA9BD3226C4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59993F7-F04D-488B-9B14-7B5A0152BE4B}" type="presOf" srcId="{F6D341C3-BB60-4881-817A-BB0DCD103016}" destId="{D2B5E765-55D3-4F97-B93C-75819268FF99}" srcOrd="0" destOrd="0" presId="urn:microsoft.com/office/officeart/2005/8/layout/hChevron3"/>
    <dgm:cxn modelId="{BE225622-78A3-46FC-8D18-8119AEC351AB}" srcId="{54EC180D-302F-4038-9D55-075EBE0F139C}" destId="{31EF85A2-10B2-493E-949A-9EA9BD3226C4}" srcOrd="3" destOrd="0" parTransId="{C57224DC-D327-4428-8056-BBE257A2BBBA}" sibTransId="{D8C59C68-C060-4985-979F-EC1D797D283A}"/>
    <dgm:cxn modelId="{7DB8A9F0-014B-4710-9844-593E65B7F3FA}" type="presOf" srcId="{31EF85A2-10B2-493E-949A-9EA9BD3226C4}" destId="{4427165A-EC50-4802-85EA-082296B46E27}" srcOrd="0" destOrd="0" presId="urn:microsoft.com/office/officeart/2005/8/layout/hChevron3"/>
    <dgm:cxn modelId="{5F4BF01E-C89D-4A5C-A111-3071D120806B}" type="presOf" srcId="{CA412448-FE94-4CC9-B1F7-2CA53143C93E}" destId="{9CC314EB-9E18-428D-9A66-49A814A6C220}" srcOrd="0" destOrd="0" presId="urn:microsoft.com/office/officeart/2005/8/layout/hChevron3"/>
    <dgm:cxn modelId="{15B36E3C-5D07-4E63-893A-9F334A20E0EE}" srcId="{54EC180D-302F-4038-9D55-075EBE0F139C}" destId="{CA412448-FE94-4CC9-B1F7-2CA53143C93E}" srcOrd="1" destOrd="0" parTransId="{EFBE7EF5-FCDC-4362-8CB3-44FB0EE36DAA}" sibTransId="{F8DB2744-2B79-43CD-A032-01FB43A9227A}"/>
    <dgm:cxn modelId="{821017FA-FA42-4F13-9A70-7B9C4591DB55}" srcId="{54EC180D-302F-4038-9D55-075EBE0F139C}" destId="{F6D341C3-BB60-4881-817A-BB0DCD103016}" srcOrd="0" destOrd="0" parTransId="{5C73CE93-4784-4ACF-B00A-57E555EB6170}" sibTransId="{5C27D2CB-A00B-41E9-8255-B1E7AAE6367E}"/>
    <dgm:cxn modelId="{D4B075C9-9058-4D53-9553-70EC2647FCC0}" type="presOf" srcId="{54EC180D-302F-4038-9D55-075EBE0F139C}" destId="{1E93A36B-FC86-45CC-BA71-C08306E33A53}" srcOrd="0" destOrd="0" presId="urn:microsoft.com/office/officeart/2005/8/layout/hChevron3"/>
    <dgm:cxn modelId="{2188C297-BFC2-4833-A5BF-13D0F28E215C}" type="presOf" srcId="{53462EC1-0E3B-4D71-A3AD-2D856BCD534D}" destId="{2020E1E5-ED88-44A6-8193-F2389F0BC4A8}" srcOrd="0" destOrd="0" presId="urn:microsoft.com/office/officeart/2005/8/layout/hChevron3"/>
    <dgm:cxn modelId="{0B5BC793-7941-46A1-B105-ECACC0A419A3}" srcId="{54EC180D-302F-4038-9D55-075EBE0F139C}" destId="{53462EC1-0E3B-4D71-A3AD-2D856BCD534D}" srcOrd="2" destOrd="0" parTransId="{592ED9B2-9804-41C4-BCFB-902C0F85BCEA}" sibTransId="{17C94A00-768C-4792-BF28-2B87A3C69D4D}"/>
    <dgm:cxn modelId="{9D7B60C9-8E55-49ED-8FB1-959D6B2D4B57}" type="presParOf" srcId="{1E93A36B-FC86-45CC-BA71-C08306E33A53}" destId="{D2B5E765-55D3-4F97-B93C-75819268FF99}" srcOrd="0" destOrd="0" presId="urn:microsoft.com/office/officeart/2005/8/layout/hChevron3"/>
    <dgm:cxn modelId="{0215F5A7-AC6A-4896-9BB1-D2F6255C5B68}" type="presParOf" srcId="{1E93A36B-FC86-45CC-BA71-C08306E33A53}" destId="{0AD6ABD4-428F-4EAF-B879-7278A031E294}" srcOrd="1" destOrd="0" presId="urn:microsoft.com/office/officeart/2005/8/layout/hChevron3"/>
    <dgm:cxn modelId="{4E51F2B9-1068-46F1-8185-48594E9E8409}" type="presParOf" srcId="{1E93A36B-FC86-45CC-BA71-C08306E33A53}" destId="{9CC314EB-9E18-428D-9A66-49A814A6C220}" srcOrd="2" destOrd="0" presId="urn:microsoft.com/office/officeart/2005/8/layout/hChevron3"/>
    <dgm:cxn modelId="{9D0C631F-7687-4CCC-AA96-7002B1982AC3}" type="presParOf" srcId="{1E93A36B-FC86-45CC-BA71-C08306E33A53}" destId="{8FC6D427-74AD-4927-B911-D4C05C40C475}" srcOrd="3" destOrd="0" presId="urn:microsoft.com/office/officeart/2005/8/layout/hChevron3"/>
    <dgm:cxn modelId="{5CAACCF5-F5B6-4F70-B588-5735B64A3C7C}" type="presParOf" srcId="{1E93A36B-FC86-45CC-BA71-C08306E33A53}" destId="{2020E1E5-ED88-44A6-8193-F2389F0BC4A8}" srcOrd="4" destOrd="0" presId="urn:microsoft.com/office/officeart/2005/8/layout/hChevron3"/>
    <dgm:cxn modelId="{E1B5A25D-F6E1-40CF-8438-DC2D820FADDD}" type="presParOf" srcId="{1E93A36B-FC86-45CC-BA71-C08306E33A53}" destId="{B6D723DE-7054-4D72-92A4-CC870923B29D}" srcOrd="5" destOrd="0" presId="urn:microsoft.com/office/officeart/2005/8/layout/hChevron3"/>
    <dgm:cxn modelId="{6EE2A2EF-791E-48F4-A971-6C37A699883B}" type="presParOf" srcId="{1E93A36B-FC86-45CC-BA71-C08306E33A53}" destId="{4427165A-EC50-4802-85EA-082296B46E27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330E33-84A8-4DA0-820D-AB9CE390E1E2}">
      <dsp:nvSpPr>
        <dsp:cNvPr id="0" name=""/>
        <dsp:cNvSpPr/>
      </dsp:nvSpPr>
      <dsp:spPr>
        <a:xfrm>
          <a:off x="384810" y="0"/>
          <a:ext cx="7764779" cy="4852987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FC81DB6-2A0E-4DD9-977B-8765B105C84C}">
      <dsp:nvSpPr>
        <dsp:cNvPr id="0" name=""/>
        <dsp:cNvSpPr/>
      </dsp:nvSpPr>
      <dsp:spPr>
        <a:xfrm>
          <a:off x="1149641" y="3608681"/>
          <a:ext cx="178589" cy="1785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58A21F-8691-4710-B710-0D2B15024E15}">
      <dsp:nvSpPr>
        <dsp:cNvPr id="0" name=""/>
        <dsp:cNvSpPr/>
      </dsp:nvSpPr>
      <dsp:spPr>
        <a:xfrm>
          <a:off x="1442439" y="3697976"/>
          <a:ext cx="1610317" cy="1155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631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Definiowanie</a:t>
          </a:r>
          <a:endParaRPr lang="pl-PL" sz="1600" b="1" kern="1200" dirty="0"/>
        </a:p>
      </dsp:txBody>
      <dsp:txXfrm>
        <a:off x="1442439" y="3697976"/>
        <a:ext cx="1610317" cy="1155010"/>
      </dsp:txXfrm>
    </dsp:sp>
    <dsp:sp modelId="{E677E8B3-42A3-4C70-ADB4-C4932164CA58}">
      <dsp:nvSpPr>
        <dsp:cNvPr id="0" name=""/>
        <dsp:cNvSpPr/>
      </dsp:nvSpPr>
      <dsp:spPr>
        <a:xfrm>
          <a:off x="2116356" y="2679819"/>
          <a:ext cx="279532" cy="27953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FD6748-DC04-457C-92B1-9A3D872B4BB7}">
      <dsp:nvSpPr>
        <dsp:cNvPr id="0" name=""/>
        <dsp:cNvSpPr/>
      </dsp:nvSpPr>
      <dsp:spPr>
        <a:xfrm>
          <a:off x="2391249" y="3067060"/>
          <a:ext cx="2876080" cy="15384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118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Projektowanie</a:t>
          </a:r>
          <a:endParaRPr lang="pl-PL" sz="1600" b="1" kern="1200" dirty="0"/>
        </a:p>
      </dsp:txBody>
      <dsp:txXfrm>
        <a:off x="2391249" y="3067060"/>
        <a:ext cx="2876080" cy="1538451"/>
      </dsp:txXfrm>
    </dsp:sp>
    <dsp:sp modelId="{7BBE9716-F82A-4838-826C-2F9DA7909B9E}">
      <dsp:nvSpPr>
        <dsp:cNvPr id="0" name=""/>
        <dsp:cNvSpPr/>
      </dsp:nvSpPr>
      <dsp:spPr>
        <a:xfrm>
          <a:off x="3358720" y="1939253"/>
          <a:ext cx="372709" cy="37270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3A2AC4-A2BA-4838-94F0-961F27FAE72F}">
      <dsp:nvSpPr>
        <dsp:cNvPr id="0" name=""/>
        <dsp:cNvSpPr/>
      </dsp:nvSpPr>
      <dsp:spPr>
        <a:xfrm>
          <a:off x="3624261" y="2566993"/>
          <a:ext cx="2803165" cy="1844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491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Wytwarzanie</a:t>
          </a:r>
        </a:p>
      </dsp:txBody>
      <dsp:txXfrm>
        <a:off x="3624261" y="2566993"/>
        <a:ext cx="2803165" cy="1844608"/>
      </dsp:txXfrm>
    </dsp:sp>
    <dsp:sp modelId="{A9305E4A-074F-4D97-A1F9-1B93F011C08E}">
      <dsp:nvSpPr>
        <dsp:cNvPr id="0" name=""/>
        <dsp:cNvSpPr/>
      </dsp:nvSpPr>
      <dsp:spPr>
        <a:xfrm>
          <a:off x="4802969" y="1360777"/>
          <a:ext cx="481416" cy="48141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292D3F-9117-4C43-89E0-B23C75EC5DCD}">
      <dsp:nvSpPr>
        <dsp:cNvPr id="0" name=""/>
        <dsp:cNvSpPr/>
      </dsp:nvSpPr>
      <dsp:spPr>
        <a:xfrm>
          <a:off x="5087090" y="2138357"/>
          <a:ext cx="2466264" cy="2177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093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Wdrażanie</a:t>
          </a:r>
        </a:p>
      </dsp:txBody>
      <dsp:txXfrm>
        <a:off x="5087090" y="2138357"/>
        <a:ext cx="2466264" cy="2177758"/>
      </dsp:txXfrm>
    </dsp:sp>
    <dsp:sp modelId="{C2F9778A-627D-4A2A-8E56-387BA714BAEA}">
      <dsp:nvSpPr>
        <dsp:cNvPr id="0" name=""/>
        <dsp:cNvSpPr/>
      </dsp:nvSpPr>
      <dsp:spPr>
        <a:xfrm>
          <a:off x="6289924" y="974479"/>
          <a:ext cx="613417" cy="61341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C7C671-8D70-41BA-9D71-38C3A853AD31}">
      <dsp:nvSpPr>
        <dsp:cNvPr id="0" name=""/>
        <dsp:cNvSpPr/>
      </dsp:nvSpPr>
      <dsp:spPr>
        <a:xfrm>
          <a:off x="6571895" y="1995494"/>
          <a:ext cx="1552955" cy="2143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5037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Utrzymanie</a:t>
          </a:r>
        </a:p>
      </dsp:txBody>
      <dsp:txXfrm>
        <a:off x="6571895" y="1995494"/>
        <a:ext cx="1552955" cy="214318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EFDA609-316B-43F2-B784-12372E2E13D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940B7-BD4B-4FF3-8EBC-C944DA0FD093}" type="slidenum">
              <a:rPr lang="pl-PL" smtClean="0"/>
              <a:pPr/>
              <a:t>5</a:t>
            </a:fld>
            <a:endParaRPr lang="pl-P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DA609-316B-43F2-B784-12372E2E13D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447800" y="762000"/>
            <a:ext cx="7696200" cy="4953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762000"/>
            <a:ext cx="5867400" cy="1905000"/>
          </a:xfrm>
        </p:spPr>
        <p:txBody>
          <a:bodyPr/>
          <a:lstStyle>
            <a:lvl1pPr>
              <a:defRPr>
                <a:solidFill>
                  <a:srgbClr val="77777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3260725"/>
            <a:ext cx="4648200" cy="1752600"/>
          </a:xfrm>
        </p:spPr>
        <p:txBody>
          <a:bodyPr/>
          <a:lstStyle>
            <a:lvl1pPr marL="0" indent="0">
              <a:spcBef>
                <a:spcPct val="5000"/>
              </a:spcBef>
              <a:buFont typeface="Webdings" pitchFamily="18" charset="2"/>
              <a:buNone/>
              <a:defRPr sz="1600">
                <a:solidFill>
                  <a:srgbClr val="969696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5715000"/>
            <a:ext cx="9144000" cy="114935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8198" name="Picture 6" descr="owas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1066800"/>
            <a:ext cx="1371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038600" y="5165725"/>
            <a:ext cx="4191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>
                <a:solidFill>
                  <a:srgbClr val="969696"/>
                </a:solidFill>
                <a:latin typeface="Tahoma" pitchFamily="34" charset="0"/>
              </a:rPr>
              <a:t>Copyright © The OWASP Foundation</a:t>
            </a:r>
          </a:p>
          <a:p>
            <a:r>
              <a:rPr lang="en-US" sz="1000">
                <a:solidFill>
                  <a:srgbClr val="969696"/>
                </a:solidFill>
                <a:latin typeface="Tahoma" pitchFamily="34" charset="0"/>
              </a:rPr>
              <a:t>Permission is granted to copy, distribute and/or modify this document under the terms of the OWASP License.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0" y="609600"/>
            <a:ext cx="9144000" cy="152400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6350" y="755650"/>
            <a:ext cx="1417638" cy="3740150"/>
          </a:xfrm>
          <a:prstGeom prst="rect">
            <a:avLst/>
          </a:prstGeom>
          <a:solidFill>
            <a:srgbClr val="003399">
              <a:alpha val="5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6350" y="5302250"/>
            <a:ext cx="1417638" cy="41275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6350" y="4845050"/>
            <a:ext cx="1417638" cy="56515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6350" y="2667000"/>
            <a:ext cx="1417638" cy="1219200"/>
          </a:xfrm>
          <a:prstGeom prst="rect">
            <a:avLst/>
          </a:prstGeom>
          <a:solidFill>
            <a:srgbClr val="003366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1452563" y="2667000"/>
            <a:ext cx="681037" cy="121920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2170113" y="2667000"/>
            <a:ext cx="681037" cy="121920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0" y="2641600"/>
            <a:ext cx="9144000" cy="26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4038600" y="5937250"/>
            <a:ext cx="480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EAEAEA"/>
                </a:solidFill>
                <a:latin typeface="Tahoma" pitchFamily="34" charset="0"/>
              </a:rPr>
              <a:t>The OWASP Foundation</a:t>
            </a:r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8462963" y="2667000"/>
            <a:ext cx="681037" cy="121920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>
              <a:latin typeface="Tahoma" pitchFamily="34" charset="0"/>
            </a:endParaRPr>
          </a:p>
        </p:txBody>
      </p:sp>
      <p:sp>
        <p:nvSpPr>
          <p:cNvPr id="8221" name="Freeform 29"/>
          <p:cNvSpPr>
            <a:spLocks/>
          </p:cNvSpPr>
          <p:nvPr/>
        </p:nvSpPr>
        <p:spPr bwMode="auto">
          <a:xfrm>
            <a:off x="2705100" y="2667000"/>
            <a:ext cx="1028700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8"/>
              </a:cxn>
              <a:cxn ang="0">
                <a:pos x="192" y="528"/>
              </a:cxn>
              <a:cxn ang="0">
                <a:pos x="452" y="260"/>
              </a:cxn>
              <a:cxn ang="0">
                <a:pos x="456" y="1"/>
              </a:cxn>
              <a:cxn ang="0">
                <a:pos x="0" y="0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3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8222" name="Freeform 30"/>
          <p:cNvSpPr>
            <a:spLocks/>
          </p:cNvSpPr>
          <p:nvPr/>
        </p:nvSpPr>
        <p:spPr bwMode="auto">
          <a:xfrm rot="10800000">
            <a:off x="7385050" y="2667000"/>
            <a:ext cx="1028700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8"/>
              </a:cxn>
              <a:cxn ang="0">
                <a:pos x="192" y="528"/>
              </a:cxn>
              <a:cxn ang="0">
                <a:pos x="452" y="260"/>
              </a:cxn>
              <a:cxn ang="0">
                <a:pos x="456" y="1"/>
              </a:cxn>
              <a:cxn ang="0">
                <a:pos x="0" y="0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3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1524000" y="422910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777777"/>
                </a:solidFill>
                <a:latin typeface="Tahoma" pitchFamily="34" charset="0"/>
              </a:rPr>
              <a:t>OWASP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4038600" y="6326188"/>
            <a:ext cx="480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u="sng">
                <a:solidFill>
                  <a:srgbClr val="EAEAEA"/>
                </a:solidFill>
                <a:latin typeface="Tahoma" pitchFamily="34" charset="0"/>
              </a:rPr>
              <a:t>http://www.owasp.org</a:t>
            </a:r>
            <a:r>
              <a:rPr lang="en-US" sz="1600">
                <a:solidFill>
                  <a:srgbClr val="EAEAEA"/>
                </a:solidFill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B5091D-C5F2-496C-B2AD-86E484F7A3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FC7813-5EC7-4F96-8A1C-5B627685C1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3" y="525463"/>
            <a:ext cx="9180513" cy="600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676400"/>
            <a:ext cx="8534400" cy="4495800"/>
          </a:xfrm>
        </p:spPr>
        <p:txBody>
          <a:bodyPr/>
          <a:lstStyle/>
          <a:p>
            <a:pPr lvl="0"/>
            <a:endParaRPr lang="pl-PL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E9DEB7-8AB9-420D-AE2A-D1065B3424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225ECA-E130-4C4F-8947-AD122A492A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066F16-E67E-4F00-BC7A-604F14F25C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330B27-75D7-43DF-AC9A-8F3E64B6D0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7A9E54-2B42-4E18-9B38-2C4CA95461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01ED466-17D4-47D2-BC38-BED0AA333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0FC301-F15A-4EC6-9A77-273D7C4A37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709D0C-AC25-4775-99BB-F420162F38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711950"/>
            <a:ext cx="9144000" cy="1524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1033" name="Picture 9" descr="owas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77200" y="6248400"/>
            <a:ext cx="381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5200" y="6308725"/>
            <a:ext cx="40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969696"/>
                </a:solidFill>
                <a:latin typeface="+mn-lt"/>
              </a:defRPr>
            </a:lvl1pPr>
          </a:lstStyle>
          <a:p>
            <a:fld id="{77691E9F-F2DF-4CE3-9B3E-337E751C0BA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54" name="Text Box 30"/>
          <p:cNvSpPr txBox="1">
            <a:spLocks noChangeArrowheads="1"/>
          </p:cNvSpPr>
          <p:nvPr/>
        </p:nvSpPr>
        <p:spPr bwMode="auto">
          <a:xfrm>
            <a:off x="5689600" y="6270625"/>
            <a:ext cx="238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400" b="1">
                <a:solidFill>
                  <a:srgbClr val="969696"/>
                </a:solidFill>
                <a:latin typeface="Tahoma" pitchFamily="34" charset="0"/>
              </a:rPr>
              <a:t>OWASP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ebdings" pitchFamily="18" charset="2"/>
        <a:buChar char="&lt;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ebdings" pitchFamily="18" charset="2"/>
        <a:buChar char="4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Bezpieczeństwo w cyklu życia oprogramowania</a:t>
            </a:r>
            <a:endParaRPr lang="en-US" dirty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343400" y="3260725"/>
            <a:ext cx="3733800" cy="1400175"/>
          </a:xfrm>
        </p:spPr>
        <p:txBody>
          <a:bodyPr/>
          <a:lstStyle/>
          <a:p>
            <a:r>
              <a:rPr lang="pl-PL" b="1" dirty="0" smtClean="0"/>
              <a:t>Wojciech Dworakowski</a:t>
            </a:r>
            <a:endParaRPr lang="en-US" b="1" dirty="0"/>
          </a:p>
          <a:p>
            <a:r>
              <a:rPr lang="pl-PL" b="1" dirty="0" smtClean="0"/>
              <a:t>SecuRing</a:t>
            </a:r>
            <a:endParaRPr lang="en-US" b="1" dirty="0"/>
          </a:p>
          <a:p>
            <a:r>
              <a:rPr lang="pl-PL" dirty="0" smtClean="0"/>
              <a:t>wojciech.dworakowski@securing.pl</a:t>
            </a:r>
            <a:endParaRPr lang="en-US" dirty="0"/>
          </a:p>
          <a:p>
            <a:endParaRPr lang="en-US" dirty="0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563688" y="4648200"/>
            <a:ext cx="12330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600" dirty="0" smtClean="0">
                <a:solidFill>
                  <a:srgbClr val="777777"/>
                </a:solidFill>
                <a:latin typeface="Tahoma" pitchFamily="34" charset="0"/>
              </a:rPr>
              <a:t>2010-01-14</a:t>
            </a:r>
            <a:endParaRPr lang="en-US" sz="1600" dirty="0">
              <a:solidFill>
                <a:srgbClr val="777777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Praktyka</a:t>
            </a:r>
            <a:br>
              <a:rPr lang="pl-PL" smtClean="0"/>
            </a:br>
            <a:r>
              <a:rPr lang="pl-PL" smtClean="0"/>
              <a:t>- Wdrażanie</a:t>
            </a:r>
            <a:endParaRPr lang="en-US" smtClean="0"/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en-US" smtClean="0"/>
              <a:t>Przetestowanie całości przed wdrożeniem</a:t>
            </a:r>
            <a:endParaRPr lang="pl-PL" smtClean="0"/>
          </a:p>
          <a:p>
            <a:r>
              <a:rPr lang="pl-PL" smtClean="0"/>
              <a:t>W większości przypadków są to jedyne testy bezpieczeństwa</a:t>
            </a:r>
          </a:p>
          <a:p>
            <a:r>
              <a:rPr lang="pl-PL" smtClean="0"/>
              <a:t>Często: zależność typu „end to end”</a:t>
            </a:r>
          </a:p>
          <a:p>
            <a:r>
              <a:rPr lang="pl-PL" smtClean="0"/>
              <a:t>Często: brak przewidzianego czasu na poprawki</a:t>
            </a:r>
          </a:p>
          <a:p>
            <a:pPr lvl="1"/>
            <a:r>
              <a:rPr lang="pl-PL" smtClean="0"/>
              <a:t>Uwaga: ciężko oszacować bo ilość i jakość poprawek jest niewiadomą</a:t>
            </a:r>
          </a:p>
          <a:p>
            <a:r>
              <a:rPr lang="pl-PL" smtClean="0"/>
              <a:t>Często: testowanie po wdrożeniu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/>
          <p:cNvSpPr/>
          <p:nvPr/>
        </p:nvSpPr>
        <p:spPr>
          <a:xfrm>
            <a:off x="0" y="2357430"/>
            <a:ext cx="7500958" cy="857256"/>
          </a:xfrm>
          <a:prstGeom prst="rect">
            <a:avLst/>
          </a:prstGeom>
          <a:gradFill>
            <a:gsLst>
              <a:gs pos="50000">
                <a:schemeClr val="accent1">
                  <a:tint val="44500"/>
                  <a:satMod val="160000"/>
                </a:schemeClr>
              </a:gs>
              <a:gs pos="0">
                <a:schemeClr val="accent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Syndrom „gumowego” czasu</a:t>
            </a:r>
            <a:endParaRPr lang="pl-PL" dirty="0"/>
          </a:p>
        </p:txBody>
      </p:sp>
      <p:sp>
        <p:nvSpPr>
          <p:cNvPr id="4" name="Rectangle 3"/>
          <p:cNvSpPr/>
          <p:nvPr/>
        </p:nvSpPr>
        <p:spPr>
          <a:xfrm>
            <a:off x="285720" y="2428868"/>
            <a:ext cx="2286016" cy="50006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schemeClr val="tx1"/>
                </a:solidFill>
              </a:rPr>
              <a:t>Testy funkcjonalne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86200" y="2428868"/>
            <a:ext cx="2114560" cy="64294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schemeClr val="tx1"/>
                </a:solidFill>
              </a:rPr>
              <a:t>Testy bezpieczeństwa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29388" y="2500306"/>
            <a:ext cx="1071570" cy="50006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 smtClean="0">
                <a:solidFill>
                  <a:schemeClr val="tx1"/>
                </a:solidFill>
              </a:rPr>
              <a:t>Pilotaż</a:t>
            </a:r>
            <a:endParaRPr lang="pl-PL" b="1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3000364" y="2786058"/>
            <a:ext cx="71438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5643570" y="2786058"/>
            <a:ext cx="71438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3" name="Group 63"/>
          <p:cNvGrpSpPr/>
          <p:nvPr/>
        </p:nvGrpSpPr>
        <p:grpSpPr>
          <a:xfrm>
            <a:off x="7000892" y="3000372"/>
            <a:ext cx="1071570" cy="857256"/>
            <a:chOff x="7643834" y="4357694"/>
            <a:chExt cx="1071570" cy="8572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ectangle 47"/>
            <p:cNvSpPr/>
            <p:nvPr/>
          </p:nvSpPr>
          <p:spPr>
            <a:xfrm>
              <a:off x="7643834" y="4786322"/>
              <a:ext cx="1071570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l-PL" b="1" dirty="0" smtClean="0">
                  <a:solidFill>
                    <a:schemeClr val="tx1"/>
                  </a:solidFill>
                </a:rPr>
                <a:t>Go live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Diamond 30"/>
            <p:cNvSpPr/>
            <p:nvPr/>
          </p:nvSpPr>
          <p:spPr>
            <a:xfrm>
              <a:off x="7929586" y="4357694"/>
              <a:ext cx="428628" cy="428628"/>
            </a:xfrm>
            <a:prstGeom prst="diamon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7" name="Group 69"/>
          <p:cNvGrpSpPr/>
          <p:nvPr/>
        </p:nvGrpSpPr>
        <p:grpSpPr>
          <a:xfrm>
            <a:off x="5500694" y="3000372"/>
            <a:ext cx="1071570" cy="857256"/>
            <a:chOff x="7643834" y="4357694"/>
            <a:chExt cx="1071570" cy="8572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1" name="Rectangle 70"/>
            <p:cNvSpPr/>
            <p:nvPr/>
          </p:nvSpPr>
          <p:spPr>
            <a:xfrm>
              <a:off x="7643834" y="4786322"/>
              <a:ext cx="1071570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72" name="Diamond 71"/>
            <p:cNvSpPr/>
            <p:nvPr/>
          </p:nvSpPr>
          <p:spPr>
            <a:xfrm>
              <a:off x="7929586" y="4357694"/>
              <a:ext cx="428628" cy="428628"/>
            </a:xfrm>
            <a:prstGeom prst="diamond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8" name="Group 74"/>
          <p:cNvGrpSpPr/>
          <p:nvPr/>
        </p:nvGrpSpPr>
        <p:grpSpPr>
          <a:xfrm>
            <a:off x="4786346" y="4000504"/>
            <a:ext cx="2500298" cy="857256"/>
            <a:chOff x="6000760" y="3571876"/>
            <a:chExt cx="2500298" cy="857256"/>
          </a:xfrm>
          <a:gradFill flip="none" rotWithShape="1"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grpSpPr>
        <p:sp>
          <p:nvSpPr>
            <p:cNvPr id="73" name="Rectangle 72"/>
            <p:cNvSpPr/>
            <p:nvPr/>
          </p:nvSpPr>
          <p:spPr>
            <a:xfrm>
              <a:off x="6000760" y="3571876"/>
              <a:ext cx="2500298" cy="857256"/>
            </a:xfrm>
            <a:prstGeom prst="rect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143636" y="3714752"/>
              <a:ext cx="1428760" cy="50006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l-PL" b="1" dirty="0" smtClean="0">
                  <a:solidFill>
                    <a:schemeClr val="tx1"/>
                  </a:solidFill>
                </a:rPr>
                <a:t>Poprawki !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75"/>
          <p:cNvGrpSpPr/>
          <p:nvPr/>
        </p:nvGrpSpPr>
        <p:grpSpPr>
          <a:xfrm>
            <a:off x="7500958" y="4643446"/>
            <a:ext cx="1571604" cy="928694"/>
            <a:chOff x="6858048" y="4357694"/>
            <a:chExt cx="1571604" cy="9286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7" name="Rectangle 76"/>
            <p:cNvSpPr/>
            <p:nvPr/>
          </p:nvSpPr>
          <p:spPr>
            <a:xfrm>
              <a:off x="6858048" y="4857760"/>
              <a:ext cx="1571604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l-PL" b="1" dirty="0" smtClean="0">
                  <a:solidFill>
                    <a:schemeClr val="tx1"/>
                  </a:solidFill>
                </a:rPr>
                <a:t>Usunięte podatności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78" name="Diamond 77"/>
            <p:cNvSpPr/>
            <p:nvPr/>
          </p:nvSpPr>
          <p:spPr>
            <a:xfrm>
              <a:off x="7929586" y="4357694"/>
              <a:ext cx="428628" cy="428628"/>
            </a:xfrm>
            <a:prstGeom prst="diamond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25" name="Oval 24"/>
          <p:cNvSpPr/>
          <p:nvPr/>
        </p:nvSpPr>
        <p:spPr>
          <a:xfrm>
            <a:off x="3286116" y="2285992"/>
            <a:ext cx="142876" cy="14287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8" name="Oval 27"/>
          <p:cNvSpPr/>
          <p:nvPr/>
        </p:nvSpPr>
        <p:spPr>
          <a:xfrm>
            <a:off x="7429520" y="2285992"/>
            <a:ext cx="142876" cy="14287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grpSp>
        <p:nvGrpSpPr>
          <p:cNvPr id="10" name="Group 32"/>
          <p:cNvGrpSpPr/>
          <p:nvPr/>
        </p:nvGrpSpPr>
        <p:grpSpPr>
          <a:xfrm>
            <a:off x="3358348" y="1785926"/>
            <a:ext cx="4143404" cy="572298"/>
            <a:chOff x="3358348" y="1357298"/>
            <a:chExt cx="4143404" cy="572298"/>
          </a:xfrm>
        </p:grpSpPr>
        <p:cxnSp>
          <p:nvCxnSpPr>
            <p:cNvPr id="30" name="Elbow Connector 29"/>
            <p:cNvCxnSpPr>
              <a:stCxn id="28" idx="0"/>
              <a:endCxn id="25" idx="0"/>
            </p:cNvCxnSpPr>
            <p:nvPr/>
          </p:nvCxnSpPr>
          <p:spPr>
            <a:xfrm rot="16200000" flipV="1">
              <a:off x="5429256" y="-142900"/>
              <a:ext cx="1588" cy="4143404"/>
            </a:xfrm>
            <a:prstGeom prst="bent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428992" y="1357298"/>
              <a:ext cx="40005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b="1" dirty="0" smtClean="0">
                  <a:latin typeface="+mn-lt"/>
                </a:rPr>
                <a:t>Zależność „</a:t>
              </a:r>
              <a:r>
                <a:rPr lang="pl-PL" sz="1400" b="1" dirty="0" err="1" smtClean="0">
                  <a:latin typeface="+mn-lt"/>
                </a:rPr>
                <a:t>finish</a:t>
              </a:r>
              <a:r>
                <a:rPr lang="pl-PL" sz="1400" b="1" dirty="0" smtClean="0">
                  <a:latin typeface="+mn-lt"/>
                </a:rPr>
                <a:t> to start”</a:t>
              </a:r>
              <a:endParaRPr lang="pl-PL" sz="14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60116E-6 L 0.10139 -0.00115 " pathEditMode="relative" rAng="0" ptsTypes="AA">
                                      <p:cBhvr>
                                        <p:cTn id="22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-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7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04046E-6 L 0.07621 0.00069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68208E-6 L 0.08316 -4.68208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30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21 0.00069 L 0.13924 0.00069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Praktyka</a:t>
            </a:r>
            <a:br>
              <a:rPr lang="pl-PL" smtClean="0"/>
            </a:br>
            <a:r>
              <a:rPr lang="pl-PL" smtClean="0"/>
              <a:t>- Utrzymanie</a:t>
            </a:r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pl-PL" smtClean="0"/>
              <a:t>Testowanie wpływu każdej zmiany</a:t>
            </a:r>
          </a:p>
          <a:p>
            <a:r>
              <a:rPr lang="pl-PL" smtClean="0"/>
              <a:t>Rzadko są prowadzone dzienniki zmian na poziomie niższym niż funkcjonalny (opisanie tylko widocznych zmian)</a:t>
            </a:r>
          </a:p>
          <a:p>
            <a:r>
              <a:rPr lang="pl-PL" smtClean="0"/>
              <a:t>Testy okresowe – zdarzają się, ale nie są regułą nawet dla kluczowych aplikacji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„</a:t>
            </a:r>
            <a:r>
              <a:rPr lang="en-US" dirty="0" smtClean="0"/>
              <a:t>Wishful thinking</a:t>
            </a:r>
            <a:r>
              <a:rPr lang="pl-PL" dirty="0" smtClean="0"/>
              <a:t>”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052527"/>
            <a:ext cx="4040188" cy="755429"/>
          </a:xfrm>
        </p:spPr>
        <p:txBody>
          <a:bodyPr/>
          <a:lstStyle/>
          <a:p>
            <a:r>
              <a:rPr lang="pl-PL" sz="2000" dirty="0" smtClean="0"/>
              <a:t>Zamawiający</a:t>
            </a:r>
            <a:endParaRPr lang="pl-PL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835166"/>
            <a:ext cx="4040188" cy="4665668"/>
          </a:xfrm>
        </p:spPr>
        <p:txBody>
          <a:bodyPr/>
          <a:lstStyle/>
          <a:p>
            <a:r>
              <a:rPr lang="pl-PL" sz="1800" dirty="0" smtClean="0"/>
              <a:t>Wykonawcą jest doświadczona firma, z pewnością wiedzą co robią</a:t>
            </a:r>
          </a:p>
          <a:p>
            <a:r>
              <a:rPr lang="pl-PL" sz="1800" dirty="0" smtClean="0"/>
              <a:t>Ich oprogramowania używają duże firmy – oni nie pozwoliliby sobie na niską jakość</a:t>
            </a:r>
          </a:p>
          <a:p>
            <a:r>
              <a:rPr lang="pl-PL" sz="1800" dirty="0" smtClean="0"/>
              <a:t>Testy bezpieczeństwa zaplanujemy N dni wstecz od wdrożenia produkcyjnego / pilotażowego</a:t>
            </a:r>
          </a:p>
          <a:p>
            <a:r>
              <a:rPr lang="pl-PL" sz="1800" dirty="0" smtClean="0"/>
              <a:t>Raczej nie będzie żadnych opóźnień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052527"/>
            <a:ext cx="4041775" cy="755429"/>
          </a:xfrm>
        </p:spPr>
        <p:txBody>
          <a:bodyPr/>
          <a:lstStyle/>
          <a:p>
            <a:r>
              <a:rPr lang="pl-PL" sz="2000" dirty="0" smtClean="0"/>
              <a:t>Wykonawca</a:t>
            </a:r>
            <a:endParaRPr lang="pl-PL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1835166"/>
            <a:ext cx="4041775" cy="4665668"/>
          </a:xfrm>
        </p:spPr>
        <p:txBody>
          <a:bodyPr/>
          <a:lstStyle/>
          <a:p>
            <a:r>
              <a:rPr lang="pl-PL" sz="1800" dirty="0" smtClean="0"/>
              <a:t>Zatrudniamy doświadczonych programistów, z pewnością wiedzą co robią</a:t>
            </a:r>
          </a:p>
          <a:p>
            <a:r>
              <a:rPr lang="pl-PL" sz="1800" dirty="0" smtClean="0"/>
              <a:t>Nasze nowoczesne narzędzia (famework, biblioteki) nie pozwolą na wykorzystanie ewentualnych niedoskonałości</a:t>
            </a:r>
          </a:p>
          <a:p>
            <a:r>
              <a:rPr lang="pl-PL" sz="1800" dirty="0" smtClean="0"/>
              <a:t>Nie otrzymaliśmy żadnych szczegółowych wytycznych – Pewnie ryzyko będzie ograniczone innymi metodami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Efekty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Przykład 1</a:t>
            </a:r>
          </a:p>
          <a:p>
            <a:pPr lvl="1"/>
            <a:r>
              <a:rPr lang="pl-PL" dirty="0" smtClean="0"/>
              <a:t>Wiele podatności o dużym wpływie na ryzyko </a:t>
            </a:r>
            <a:br>
              <a:rPr lang="pl-PL" dirty="0" smtClean="0"/>
            </a:br>
            <a:r>
              <a:rPr lang="pl-PL" dirty="0" smtClean="0"/>
              <a:t>(kontrola dostępu, sql injection, stored xss)</a:t>
            </a:r>
          </a:p>
          <a:p>
            <a:pPr lvl="1"/>
            <a:r>
              <a:rPr lang="pl-PL" dirty="0" smtClean="0"/>
              <a:t>Testy w trakcie pilotażu. </a:t>
            </a:r>
          </a:p>
          <a:p>
            <a:pPr lvl="1"/>
            <a:r>
              <a:rPr lang="pl-PL" dirty="0" smtClean="0"/>
              <a:t>Rozpoczęta kampania informacyjna.</a:t>
            </a:r>
          </a:p>
          <a:p>
            <a:pPr lvl="1"/>
            <a:r>
              <a:rPr lang="pl-PL" dirty="0" smtClean="0"/>
              <a:t>Przesunięcie wdrożenia produkcyjnego o ponad miesiąc</a:t>
            </a:r>
          </a:p>
          <a:p>
            <a:r>
              <a:rPr lang="pl-PL" dirty="0" smtClean="0"/>
              <a:t>Przykład 2</a:t>
            </a:r>
          </a:p>
          <a:p>
            <a:pPr lvl="1"/>
            <a:r>
              <a:rPr lang="pl-PL" dirty="0" smtClean="0"/>
              <a:t>Badanie pogłębione o przegląd kodu</a:t>
            </a:r>
          </a:p>
          <a:p>
            <a:pPr lvl="1"/>
            <a:r>
              <a:rPr lang="pl-PL" dirty="0" smtClean="0"/>
              <a:t>N dni przed wdrożeniem</a:t>
            </a:r>
          </a:p>
          <a:p>
            <a:pPr lvl="1"/>
            <a:r>
              <a:rPr lang="pl-PL" dirty="0" smtClean="0"/>
              <a:t>Wnioski z przeglądu nie dały się w żaden sposób spożytkować</a:t>
            </a:r>
          </a:p>
          <a:p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Efekty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Przykład 3</a:t>
            </a:r>
          </a:p>
          <a:p>
            <a:pPr lvl="1"/>
            <a:r>
              <a:rPr lang="pl-PL" dirty="0" smtClean="0"/>
              <a:t>Przegląd konfiguracji</a:t>
            </a:r>
          </a:p>
          <a:p>
            <a:pPr lvl="1"/>
            <a:r>
              <a:rPr lang="pl-PL" dirty="0" smtClean="0"/>
              <a:t>Wykonawca nie wiedział, że Zleceniodawca ma jakieś wewnętrzne regulacje dotyczące „</a:t>
            </a:r>
            <a:r>
              <a:rPr lang="pl-PL" dirty="0" err="1" smtClean="0"/>
              <a:t>hardenningu</a:t>
            </a:r>
            <a:r>
              <a:rPr lang="pl-PL" dirty="0" smtClean="0"/>
              <a:t>”</a:t>
            </a:r>
          </a:p>
          <a:p>
            <a:r>
              <a:rPr lang="pl-PL" dirty="0" smtClean="0"/>
              <a:t>Przykład 4</a:t>
            </a:r>
          </a:p>
          <a:p>
            <a:pPr lvl="1"/>
            <a:r>
              <a:rPr lang="pl-PL" dirty="0" smtClean="0"/>
              <a:t>Żeby usunąć podatność, zastosowano obejście problemu</a:t>
            </a:r>
          </a:p>
          <a:p>
            <a:pPr lvl="1"/>
            <a:r>
              <a:rPr lang="pl-PL" dirty="0" smtClean="0"/>
              <a:t>My zastosowaliśmy obejście obejścia</a:t>
            </a:r>
          </a:p>
          <a:p>
            <a:pPr lvl="1"/>
            <a:r>
              <a:rPr lang="pl-PL" dirty="0" smtClean="0"/>
              <a:t>Wykrycie </a:t>
            </a:r>
            <a:r>
              <a:rPr lang="pl-PL" dirty="0" smtClean="0">
                <a:sym typeface="Wingdings" pitchFamily="2" charset="2"/>
              </a:rPr>
              <a:t></a:t>
            </a:r>
            <a:r>
              <a:rPr lang="pl-PL" dirty="0" smtClean="0"/>
              <a:t> Poprawienie </a:t>
            </a:r>
            <a:r>
              <a:rPr lang="pl-PL" dirty="0" smtClean="0">
                <a:sym typeface="Wingdings" pitchFamily="2" charset="2"/>
              </a:rPr>
              <a:t></a:t>
            </a:r>
            <a:r>
              <a:rPr lang="pl-PL" dirty="0" smtClean="0"/>
              <a:t> Weryfikacja </a:t>
            </a:r>
            <a:r>
              <a:rPr lang="pl-PL" dirty="0" smtClean="0">
                <a:sym typeface="Wingdings" pitchFamily="2" charset="2"/>
              </a:rPr>
              <a:t></a:t>
            </a:r>
            <a:r>
              <a:rPr lang="pl-PL" dirty="0" smtClean="0"/>
              <a:t> Poprawienie </a:t>
            </a:r>
            <a:r>
              <a:rPr lang="pl-PL" dirty="0" smtClean="0">
                <a:sym typeface="Wingdings" pitchFamily="2" charset="2"/>
              </a:rPr>
              <a:t></a:t>
            </a:r>
            <a:r>
              <a:rPr lang="pl-PL" dirty="0" smtClean="0"/>
              <a:t> Weryfikacja - …..</a:t>
            </a:r>
          </a:p>
          <a:p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Bezpieczeństwo w procesie tworzenia oprogramowania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4830763"/>
          </a:xfrm>
        </p:spPr>
        <p:txBody>
          <a:bodyPr/>
          <a:lstStyle/>
          <a:p>
            <a:r>
              <a:rPr lang="pl-PL" dirty="0" smtClean="0"/>
              <a:t>Bezpieczeństwo powinno być wpisane w proces rozwojowy aplikacji</a:t>
            </a:r>
          </a:p>
          <a:p>
            <a:pPr lvl="1"/>
            <a:r>
              <a:rPr lang="pl-PL" dirty="0" smtClean="0"/>
              <a:t>Software Development </a:t>
            </a:r>
            <a:r>
              <a:rPr lang="pl-PL" dirty="0" err="1" smtClean="0"/>
              <a:t>Lifecycle</a:t>
            </a:r>
            <a:r>
              <a:rPr lang="pl-PL" dirty="0" smtClean="0"/>
              <a:t> </a:t>
            </a:r>
            <a:r>
              <a:rPr lang="pl-PL" dirty="0" smtClean="0">
                <a:sym typeface="Wingdings" pitchFamily="2" charset="2"/>
              </a:rPr>
              <a:t> </a:t>
            </a:r>
            <a:r>
              <a:rPr lang="pl-PL" dirty="0" smtClean="0"/>
              <a:t>Security Development </a:t>
            </a:r>
            <a:r>
              <a:rPr lang="pl-PL" dirty="0" err="1" smtClean="0"/>
              <a:t>Lifecycle</a:t>
            </a:r>
            <a:endParaRPr lang="pl-PL" dirty="0" smtClean="0"/>
          </a:p>
          <a:p>
            <a:r>
              <a:rPr lang="pl-PL" dirty="0" smtClean="0"/>
              <a:t>Ciężko jest „dołożyć” bezpieczeństwo na końcu</a:t>
            </a:r>
          </a:p>
          <a:p>
            <a:r>
              <a:rPr lang="pl-PL" dirty="0" smtClean="0"/>
              <a:t>Czy rzeczywiście wdrożenie SDLC jest takie skomplikowane?</a:t>
            </a:r>
          </a:p>
          <a:p>
            <a:pPr lvl="1"/>
            <a:r>
              <a:rPr lang="pl-PL" dirty="0" smtClean="0"/>
              <a:t>Można przygotować założenia ogólne – dla każdej aplikacji</a:t>
            </a:r>
          </a:p>
          <a:p>
            <a:pPr lvl="2"/>
            <a:r>
              <a:rPr lang="pl-PL" dirty="0" smtClean="0"/>
              <a:t>Zadanie jednorazowe</a:t>
            </a:r>
          </a:p>
          <a:p>
            <a:pPr lvl="2"/>
            <a:r>
              <a:rPr lang="pl-PL" dirty="0" smtClean="0"/>
              <a:t>Można wykorzystać istniejące opracowania (np. OWASP Guide, Microsoft SDL)</a:t>
            </a:r>
          </a:p>
          <a:p>
            <a:pPr lvl="1"/>
            <a:r>
              <a:rPr lang="pl-PL" dirty="0" smtClean="0"/>
              <a:t>Wystarczy uzupełnić proces tworzenia / zamawiania oprogramowania o kwestie bezpieczeństwa</a:t>
            </a:r>
          </a:p>
          <a:p>
            <a:pPr lvl="1"/>
            <a:r>
              <a:rPr lang="pl-PL" dirty="0" smtClean="0"/>
              <a:t>Są gotowe opracowania pozwalające na szybkie wdrożenie SDLC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2984"/>
            <a:ext cx="8534400" cy="4852990"/>
          </a:xfrm>
        </p:spPr>
        <p:txBody>
          <a:bodyPr/>
          <a:lstStyle/>
          <a:p>
            <a:r>
              <a:rPr lang="pl-PL" sz="2000" dirty="0" smtClean="0"/>
              <a:t>Software Assurance Maturity Model</a:t>
            </a:r>
          </a:p>
          <a:p>
            <a:pPr lvl="1"/>
            <a:r>
              <a:rPr lang="pl-PL" sz="1800" dirty="0" smtClean="0"/>
              <a:t>Model dojrzałości</a:t>
            </a:r>
          </a:p>
          <a:p>
            <a:r>
              <a:rPr lang="pl-PL" sz="2000" dirty="0" smtClean="0"/>
              <a:t>4 Business Functions  x  3 Security Practices </a:t>
            </a:r>
          </a:p>
          <a:p>
            <a:r>
              <a:rPr lang="pl-PL" sz="2000" dirty="0" smtClean="0">
                <a:sym typeface="Wingdings" pitchFamily="2" charset="2"/>
              </a:rPr>
              <a:t>Każda z 12 „security practices” ma zdefiniowane 3 poziomy dojrzałości + poziom 0 jako punkt wyjściowy</a:t>
            </a:r>
          </a:p>
          <a:p>
            <a:pPr marL="684213" lvl="1" indent="-342900">
              <a:buFont typeface="+mj-lt"/>
              <a:buAutoNum type="arabicPeriod"/>
            </a:pPr>
            <a:r>
              <a:rPr lang="pl-PL" sz="1800" dirty="0" smtClean="0">
                <a:sym typeface="Wingdings" pitchFamily="2" charset="2"/>
              </a:rPr>
              <a:t>Ogólne zrozumienie i stosowanie „ad hoc”</a:t>
            </a:r>
          </a:p>
          <a:p>
            <a:pPr marL="684213" lvl="1" indent="-342900">
              <a:buFont typeface="+mj-lt"/>
              <a:buAutoNum type="arabicPeriod"/>
            </a:pPr>
            <a:r>
              <a:rPr lang="pl-PL" sz="1800" dirty="0" smtClean="0">
                <a:sym typeface="Wingdings" pitchFamily="2" charset="2"/>
              </a:rPr>
              <a:t>Zwiększenie sprawności i/lub efektywności</a:t>
            </a:r>
          </a:p>
          <a:p>
            <a:pPr marL="684213" lvl="1" indent="-342900">
              <a:buFont typeface="+mj-lt"/>
              <a:buAutoNum type="arabicPeriod"/>
            </a:pPr>
            <a:r>
              <a:rPr lang="pl-PL" sz="1800" dirty="0" smtClean="0">
                <a:sym typeface="Wingdings" pitchFamily="2" charset="2"/>
              </a:rPr>
              <a:t>Wszechstronne stosowanie i dostosowanie do skali</a:t>
            </a:r>
          </a:p>
          <a:p>
            <a:r>
              <a:rPr lang="pl-PL" sz="2000" dirty="0" smtClean="0">
                <a:sym typeface="Wingdings" pitchFamily="2" charset="2"/>
              </a:rPr>
              <a:t>Dla każdej praktyki / poziomu dojrzałości opisane są:</a:t>
            </a:r>
          </a:p>
          <a:p>
            <a:pPr lvl="1"/>
            <a:r>
              <a:rPr lang="pl-PL" sz="1800" dirty="0" smtClean="0">
                <a:sym typeface="Wingdings" pitchFamily="2" charset="2"/>
              </a:rPr>
              <a:t>Cel</a:t>
            </a:r>
          </a:p>
          <a:p>
            <a:pPr lvl="1"/>
            <a:r>
              <a:rPr lang="pl-PL" sz="1800" dirty="0" smtClean="0">
                <a:sym typeface="Wingdings" pitchFamily="2" charset="2"/>
              </a:rPr>
              <a:t>Czynności</a:t>
            </a:r>
          </a:p>
          <a:p>
            <a:pPr lvl="1"/>
            <a:r>
              <a:rPr lang="pl-PL" sz="1800" dirty="0" smtClean="0">
                <a:sym typeface="Wingdings" pitchFamily="2" charset="2"/>
              </a:rPr>
              <a:t>Pytania do audytu</a:t>
            </a:r>
          </a:p>
          <a:p>
            <a:pPr lvl="1"/>
            <a:r>
              <a:rPr lang="pl-PL" sz="1800" dirty="0" smtClean="0">
                <a:sym typeface="Wingdings" pitchFamily="2" charset="2"/>
              </a:rPr>
              <a:t>Rezultat wdrożenia</a:t>
            </a:r>
          </a:p>
          <a:p>
            <a:pPr lvl="1"/>
            <a:r>
              <a:rPr lang="pl-PL" sz="1800" dirty="0" smtClean="0">
                <a:sym typeface="Wingdings" pitchFamily="2" charset="2"/>
              </a:rPr>
              <a:t>Miara sukcesu</a:t>
            </a:r>
          </a:p>
          <a:p>
            <a:pPr lvl="1"/>
            <a:r>
              <a:rPr lang="pl-PL" sz="1800" dirty="0" smtClean="0">
                <a:sym typeface="Wingdings" pitchFamily="2" charset="2"/>
              </a:rPr>
              <a:t>Wpływ na koszty, niezbędny personel</a:t>
            </a:r>
            <a:endParaRPr lang="pl-PL" sz="1800" dirty="0" smtClean="0"/>
          </a:p>
          <a:p>
            <a:endParaRPr lang="pl-PL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OWASP SAMM</a:t>
            </a:r>
            <a:br>
              <a:rPr lang="pl-PL" dirty="0" smtClean="0"/>
            </a:br>
            <a:r>
              <a:rPr lang="pl-PL" dirty="0" smtClean="0"/>
              <a:t>http://www.opensamm.org</a:t>
            </a:r>
            <a:endParaRPr lang="pl-P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643182"/>
            <a:ext cx="9144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43702" y="5407239"/>
            <a:ext cx="2500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i="1" dirty="0" smtClean="0"/>
              <a:t>Źródło: www.owasp.org</a:t>
            </a:r>
            <a:endParaRPr lang="pl-PL" sz="14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692" y="1179258"/>
            <a:ext cx="9066308" cy="3678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643734" y="4857760"/>
            <a:ext cx="2500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i="1" dirty="0" smtClean="0"/>
              <a:t>Źródło: www.opensamm.org</a:t>
            </a:r>
            <a:endParaRPr lang="pl-PL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5" grpId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OWASP SAMM</a:t>
            </a:r>
            <a:br>
              <a:rPr lang="pl-PL" dirty="0" smtClean="0"/>
            </a:br>
            <a:r>
              <a:rPr lang="pl-PL" dirty="0" smtClean="0"/>
              <a:t>http://www.opensamm.org</a:t>
            </a:r>
            <a:endParaRPr lang="pl-PL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0000"/>
                </a:solidFill>
                <a:sym typeface="Wingdings" pitchFamily="2" charset="2"/>
              </a:rPr>
              <a:t>Model uproszczony ale dość elastyczny</a:t>
            </a:r>
          </a:p>
          <a:p>
            <a:pPr lvl="0"/>
            <a:r>
              <a:rPr lang="pl-PL" dirty="0" smtClean="0">
                <a:solidFill>
                  <a:srgbClr val="000000"/>
                </a:solidFill>
                <a:sym typeface="Wingdings" pitchFamily="2" charset="2"/>
              </a:rPr>
              <a:t>Lista kontrolna do przeprowadzania oceny procesów</a:t>
            </a:r>
          </a:p>
          <a:p>
            <a:pPr lvl="0"/>
            <a:r>
              <a:rPr lang="pl-PL" dirty="0" smtClean="0">
                <a:solidFill>
                  <a:srgbClr val="000000"/>
                </a:solidFill>
                <a:sym typeface="Wingdings" pitchFamily="2" charset="2"/>
              </a:rPr>
              <a:t>Raczej dla całej firmy ale można zastosować tylko dla konkretnego projektu</a:t>
            </a:r>
          </a:p>
          <a:p>
            <a:pPr lvl="0"/>
            <a:r>
              <a:rPr lang="pl-PL" dirty="0" smtClean="0">
                <a:solidFill>
                  <a:srgbClr val="000000"/>
                </a:solidFill>
                <a:sym typeface="Wingdings" pitchFamily="2" charset="2"/>
              </a:rPr>
              <a:t>Roadmaps dla różnych typów organizacji</a:t>
            </a:r>
          </a:p>
          <a:p>
            <a:pPr lvl="1"/>
            <a:r>
              <a:rPr lang="pl-PL" dirty="0" smtClean="0">
                <a:solidFill>
                  <a:srgbClr val="000000"/>
                </a:solidFill>
                <a:sym typeface="Wingdings" pitchFamily="2" charset="2"/>
              </a:rPr>
              <a:t>Pokazują jakimi etapami wdrażać „security practices” dla różnych typów organizacji</a:t>
            </a:r>
          </a:p>
          <a:p>
            <a:pPr lvl="1"/>
            <a:r>
              <a:rPr lang="pl-PL" dirty="0" smtClean="0">
                <a:solidFill>
                  <a:srgbClr val="000000"/>
                </a:solidFill>
                <a:sym typeface="Wingdings" pitchFamily="2" charset="2"/>
              </a:rPr>
              <a:t>ISV, Online Service Provider, Financial Services, Goverment Organizations</a:t>
            </a:r>
            <a:endParaRPr lang="pl-PL" b="1" dirty="0" smtClean="0">
              <a:solidFill>
                <a:srgbClr val="000000"/>
              </a:solidFill>
              <a:sym typeface="Wingdings" pitchFamily="2" charset="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235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-0.8115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Microsoft SDL</a:t>
            </a:r>
            <a:br>
              <a:rPr lang="pl-PL" dirty="0" smtClean="0"/>
            </a:br>
            <a:r>
              <a:rPr lang="pl-PL" dirty="0" smtClean="0"/>
              <a:t>http://www.microsoft.com/sdl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33530"/>
            <a:ext cx="8534400" cy="1209652"/>
          </a:xfrm>
        </p:spPr>
        <p:txBody>
          <a:bodyPr/>
          <a:lstStyle/>
          <a:p>
            <a:r>
              <a:rPr lang="pl-PL" dirty="0" smtClean="0"/>
              <a:t>Microsoft Security Development Lifecycle</a:t>
            </a:r>
          </a:p>
          <a:p>
            <a:pPr lvl="1"/>
            <a:r>
              <a:rPr lang="pl-PL" dirty="0" smtClean="0"/>
              <a:t>Praktyki wypracowane przy tworzeniu oprogramowania w MS</a:t>
            </a:r>
          </a:p>
          <a:p>
            <a:r>
              <a:rPr lang="pl-PL" dirty="0" smtClean="0"/>
              <a:t>Bardziej szczegółowe niż SAMM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7158" y="2971800"/>
            <a:ext cx="4143404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50000"/>
              </a:spcBef>
              <a:spcAft>
                <a:spcPct val="10000"/>
              </a:spcAft>
              <a:buSzPct val="120000"/>
            </a:pPr>
            <a:r>
              <a:rPr lang="pl-PL" b="1" kern="0" dirty="0" smtClean="0">
                <a:solidFill>
                  <a:srgbClr val="000000"/>
                </a:solidFill>
                <a:latin typeface="+mn-lt"/>
              </a:rPr>
              <a:t>SDL Optimization Model</a:t>
            </a:r>
          </a:p>
          <a:p>
            <a:pPr marL="449263" lvl="1" indent="-285750" eaLnBrk="0" fontAlgn="base" hangingPunct="0"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</a:pPr>
            <a:r>
              <a:rPr lang="pl-PL" kern="0" dirty="0" smtClean="0">
                <a:solidFill>
                  <a:srgbClr val="000000"/>
                </a:solidFill>
                <a:latin typeface="+mn-lt"/>
              </a:rPr>
              <a:t>5 faz, 4 poziomy</a:t>
            </a:r>
          </a:p>
          <a:p>
            <a:pPr marL="449263" lvl="1" indent="-285750" eaLnBrk="0" fontAlgn="base" hangingPunct="0"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</a:pPr>
            <a:r>
              <a:rPr lang="pl-PL" kern="0" dirty="0" smtClean="0">
                <a:solidFill>
                  <a:srgbClr val="000000"/>
                </a:solidFill>
                <a:latin typeface="+mn-lt"/>
              </a:rPr>
              <a:t>Self Assessment</a:t>
            </a:r>
          </a:p>
          <a:p>
            <a:pPr marL="714375" lvl="2" indent="-234950" defTabSz="9017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</a:pPr>
            <a:r>
              <a:rPr lang="pl-PL" kern="0" dirty="0" smtClean="0">
                <a:solidFill>
                  <a:srgbClr val="000000"/>
                </a:solidFill>
                <a:latin typeface="+mn-lt"/>
              </a:rPr>
              <a:t>Samoocena – gdzie jesteśmy?</a:t>
            </a:r>
          </a:p>
          <a:p>
            <a:pPr marL="449263" lvl="1" indent="-285750" eaLnBrk="0" fontAlgn="base" hangingPunct="0">
              <a:spcBef>
                <a:spcPct val="3000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</a:pPr>
            <a:r>
              <a:rPr lang="pl-PL" kern="0" dirty="0" smtClean="0">
                <a:solidFill>
                  <a:srgbClr val="000000"/>
                </a:solidFill>
                <a:latin typeface="+mn-lt"/>
              </a:rPr>
              <a:t>Instrukcje przejścia na wyższy poziom dojrzałości</a:t>
            </a:r>
          </a:p>
        </p:txBody>
      </p:sp>
      <p:pic>
        <p:nvPicPr>
          <p:cNvPr id="12" name="Picture 11" descr="figure3.bmp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4643438" y="2714620"/>
            <a:ext cx="4357718" cy="3243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Agenda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Teoria a praktyka</a:t>
            </a:r>
          </a:p>
          <a:p>
            <a:pPr lvl="1"/>
            <a:r>
              <a:rPr lang="pl-PL" dirty="0" smtClean="0"/>
              <a:t>Teoria</a:t>
            </a:r>
          </a:p>
          <a:p>
            <a:pPr lvl="1"/>
            <a:r>
              <a:rPr lang="pl-PL" dirty="0" smtClean="0"/>
              <a:t>Kilka przykładów z praktyki</a:t>
            </a:r>
          </a:p>
          <a:p>
            <a:pPr lvl="1"/>
            <a:r>
              <a:rPr lang="pl-PL" dirty="0" smtClean="0"/>
              <a:t>Przyczyny takiego stanu rzeczy</a:t>
            </a:r>
          </a:p>
          <a:p>
            <a:r>
              <a:rPr lang="pl-PL" dirty="0" smtClean="0"/>
              <a:t>Co zrobić i od czego zacząć? Wprowadzenie do modelów dojrzałości bezpieczeństwa oprogramowania</a:t>
            </a:r>
          </a:p>
          <a:p>
            <a:pPr lvl="1"/>
            <a:r>
              <a:rPr lang="pl-PL" dirty="0" smtClean="0"/>
              <a:t>OWASP SAMM (Security </a:t>
            </a:r>
            <a:r>
              <a:rPr lang="pl-PL" dirty="0" err="1" smtClean="0"/>
              <a:t>Assurance</a:t>
            </a:r>
            <a:r>
              <a:rPr lang="pl-PL" dirty="0" smtClean="0"/>
              <a:t> </a:t>
            </a:r>
            <a:r>
              <a:rPr lang="pl-PL" dirty="0" err="1" smtClean="0"/>
              <a:t>Maturity</a:t>
            </a:r>
            <a:r>
              <a:rPr lang="pl-PL" dirty="0" smtClean="0"/>
              <a:t> Model)</a:t>
            </a:r>
          </a:p>
          <a:p>
            <a:pPr lvl="1"/>
            <a:r>
              <a:rPr lang="pl-PL" dirty="0" smtClean="0"/>
              <a:t>Microsoft Security Development </a:t>
            </a:r>
            <a:r>
              <a:rPr lang="pl-PL" dirty="0" err="1" smtClean="0"/>
              <a:t>Lifecycle</a:t>
            </a:r>
            <a:endParaRPr lang="pl-PL" dirty="0" smtClean="0"/>
          </a:p>
          <a:p>
            <a:r>
              <a:rPr lang="pl-PL" dirty="0" err="1" smtClean="0"/>
              <a:t>Tips</a:t>
            </a:r>
            <a:r>
              <a:rPr lang="pl-PL" dirty="0" smtClean="0"/>
              <a:t> &amp; </a:t>
            </a:r>
            <a:r>
              <a:rPr lang="pl-PL" dirty="0" err="1" smtClean="0"/>
              <a:t>Tricks</a:t>
            </a:r>
            <a:endParaRPr lang="pl-PL" dirty="0" smtClean="0"/>
          </a:p>
          <a:p>
            <a:pPr lvl="1"/>
            <a:r>
              <a:rPr lang="pl-PL" dirty="0" smtClean="0"/>
              <a:t>Kilka łatwych do wprowadzenia zmian</a:t>
            </a:r>
          </a:p>
          <a:p>
            <a:r>
              <a:rPr lang="pl-PL" dirty="0" smtClean="0"/>
              <a:t>Podsumowanie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9DEB7-8AB9-420D-AE2A-D1065B3424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OpenSAMM</a:t>
            </a:r>
            <a:r>
              <a:rPr lang="pl-PL" dirty="0" smtClean="0"/>
              <a:t> a aplikacja zamawiana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Część procesów jest pod kontrolą zewnętrznego Wykonawcy</a:t>
            </a:r>
          </a:p>
          <a:p>
            <a:pPr lvl="1"/>
            <a:r>
              <a:rPr lang="pl-PL" dirty="0" smtClean="0"/>
              <a:t>Większy nacisk na definiowanie wymagań</a:t>
            </a:r>
          </a:p>
          <a:p>
            <a:pPr lvl="1"/>
            <a:r>
              <a:rPr lang="pl-PL" dirty="0" smtClean="0"/>
              <a:t>Wyegzekwowanie wymagań od Wykonawcy</a:t>
            </a:r>
          </a:p>
          <a:p>
            <a:pPr lvl="1">
              <a:buNone/>
            </a:pPr>
            <a:endParaRPr lang="pl-PL" dirty="0" smtClean="0"/>
          </a:p>
        </p:txBody>
      </p:sp>
      <p:graphicFrame>
        <p:nvGraphicFramePr>
          <p:cNvPr id="8" name="Diagram 7"/>
          <p:cNvGraphicFramePr/>
          <p:nvPr/>
        </p:nvGraphicFramePr>
        <p:xfrm>
          <a:off x="928662" y="3238496"/>
          <a:ext cx="800105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21"/>
          <p:cNvGrpSpPr/>
          <p:nvPr/>
        </p:nvGrpSpPr>
        <p:grpSpPr>
          <a:xfrm>
            <a:off x="857224" y="4143380"/>
            <a:ext cx="7929618" cy="1960562"/>
            <a:chOff x="857224" y="4143380"/>
            <a:chExt cx="7929618" cy="1960562"/>
          </a:xfrm>
        </p:grpSpPr>
        <p:graphicFrame>
          <p:nvGraphicFramePr>
            <p:cNvPr id="17" name="Chart 16"/>
            <p:cNvGraphicFramePr/>
            <p:nvPr/>
          </p:nvGraphicFramePr>
          <p:xfrm>
            <a:off x="857224" y="4143380"/>
            <a:ext cx="7929618" cy="19605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1142976" y="5357826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>
                  <a:latin typeface="+mn-lt"/>
                </a:rPr>
                <a:t>Zleceniodawca</a:t>
              </a:r>
              <a:endParaRPr lang="pl-PL" b="1" dirty="0">
                <a:latin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42976" y="435769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>
                  <a:latin typeface="+mn-lt"/>
                </a:rPr>
                <a:t>Wykonawca</a:t>
              </a:r>
              <a:endParaRPr lang="pl-PL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Potencjalne problemy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16"/>
            <a:ext cx="8534400" cy="4852990"/>
          </a:xfrm>
        </p:spPr>
        <p:txBody>
          <a:bodyPr/>
          <a:lstStyle/>
          <a:p>
            <a:r>
              <a:rPr lang="pl-PL" dirty="0" smtClean="0"/>
              <a:t>Łatwiej się wdraża o ile procesy są uporządkowane (ITIL, CobIT)</a:t>
            </a:r>
          </a:p>
          <a:p>
            <a:r>
              <a:rPr lang="pl-PL" dirty="0" smtClean="0"/>
              <a:t>Często nie stosuje żadnych metodyk zarządzania projektem</a:t>
            </a:r>
          </a:p>
          <a:p>
            <a:pPr lvl="1"/>
            <a:r>
              <a:rPr lang="pl-PL" dirty="0" smtClean="0"/>
              <a:t>„Stosujemy własną metodykę”</a:t>
            </a:r>
          </a:p>
          <a:p>
            <a:pPr lvl="1"/>
            <a:r>
              <a:rPr lang="pl-PL" dirty="0" smtClean="0"/>
              <a:t>Ciężko jest dołożyć działania związane z bezpieczeństwem jeśli nie ma ich gdzie „umocować”</a:t>
            </a:r>
          </a:p>
          <a:p>
            <a:r>
              <a:rPr lang="pl-PL" dirty="0" smtClean="0"/>
              <a:t>Koszty</a:t>
            </a:r>
          </a:p>
          <a:p>
            <a:pPr lvl="1"/>
            <a:r>
              <a:rPr lang="pl-PL" dirty="0" smtClean="0"/>
              <a:t>W większości jednorazowe </a:t>
            </a:r>
          </a:p>
          <a:p>
            <a:pPr lvl="1"/>
            <a:r>
              <a:rPr lang="pl-PL" dirty="0" smtClean="0"/>
              <a:t>Ważne żeby nie stawiać sobie zbyt wygórowanych celów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Kilka prostych zmian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Definiowanie projektu </a:t>
            </a:r>
          </a:p>
          <a:p>
            <a:pPr lvl="1"/>
            <a:r>
              <a:rPr lang="pl-PL" dirty="0" smtClean="0"/>
              <a:t>Nakazać definiowanie założeń dla każdego projektu</a:t>
            </a:r>
          </a:p>
          <a:p>
            <a:pPr lvl="1"/>
            <a:r>
              <a:rPr lang="pl-PL" dirty="0" smtClean="0"/>
              <a:t>Założenia</a:t>
            </a:r>
          </a:p>
          <a:p>
            <a:pPr lvl="2"/>
            <a:r>
              <a:rPr lang="pl-PL" dirty="0" smtClean="0"/>
              <a:t>Na podstawie zagrożeń i oceny ryzyka (może być intuicyjnie)</a:t>
            </a:r>
          </a:p>
          <a:p>
            <a:pPr lvl="2"/>
            <a:r>
              <a:rPr lang="pl-PL" dirty="0" smtClean="0"/>
              <a:t>Również niefunkcjonalne!</a:t>
            </a:r>
          </a:p>
          <a:p>
            <a:r>
              <a:rPr lang="pl-PL" dirty="0" smtClean="0"/>
              <a:t>Przygotowanie </a:t>
            </a:r>
          </a:p>
          <a:p>
            <a:pPr lvl="1"/>
            <a:r>
              <a:rPr lang="pl-PL" dirty="0" smtClean="0"/>
              <a:t>Dostawca </a:t>
            </a:r>
            <a:r>
              <a:rPr lang="pl-PL" dirty="0" smtClean="0">
                <a:sym typeface="Wingdings" pitchFamily="2" charset="2"/>
              </a:rPr>
              <a:t> Sprawdzić gdzie jesteśmy</a:t>
            </a:r>
          </a:p>
          <a:p>
            <a:pPr lvl="2"/>
            <a:r>
              <a:rPr lang="pl-PL" dirty="0" smtClean="0">
                <a:sym typeface="Wingdings" pitchFamily="2" charset="2"/>
              </a:rPr>
              <a:t>SAMM </a:t>
            </a:r>
            <a:r>
              <a:rPr lang="pl-PL" dirty="0" err="1" smtClean="0">
                <a:sym typeface="Wingdings" pitchFamily="2" charset="2"/>
              </a:rPr>
              <a:t>Assessment</a:t>
            </a:r>
            <a:r>
              <a:rPr lang="pl-PL" dirty="0" smtClean="0">
                <a:sym typeface="Wingdings" pitchFamily="2" charset="2"/>
              </a:rPr>
              <a:t> </a:t>
            </a:r>
            <a:r>
              <a:rPr lang="pl-PL" dirty="0" err="1" smtClean="0">
                <a:sym typeface="Wingdings" pitchFamily="2" charset="2"/>
              </a:rPr>
              <a:t>worksheet</a:t>
            </a:r>
            <a:endParaRPr lang="pl-PL" dirty="0" smtClean="0"/>
          </a:p>
          <a:p>
            <a:pPr lvl="1"/>
            <a:r>
              <a:rPr lang="pl-PL" dirty="0" smtClean="0"/>
              <a:t>Zlecanie </a:t>
            </a:r>
            <a:r>
              <a:rPr lang="pl-PL" dirty="0" smtClean="0">
                <a:sym typeface="Wingdings" pitchFamily="2" charset="2"/>
              </a:rPr>
              <a:t> </a:t>
            </a:r>
            <a:r>
              <a:rPr lang="pl-PL" dirty="0" smtClean="0"/>
              <a:t>Uwzględnić bezpieczeństwo już podczas wyboru wykonawcy</a:t>
            </a:r>
          </a:p>
          <a:p>
            <a:pPr lvl="2"/>
            <a:r>
              <a:rPr lang="pl-PL" dirty="0" smtClean="0"/>
              <a:t>Np.: Poprosić o wypełnienie „SAMM Assessment </a:t>
            </a:r>
            <a:r>
              <a:rPr lang="pl-PL" dirty="0" err="1" smtClean="0"/>
              <a:t>worksheet</a:t>
            </a:r>
            <a:r>
              <a:rPr lang="pl-PL" dirty="0" smtClean="0"/>
              <a:t>”</a:t>
            </a:r>
          </a:p>
          <a:p>
            <a:pPr lvl="1"/>
            <a:r>
              <a:rPr lang="pl-PL" dirty="0" smtClean="0"/>
              <a:t>Uwzględnienie bezpieczeństwa w umowie</a:t>
            </a:r>
          </a:p>
          <a:p>
            <a:pPr lvl="2"/>
            <a:r>
              <a:rPr lang="pl-PL" dirty="0" smtClean="0"/>
              <a:t>Wypełnione listy kontrolne – jako oświadczenie Wykonawcy</a:t>
            </a:r>
          </a:p>
          <a:p>
            <a:pPr lvl="2"/>
            <a:r>
              <a:rPr lang="pl-PL" dirty="0" smtClean="0"/>
              <a:t>Założenia odnośnie bezpieczeństwa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Kilka prostych zmian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 trakcie wykonania</a:t>
            </a:r>
          </a:p>
          <a:p>
            <a:pPr lvl="1"/>
            <a:r>
              <a:rPr lang="pl-PL" dirty="0" smtClean="0"/>
              <a:t>Kontrolować wykonanie założeń</a:t>
            </a:r>
          </a:p>
          <a:p>
            <a:pPr lvl="2"/>
            <a:r>
              <a:rPr lang="pl-PL" dirty="0" smtClean="0"/>
              <a:t>Przynajmniej na okresowych spotkaniach</a:t>
            </a:r>
          </a:p>
          <a:p>
            <a:pPr lvl="2"/>
            <a:r>
              <a:rPr lang="pl-PL" dirty="0" smtClean="0"/>
              <a:t>Spisać notatki ze spotkania</a:t>
            </a:r>
          </a:p>
          <a:p>
            <a:pPr lvl="1"/>
            <a:r>
              <a:rPr lang="pl-PL" dirty="0" smtClean="0"/>
              <a:t>Sprecyzować oczekiwania – dyskutować z Wykonawcą</a:t>
            </a:r>
          </a:p>
          <a:p>
            <a:r>
              <a:rPr lang="pl-PL" dirty="0" smtClean="0"/>
              <a:t>Testy</a:t>
            </a:r>
          </a:p>
          <a:p>
            <a:pPr lvl="1"/>
            <a:r>
              <a:rPr lang="pl-PL" dirty="0" smtClean="0"/>
              <a:t>Zaplanować testy bezpieczeństwa odpowiednio wcześnie</a:t>
            </a:r>
          </a:p>
          <a:p>
            <a:pPr lvl="2"/>
            <a:r>
              <a:rPr lang="pl-PL" dirty="0" smtClean="0"/>
              <a:t>Po ustabilizowaniu kodu</a:t>
            </a:r>
          </a:p>
          <a:p>
            <a:pPr lvl="2"/>
            <a:r>
              <a:rPr lang="pl-PL" dirty="0" smtClean="0"/>
              <a:t>Przed pilotażem</a:t>
            </a:r>
          </a:p>
          <a:p>
            <a:pPr lvl="1"/>
            <a:r>
              <a:rPr lang="pl-PL" dirty="0" smtClean="0"/>
              <a:t>W harmonogramie uwzględnić czas potrzebny na poprawki</a:t>
            </a:r>
          </a:p>
          <a:p>
            <a:pPr lvl="2"/>
            <a:r>
              <a:rPr lang="pl-PL" dirty="0" smtClean="0"/>
              <a:t>Przedyskutować z Wykonawcą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Bezpieczeństwo wciąż należy do tego rodzaju zagadnień, które jeśli nie zostaną poruszone wprost, to nikt się nimi nie zajmie</a:t>
            </a:r>
          </a:p>
          <a:p>
            <a:pPr lvl="1"/>
            <a:r>
              <a:rPr lang="pl-PL" dirty="0" smtClean="0"/>
              <a:t>W odróżnieniu do funkcjonalności czy wydajności bezpieczeństwa nie widać</a:t>
            </a:r>
          </a:p>
          <a:p>
            <a:pPr lvl="1"/>
            <a:r>
              <a:rPr lang="pl-PL" dirty="0" smtClean="0"/>
              <a:t>Dlatego łatwo je zgubić ;)</a:t>
            </a:r>
          </a:p>
          <a:p>
            <a:r>
              <a:rPr lang="pl-PL" dirty="0" smtClean="0"/>
              <a:t>Ciężko jest „dołożyć” bezpieczeństwo na końcu</a:t>
            </a:r>
          </a:p>
          <a:p>
            <a:r>
              <a:rPr lang="pl-PL" dirty="0" smtClean="0"/>
              <a:t>Absolutne minimum</a:t>
            </a:r>
          </a:p>
          <a:p>
            <a:pPr lvl="1"/>
            <a:r>
              <a:rPr lang="pl-PL" dirty="0" smtClean="0"/>
              <a:t>Definiowanie wymagań</a:t>
            </a:r>
          </a:p>
          <a:p>
            <a:pPr lvl="2"/>
            <a:r>
              <a:rPr lang="pl-PL" dirty="0" smtClean="0"/>
              <a:t>Wymagania (niefunkcjonalne) dotyczące bezpieczeństwa powinny być zdefiniowane</a:t>
            </a:r>
          </a:p>
          <a:p>
            <a:pPr lvl="1"/>
            <a:r>
              <a:rPr lang="pl-PL" dirty="0" smtClean="0"/>
              <a:t>Testowanie</a:t>
            </a:r>
          </a:p>
          <a:p>
            <a:pPr lvl="2"/>
            <a:r>
              <a:rPr lang="pl-PL" dirty="0" smtClean="0"/>
              <a:t>Testowanie i usuwanie podatności trzeba przewidzieć w harmonogramie projektu</a:t>
            </a:r>
            <a:endParaRPr lang="en-US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Co zmienić?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Nie jest konieczna rewolucja</a:t>
            </a:r>
          </a:p>
          <a:p>
            <a:pPr lvl="1"/>
            <a:r>
              <a:rPr lang="pl-PL" dirty="0" smtClean="0"/>
              <a:t>Analiza braków w SDLC (</a:t>
            </a:r>
            <a:r>
              <a:rPr lang="pl-PL" dirty="0" smtClean="0">
                <a:sym typeface="Wingdings" pitchFamily="2" charset="2"/>
              </a:rPr>
              <a:t>SAMM </a:t>
            </a:r>
            <a:r>
              <a:rPr lang="pl-PL" dirty="0" err="1" smtClean="0">
                <a:sym typeface="Wingdings" pitchFamily="2" charset="2"/>
              </a:rPr>
              <a:t>Assessment</a:t>
            </a:r>
            <a:r>
              <a:rPr lang="pl-PL" dirty="0" smtClean="0">
                <a:sym typeface="Wingdings" pitchFamily="2" charset="2"/>
              </a:rPr>
              <a:t> </a:t>
            </a:r>
            <a:r>
              <a:rPr lang="pl-PL" dirty="0" err="1" smtClean="0">
                <a:sym typeface="Wingdings" pitchFamily="2" charset="2"/>
              </a:rPr>
              <a:t>worksheet</a:t>
            </a:r>
            <a:r>
              <a:rPr lang="pl-PL" dirty="0" smtClean="0">
                <a:sym typeface="Wingdings" pitchFamily="2" charset="2"/>
              </a:rPr>
              <a:t>)</a:t>
            </a:r>
            <a:endParaRPr lang="pl-PL" dirty="0" smtClean="0"/>
          </a:p>
          <a:p>
            <a:pPr lvl="1"/>
            <a:r>
              <a:rPr lang="pl-PL" dirty="0" smtClean="0"/>
              <a:t>Wprowadzenie najistotniejszych zmian – adekwatnie do ryzyka</a:t>
            </a:r>
          </a:p>
          <a:p>
            <a:r>
              <a:rPr lang="pl-PL" dirty="0" smtClean="0"/>
              <a:t>Długoterminowo najlepsze efekty przynosi wprowadzenie zmian w najwcześniejszych fazach:</a:t>
            </a:r>
          </a:p>
          <a:p>
            <a:pPr lvl="1"/>
            <a:r>
              <a:rPr lang="pl-PL" dirty="0" smtClean="0"/>
              <a:t>Edukacja</a:t>
            </a:r>
          </a:p>
          <a:p>
            <a:pPr lvl="1"/>
            <a:r>
              <a:rPr lang="pl-PL" dirty="0" smtClean="0"/>
              <a:t>Opracowanie uniwersalnych standardów</a:t>
            </a:r>
          </a:p>
          <a:p>
            <a:r>
              <a:rPr lang="pl-PL" dirty="0" smtClean="0"/>
              <a:t>Krótkoterminowo (dla projektów w trakcie):</a:t>
            </a:r>
          </a:p>
          <a:p>
            <a:pPr lvl="1"/>
            <a:r>
              <a:rPr lang="pl-PL" dirty="0" smtClean="0"/>
              <a:t>Testowanie (testy penetracyjne, przeglądy kodu)</a:t>
            </a:r>
          </a:p>
          <a:p>
            <a:pPr lvl="1"/>
            <a:r>
              <a:rPr lang="pl-PL" dirty="0" smtClean="0"/>
              <a:t>Spożytkowanie wniosków z testów (co da się poprawić bez przepisywania całości projektu)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E268A6-6E32-4736-B205-ECA7BB567B3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W sieci…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ebdings" pitchFamily="18" charset="2"/>
              <a:buNone/>
            </a:pPr>
            <a:r>
              <a:rPr lang="pl-PL" dirty="0" smtClean="0"/>
              <a:t>Standardy, </a:t>
            </a:r>
            <a:r>
              <a:rPr lang="pl-PL" dirty="0" err="1" smtClean="0"/>
              <a:t>benchmarki</a:t>
            </a:r>
            <a:r>
              <a:rPr lang="pl-PL" dirty="0" smtClean="0"/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pl-PL" dirty="0" smtClean="0"/>
              <a:t>OWASP Guide</a:t>
            </a:r>
            <a:endParaRPr lang="pl-PL" sz="20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pl-PL" dirty="0" smtClean="0"/>
              <a:t>OWASP Top 10</a:t>
            </a:r>
          </a:p>
          <a:p>
            <a:pPr eaLnBrk="1" hangingPunct="1">
              <a:lnSpc>
                <a:spcPct val="90000"/>
              </a:lnSpc>
            </a:pPr>
            <a:r>
              <a:rPr lang="pl-PL" dirty="0" smtClean="0"/>
              <a:t>CWE/SANS Top 25 Most </a:t>
            </a:r>
            <a:r>
              <a:rPr lang="pl-PL" dirty="0" err="1" smtClean="0"/>
              <a:t>Dangerous</a:t>
            </a:r>
            <a:r>
              <a:rPr lang="pl-PL" dirty="0" smtClean="0"/>
              <a:t> </a:t>
            </a:r>
            <a:r>
              <a:rPr lang="pl-PL" dirty="0" err="1" smtClean="0"/>
              <a:t>Programming</a:t>
            </a:r>
            <a:r>
              <a:rPr lang="pl-PL" dirty="0" smtClean="0"/>
              <a:t> </a:t>
            </a:r>
            <a:r>
              <a:rPr lang="pl-PL" dirty="0" err="1" smtClean="0"/>
              <a:t>Errors</a:t>
            </a:r>
            <a:endParaRPr lang="pl-PL" sz="20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 typeface="Webdings" pitchFamily="18" charset="2"/>
              <a:buNone/>
            </a:pPr>
            <a:r>
              <a:rPr lang="pl-PL" sz="2000" dirty="0" smtClean="0">
                <a:solidFill>
                  <a:srgbClr val="0070C0"/>
                </a:solidFill>
              </a:rPr>
              <a:t>	http://cwe.mitre.org/top25/ </a:t>
            </a:r>
          </a:p>
          <a:p>
            <a:pPr>
              <a:buFont typeface="Webdings" pitchFamily="18" charset="2"/>
              <a:buNone/>
            </a:pPr>
            <a:endParaRPr lang="pl-PL" dirty="0" smtClean="0"/>
          </a:p>
          <a:p>
            <a:pPr>
              <a:buFont typeface="Webdings" pitchFamily="18" charset="2"/>
              <a:buNone/>
            </a:pPr>
            <a:r>
              <a:rPr lang="pl-PL" dirty="0" smtClean="0"/>
              <a:t>Modele dojrzałości:</a:t>
            </a:r>
          </a:p>
          <a:p>
            <a:r>
              <a:rPr lang="pl-PL" dirty="0" smtClean="0"/>
              <a:t>Software </a:t>
            </a:r>
            <a:r>
              <a:rPr lang="pl-PL" dirty="0" err="1" smtClean="0"/>
              <a:t>Assurance</a:t>
            </a:r>
            <a:r>
              <a:rPr lang="pl-PL" dirty="0" smtClean="0"/>
              <a:t> </a:t>
            </a:r>
            <a:r>
              <a:rPr lang="pl-PL" dirty="0" err="1" smtClean="0"/>
              <a:t>Maturity</a:t>
            </a:r>
            <a:r>
              <a:rPr lang="pl-PL" dirty="0" smtClean="0"/>
              <a:t> Model (SAMM)</a:t>
            </a:r>
          </a:p>
          <a:p>
            <a:pPr>
              <a:buNone/>
            </a:pPr>
            <a:r>
              <a:rPr lang="pl-PL" dirty="0" smtClean="0"/>
              <a:t>	</a:t>
            </a:r>
            <a:r>
              <a:rPr lang="pl-PL" sz="2000" dirty="0" smtClean="0">
                <a:solidFill>
                  <a:srgbClr val="0070C0"/>
                </a:solidFill>
              </a:rPr>
              <a:t>http://www.opensamm.org/</a:t>
            </a:r>
          </a:p>
          <a:p>
            <a:r>
              <a:rPr lang="pl-PL" dirty="0" smtClean="0"/>
              <a:t>Microsoft SDL </a:t>
            </a:r>
            <a:r>
              <a:rPr lang="pl-PL" sz="2000" dirty="0" smtClean="0">
                <a:solidFill>
                  <a:srgbClr val="0070C0"/>
                </a:solidFill>
              </a:rPr>
              <a:t>http://www.microsoft.com/sdl</a:t>
            </a:r>
          </a:p>
          <a:p>
            <a:r>
              <a:rPr lang="en-US" dirty="0" smtClean="0"/>
              <a:t>The Building Security In Maturity Model</a:t>
            </a:r>
            <a:r>
              <a:rPr lang="pl-PL" dirty="0" smtClean="0"/>
              <a:t> (BSIMM)</a:t>
            </a:r>
            <a:endParaRPr lang="en-US" dirty="0" smtClean="0"/>
          </a:p>
          <a:p>
            <a:pPr>
              <a:buFont typeface="Webdings" pitchFamily="18" charset="2"/>
              <a:buNone/>
            </a:pPr>
            <a:r>
              <a:rPr lang="pl-PL" dirty="0" smtClean="0"/>
              <a:t>	</a:t>
            </a:r>
            <a:r>
              <a:rPr lang="pl-PL" sz="2000" dirty="0" smtClean="0">
                <a:solidFill>
                  <a:srgbClr val="0070C0"/>
                </a:solidFill>
              </a:rPr>
              <a:t>http://bsi-mm.com/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5D655D-F4E8-4C62-9E31-4DC629F620C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„Kontrola najwyższą formą zaufania” ;)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pl-PL" smtClean="0"/>
          </a:p>
          <a:p>
            <a:pPr eaLnBrk="1" hangingPunct="1">
              <a:buFont typeface="Webdings" pitchFamily="18" charset="2"/>
              <a:buNone/>
            </a:pPr>
            <a:r>
              <a:rPr lang="pl-PL" smtClean="0"/>
              <a:t>Dziękuję za uwagę</a:t>
            </a:r>
          </a:p>
          <a:p>
            <a:pPr eaLnBrk="1" hangingPunct="1">
              <a:buFont typeface="Webdings" pitchFamily="18" charset="2"/>
              <a:buNone/>
            </a:pPr>
            <a:endParaRPr lang="pl-PL" smtClean="0"/>
          </a:p>
          <a:p>
            <a:pPr eaLnBrk="1" hangingPunct="1">
              <a:buFont typeface="Webdings" pitchFamily="18" charset="2"/>
              <a:buNone/>
            </a:pPr>
            <a:r>
              <a:rPr lang="pl-PL" smtClean="0"/>
              <a:t>Wojciech Dworakowski</a:t>
            </a:r>
          </a:p>
          <a:p>
            <a:pPr eaLnBrk="1" hangingPunct="1">
              <a:buFont typeface="Webdings" pitchFamily="18" charset="2"/>
              <a:buNone/>
            </a:pPr>
            <a:r>
              <a:rPr lang="pl-PL" smtClean="0"/>
              <a:t>wojciech.dworakowski@securing.pl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Teoria</a:t>
            </a:r>
            <a:endParaRPr lang="pl-P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433513"/>
          <a:ext cx="8534400" cy="4852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000232" y="5786454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pl-PL" sz="2400" dirty="0">
                <a:latin typeface="Tahoma" pitchFamily="34" charset="0"/>
                <a:cs typeface="Tahoma" pitchFamily="34" charset="0"/>
              </a:rPr>
              <a:t>Rosnące koszty usuwania podatności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25463"/>
            <a:ext cx="8610600" cy="600075"/>
          </a:xfrm>
        </p:spPr>
        <p:txBody>
          <a:bodyPr/>
          <a:lstStyle/>
          <a:p>
            <a:pPr eaLnBrk="1" hangingPunct="1"/>
            <a:r>
              <a:rPr lang="pl-PL" smtClean="0"/>
              <a:t>Teoria</a:t>
            </a:r>
            <a:endParaRPr lang="en-US" smtClean="0"/>
          </a:p>
        </p:txBody>
      </p:sp>
      <p:graphicFrame>
        <p:nvGraphicFramePr>
          <p:cNvPr id="359504" name="Group 80"/>
          <p:cNvGraphicFramePr>
            <a:graphicFrameLocks noGrp="1"/>
          </p:cNvGraphicFramePr>
          <p:nvPr>
            <p:ph type="tbl" idx="1"/>
          </p:nvPr>
        </p:nvGraphicFramePr>
        <p:xfrm>
          <a:off x="304800" y="1676400"/>
          <a:ext cx="8534400" cy="4572000"/>
        </p:xfrm>
        <a:graphic>
          <a:graphicData uri="http://schemas.openxmlformats.org/drawingml/2006/table">
            <a:tbl>
              <a:tblPr/>
              <a:tblGrid>
                <a:gridCol w="2482735"/>
                <a:gridCol w="6051665"/>
              </a:tblGrid>
              <a:tr h="144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Definiowanie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Zdefiniowanie wymagań bezpieczeństwa (niefunkcjonalnych)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Zweryfikowanie metodyki wytwarzania oprogramowania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Projektowanie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Weryfikacja cech bezpieczeństwa na etapie projektowania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Wytwarzanie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Bieżąca kontrola w trakcie implementacji</a:t>
                      </a:r>
                    </a:p>
                    <a:p>
                      <a:pPr marL="357188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Przeglądy dokumentacji i kodu projektu</a:t>
                      </a:r>
                    </a:p>
                    <a:p>
                      <a:pPr marL="357188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Testy jednostkowe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Wdrażanie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Przetestowanie całości przed wdrożeniem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Utrzymanie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Sprawdzanie okresowe i przy zmianach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3103" marR="93103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Praktyka – trochę statystyki</a:t>
            </a:r>
            <a:endParaRPr lang="pl-P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433530"/>
            <a:ext cx="8534400" cy="1004870"/>
          </a:xfrm>
        </p:spPr>
        <p:txBody>
          <a:bodyPr/>
          <a:lstStyle/>
          <a:p>
            <a:r>
              <a:rPr lang="pl-PL" dirty="0" smtClean="0"/>
              <a:t>Większość aplikacji tworzonych na zamówienie posiada istotne podatności (o znacznym wpływie na ryzyko)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2362200"/>
          <a:ext cx="75438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8760"/>
                <a:gridCol w="1508760"/>
                <a:gridCol w="1508760"/>
                <a:gridCol w="1508760"/>
                <a:gridCol w="150876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sz="2000" noProof="0" dirty="0" smtClean="0">
                          <a:latin typeface="Calibri" pitchFamily="34" charset="0"/>
                        </a:rPr>
                        <a:t>Threat rank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N of Vulns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N of Sites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noProof="0" dirty="0" smtClean="0">
                          <a:latin typeface="Calibri" pitchFamily="34" charset="0"/>
                        </a:rPr>
                        <a:t>N of Sites</a:t>
                      </a:r>
                      <a:endParaRPr lang="en-US" sz="2000" b="1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% Sites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2000" b="1" noProof="0" dirty="0" smtClean="0">
                          <a:latin typeface="Calibri" pitchFamily="34" charset="0"/>
                        </a:rPr>
                        <a:t>Urgent</a:t>
                      </a:r>
                      <a:endParaRPr lang="en-US" sz="2000" b="1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8918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2287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noProof="0" dirty="0" smtClean="0">
                          <a:latin typeface="Calibri" pitchFamily="34" charset="0"/>
                        </a:rPr>
                        <a:t>9.14%</a:t>
                      </a:r>
                      <a:endParaRPr lang="en-US" sz="2000" b="1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18.77%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2000" b="1" noProof="0" dirty="0" smtClean="0">
                          <a:latin typeface="Calibri" pitchFamily="34" charset="0"/>
                        </a:rPr>
                        <a:t>Critical</a:t>
                      </a:r>
                      <a:endParaRPr lang="en-US" sz="2000" b="1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44669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5511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noProof="0" dirty="0" smtClean="0">
                          <a:latin typeface="Calibri" pitchFamily="34" charset="0"/>
                        </a:rPr>
                        <a:t>45.79%</a:t>
                      </a:r>
                      <a:endParaRPr lang="en-US" sz="2000" b="1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45.22%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2000" b="1" noProof="0" dirty="0" smtClean="0">
                          <a:latin typeface="Calibri" pitchFamily="34" charset="0"/>
                        </a:rPr>
                        <a:t>High</a:t>
                      </a:r>
                      <a:endParaRPr lang="en-US" sz="2000" b="1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35375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8807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noProof="0" dirty="0" smtClean="0">
                          <a:latin typeface="Calibri" pitchFamily="34" charset="0"/>
                        </a:rPr>
                        <a:t>36.26%</a:t>
                      </a:r>
                      <a:endParaRPr lang="en-US" sz="2000" b="1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72.27%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2000" noProof="0" dirty="0" smtClean="0">
                          <a:latin typeface="Calibri" pitchFamily="34" charset="0"/>
                        </a:rPr>
                        <a:t>Medium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4908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4455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noProof="0" dirty="0" smtClean="0">
                          <a:latin typeface="Calibri" pitchFamily="34" charset="0"/>
                        </a:rPr>
                        <a:t>5.03%</a:t>
                      </a:r>
                      <a:endParaRPr lang="en-US" sz="2000" b="1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36.56%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2000" noProof="0" dirty="0" smtClean="0">
                          <a:latin typeface="Calibri" pitchFamily="34" charset="0"/>
                        </a:rPr>
                        <a:t>Low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3663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3618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noProof="0" dirty="0" smtClean="0">
                          <a:latin typeface="Calibri" pitchFamily="34" charset="0"/>
                        </a:rPr>
                        <a:t>3.75%</a:t>
                      </a:r>
                      <a:endParaRPr lang="en-US" sz="2000" b="1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Calibri" pitchFamily="34" charset="0"/>
                        </a:rPr>
                        <a:t>29.69%</a:t>
                      </a:r>
                      <a:endParaRPr lang="en-US" sz="2000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-32" y="5248833"/>
            <a:ext cx="7858180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0" lvl="2" indent="-44450">
              <a:buNone/>
            </a:pPr>
            <a:endParaRPr lang="pl-PL" sz="1600" dirty="0" smtClean="0">
              <a:latin typeface="+mn-lt"/>
            </a:endParaRPr>
          </a:p>
          <a:p>
            <a:pPr marL="711200" lvl="2" indent="-44450">
              <a:buNone/>
            </a:pPr>
            <a:r>
              <a:rPr lang="pl-PL" sz="1600" dirty="0" smtClean="0">
                <a:latin typeface="+mn-lt"/>
              </a:rPr>
              <a:t>24678 aplikacji przebadanych metodami testu penetracyjnego black-box, white-box oraz skanerami automatycznymi w roku 2008 (8 różnych firm)</a:t>
            </a:r>
          </a:p>
          <a:p>
            <a:pPr marL="711200" lvl="2" indent="-44450">
              <a:spcBef>
                <a:spcPts val="600"/>
              </a:spcBef>
              <a:buNone/>
            </a:pPr>
            <a:r>
              <a:rPr lang="pl-PL" sz="1600" dirty="0" smtClean="0">
                <a:latin typeface="+mn-lt"/>
              </a:rPr>
              <a:t>Źródło: WASC Web Application Secuirty Statistics</a:t>
            </a:r>
          </a:p>
          <a:p>
            <a:pPr marL="711200" lvl="2" indent="-44450">
              <a:buNone/>
            </a:pPr>
            <a:r>
              <a:rPr lang="pl-PL" sz="1600" dirty="0" smtClean="0">
                <a:latin typeface="+mn-lt"/>
              </a:rPr>
              <a:t>http://projects.webappsec.org/Web-Application-Security-Statistics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Praktyka – z naszych doświadczeń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Zleceniodawcami są wyłącznie użytkownicy końcowi</a:t>
            </a:r>
          </a:p>
          <a:p>
            <a:r>
              <a:rPr lang="pl-PL" dirty="0" smtClean="0"/>
              <a:t>W większości tylko testy bezpieczeństwa</a:t>
            </a:r>
          </a:p>
          <a:p>
            <a:r>
              <a:rPr lang="pl-PL" dirty="0" smtClean="0"/>
              <a:t>Testy najczęściej są zamawiane tuż przed wdrożeniem produkcyjnym (90% zleceń) </a:t>
            </a:r>
          </a:p>
          <a:p>
            <a:r>
              <a:rPr lang="pl-PL" dirty="0" smtClean="0"/>
              <a:t>Kluczowe podatności znajdujemy w ok. </a:t>
            </a:r>
            <a:r>
              <a:rPr lang="pl-PL" dirty="0" smtClean="0">
                <a:solidFill>
                  <a:srgbClr val="C00000"/>
                </a:solidFill>
              </a:rPr>
              <a:t>70% badanych aplikacji</a:t>
            </a:r>
          </a:p>
          <a:p>
            <a:pPr lvl="1"/>
            <a:r>
              <a:rPr lang="pl-PL" dirty="0" smtClean="0"/>
              <a:t>Na tym etapie można już tylko liczyć na mniej lub bardziej nieeleganckie obejście problemu</a:t>
            </a:r>
          </a:p>
          <a:p>
            <a:pPr lvl="1"/>
            <a:r>
              <a:rPr lang="pl-PL" dirty="0" smtClean="0"/>
              <a:t>„Łata” a nie naprawa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Praktyka</a:t>
            </a:r>
            <a:br>
              <a:rPr lang="pl-PL" smtClean="0"/>
            </a:br>
            <a:r>
              <a:rPr lang="pl-PL" smtClean="0"/>
              <a:t>- Definiowanie</a:t>
            </a:r>
            <a:endParaRPr lang="en-US" smtClean="0"/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pl-PL" smtClean="0"/>
              <a:t>Zdefiniowanie wymagań bezpieczeństwa (również niefunkcjonalnych)</a:t>
            </a:r>
          </a:p>
          <a:p>
            <a:r>
              <a:rPr lang="pl-PL" smtClean="0"/>
              <a:t>Często nie ma zdefiniowanych żadnych wymagań</a:t>
            </a:r>
          </a:p>
          <a:p>
            <a:r>
              <a:rPr lang="pl-PL" smtClean="0"/>
              <a:t>Brak zidentyfikowanych zagrożeń (poza intuicją)</a:t>
            </a:r>
          </a:p>
          <a:p>
            <a:r>
              <a:rPr lang="pl-PL" smtClean="0"/>
              <a:t>Brak wewnętrznych standardów bezpiecznego kodowania</a:t>
            </a:r>
          </a:p>
          <a:p>
            <a:r>
              <a:rPr lang="pl-PL" smtClean="0"/>
              <a:t>Ma być „bezpiecznie”</a:t>
            </a:r>
            <a:endParaRPr lang="en-US" smtClean="0"/>
          </a:p>
        </p:txBody>
      </p:sp>
      <p:sp>
        <p:nvSpPr>
          <p:cNvPr id="360452" name="Rectangle 4"/>
          <p:cNvSpPr>
            <a:spLocks noChangeArrowheads="1"/>
          </p:cNvSpPr>
          <p:nvPr/>
        </p:nvSpPr>
        <p:spPr bwMode="auto">
          <a:xfrm>
            <a:off x="2395778" y="4565561"/>
            <a:ext cx="45384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en-US" sz="2400" i="1" dirty="0">
                <a:solidFill>
                  <a:srgbClr val="000099"/>
                </a:solidFill>
              </a:rPr>
              <a:t>People can only do the right thing, </a:t>
            </a:r>
            <a:r>
              <a:rPr lang="pl-PL" sz="2400" i="1" dirty="0">
                <a:solidFill>
                  <a:srgbClr val="000099"/>
                </a:solidFill>
              </a:rPr>
              <a:t/>
            </a:r>
            <a:br>
              <a:rPr lang="pl-PL" sz="2400" i="1" dirty="0">
                <a:solidFill>
                  <a:srgbClr val="000099"/>
                </a:solidFill>
              </a:rPr>
            </a:br>
            <a:r>
              <a:rPr lang="en-US" sz="2400" i="1" dirty="0">
                <a:solidFill>
                  <a:srgbClr val="000099"/>
                </a:solidFill>
              </a:rPr>
              <a:t>if they know what the right thing is.</a:t>
            </a:r>
            <a:endParaRPr lang="pl-PL" sz="2400" i="1" dirty="0">
              <a:solidFill>
                <a:srgbClr val="000099"/>
              </a:solidFill>
            </a:endParaRPr>
          </a:p>
          <a:p>
            <a:pPr algn="r"/>
            <a:r>
              <a:rPr lang="en-US" sz="1600" i="1" dirty="0" smtClean="0">
                <a:solidFill>
                  <a:srgbClr val="000099"/>
                </a:solidFill>
              </a:rPr>
              <a:t>Mark </a:t>
            </a:r>
            <a:r>
              <a:rPr lang="en-US" sz="1600" i="1" dirty="0" err="1" smtClean="0">
                <a:solidFill>
                  <a:srgbClr val="000099"/>
                </a:solidFill>
              </a:rPr>
              <a:t>Curphey</a:t>
            </a:r>
            <a:r>
              <a:rPr lang="pl-PL" sz="1600" i="1" dirty="0" smtClean="0">
                <a:solidFill>
                  <a:srgbClr val="000099"/>
                </a:solidFill>
              </a:rPr>
              <a:t> – OWASP </a:t>
            </a:r>
            <a:r>
              <a:rPr lang="pl-PL" sz="1600" i="1" dirty="0" err="1" smtClean="0">
                <a:solidFill>
                  <a:srgbClr val="000099"/>
                </a:solidFill>
              </a:rPr>
              <a:t>Testing</a:t>
            </a:r>
            <a:r>
              <a:rPr lang="pl-PL" sz="1600" i="1" dirty="0" smtClean="0">
                <a:solidFill>
                  <a:srgbClr val="000099"/>
                </a:solidFill>
              </a:rPr>
              <a:t> Framework</a:t>
            </a:r>
            <a:r>
              <a:rPr lang="en-US" sz="2400" dirty="0" smtClean="0">
                <a:solidFill>
                  <a:srgbClr val="000099"/>
                </a:solidFill>
              </a:rPr>
              <a:t> </a:t>
            </a:r>
            <a:endParaRPr lang="en-US" sz="2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0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0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60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0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Praktyka</a:t>
            </a:r>
            <a:br>
              <a:rPr lang="pl-PL" smtClean="0"/>
            </a:br>
            <a:r>
              <a:rPr lang="pl-PL" smtClean="0"/>
              <a:t>- Projektowanie</a:t>
            </a:r>
            <a:endParaRPr lang="en-US" smtClean="0"/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pl-PL" smtClean="0"/>
              <a:t>Weryfikacja cech bezpieczeństwa na etapie projektowania</a:t>
            </a:r>
          </a:p>
          <a:p>
            <a:r>
              <a:rPr lang="pl-PL" smtClean="0"/>
              <a:t>Często nie ma formalnego (spisanego) projektu</a:t>
            </a:r>
          </a:p>
          <a:p>
            <a:r>
              <a:rPr lang="pl-PL" smtClean="0"/>
              <a:t>Jeśli nie ma zdefiniowanych wymagań (pkt.1) to nie ma czego weryfikować</a:t>
            </a:r>
          </a:p>
          <a:p>
            <a:r>
              <a:rPr lang="pl-PL" smtClean="0"/>
              <a:t>Jeśli nawet jest formalnie opisany projekt aplikacji, to bezpieczeństwo jest opisane tylko odnośnie cech funkcjonalnych (uwierzytelnianie, autoryzacja operacji, itd.)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Praktyka</a:t>
            </a:r>
            <a:br>
              <a:rPr lang="pl-PL" smtClean="0"/>
            </a:br>
            <a:r>
              <a:rPr lang="pl-PL" smtClean="0"/>
              <a:t>- Wytwarzanie</a:t>
            </a:r>
            <a:endParaRPr lang="en-US" smtClean="0"/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pl-PL" smtClean="0"/>
              <a:t>Bieżąca kontrola w trakcie implementacji</a:t>
            </a:r>
          </a:p>
          <a:p>
            <a:r>
              <a:rPr lang="pl-PL" smtClean="0"/>
              <a:t>Założenia zmieniają się w trakcie trwania projektu</a:t>
            </a:r>
          </a:p>
          <a:p>
            <a:r>
              <a:rPr lang="pl-PL" smtClean="0"/>
              <a:t>Wykonawca nie prowadzi testów jednostkowych</a:t>
            </a:r>
          </a:p>
          <a:p>
            <a:r>
              <a:rPr lang="pl-PL" smtClean="0"/>
              <a:t>Są prowadzone testy bezpieczeństwa w miarę oddawania kolejnych funkcjonalności (równolegle z testami funkcjonalnymi)</a:t>
            </a:r>
          </a:p>
          <a:p>
            <a:pPr lvl="1"/>
            <a:r>
              <a:rPr lang="pl-PL" smtClean="0"/>
              <a:t>ale to są de facto testy przedwdrożeniowe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3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3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3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WASP Presentation Template">
  <a:themeElements>
    <a:clrScheme name="OWASP Presentatio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WASP Presentatio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WASP Presentatio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OWASP Presentation Template</Template>
  <TotalTime>81</TotalTime>
  <Words>1265</Words>
  <Application>Microsoft Office PowerPoint</Application>
  <PresentationFormat>On-screen Show (4:3)</PresentationFormat>
  <Paragraphs>302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OWASP Presentation Template</vt:lpstr>
      <vt:lpstr>Bezpieczeństwo w cyklu życia oprogramowania</vt:lpstr>
      <vt:lpstr>Agenda</vt:lpstr>
      <vt:lpstr>Teoria</vt:lpstr>
      <vt:lpstr>Teoria</vt:lpstr>
      <vt:lpstr>Praktyka – trochę statystyki</vt:lpstr>
      <vt:lpstr>Praktyka – z naszych doświadczeń</vt:lpstr>
      <vt:lpstr>Praktyka - Definiowanie</vt:lpstr>
      <vt:lpstr>Praktyka - Projektowanie</vt:lpstr>
      <vt:lpstr>Praktyka - Wytwarzanie</vt:lpstr>
      <vt:lpstr>Praktyka - Wdrażanie</vt:lpstr>
      <vt:lpstr>Syndrom „gumowego” czasu</vt:lpstr>
      <vt:lpstr>Praktyka - Utrzymanie</vt:lpstr>
      <vt:lpstr>„Wishful thinking”</vt:lpstr>
      <vt:lpstr>Efekty</vt:lpstr>
      <vt:lpstr>Efekty</vt:lpstr>
      <vt:lpstr>Bezpieczeństwo w procesie tworzenia oprogramowania</vt:lpstr>
      <vt:lpstr>OWASP SAMM http://www.opensamm.org</vt:lpstr>
      <vt:lpstr>OWASP SAMM http://www.opensamm.org</vt:lpstr>
      <vt:lpstr>Microsoft SDL http://www.microsoft.com/sdl</vt:lpstr>
      <vt:lpstr>OpenSAMM a aplikacja zamawiana</vt:lpstr>
      <vt:lpstr>Potencjalne problemy</vt:lpstr>
      <vt:lpstr>Kilka prostych zmian</vt:lpstr>
      <vt:lpstr>Kilka prostych zmian</vt:lpstr>
      <vt:lpstr>Podsumowanie</vt:lpstr>
      <vt:lpstr>Co zmienić?</vt:lpstr>
      <vt:lpstr>W sieci…</vt:lpstr>
      <vt:lpstr>„Kontrola najwyższą formą zaufania” ;)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Poland 2010-01</dc:title>
  <dc:subject>Application Security Lifecycle</dc:subject>
  <dc:creator>Wojciech Dworakowski</dc:creator>
  <cp:keywords>Application Security</cp:keywords>
  <cp:lastModifiedBy>Wojciech Dworakowski</cp:lastModifiedBy>
  <cp:revision>15</cp:revision>
  <dcterms:created xsi:type="dcterms:W3CDTF">2005-03-04T17:51:41Z</dcterms:created>
  <dcterms:modified xsi:type="dcterms:W3CDTF">2010-01-25T08:03:46Z</dcterms:modified>
  <cp:category>Application Security</cp:category>
</cp:coreProperties>
</file>