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61" r:id="rId4"/>
    <p:sldId id="263" r:id="rId5"/>
    <p:sldId id="265" r:id="rId6"/>
    <p:sldId id="266" r:id="rId7"/>
    <p:sldId id="288" r:id="rId8"/>
    <p:sldId id="267" r:id="rId9"/>
    <p:sldId id="268" r:id="rId10"/>
    <p:sldId id="269" r:id="rId11"/>
    <p:sldId id="270" r:id="rId12"/>
    <p:sldId id="271" r:id="rId13"/>
    <p:sldId id="279" r:id="rId14"/>
    <p:sldId id="280" r:id="rId15"/>
    <p:sldId id="281" r:id="rId16"/>
    <p:sldId id="286" r:id="rId17"/>
    <p:sldId id="291" r:id="rId18"/>
    <p:sldId id="283" r:id="rId19"/>
    <p:sldId id="284" r:id="rId20"/>
    <p:sldId id="285" r:id="rId21"/>
    <p:sldId id="289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926774-A8CE-4FE6-A912-A662039B0A0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E52CAE3-9F49-4C9E-A3DC-F61CEEA3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80C00F-A162-4846-9410-7962D4DB6D13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2FD156B-BEDC-416E-94B9-F47D622C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156B-BEDC-416E-94B9-F47D622CC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3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09A901F-0FB2-40A1-BE4E-2BF5FA11EFFE}" type="slidenum">
              <a:rPr lang="en-US" sz="1200">
                <a:latin typeface="Times New Roman" pitchFamily="112" charset="0"/>
              </a:rPr>
              <a:pPr/>
              <a:t>10</a:t>
            </a:fld>
            <a:endParaRPr lang="en-US" sz="120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FD5BA18-83A5-42B4-9744-965B225DECD6}" type="slidenum">
              <a:rPr lang="en-US" sz="1200">
                <a:latin typeface="Times New Roman" pitchFamily="112" charset="0"/>
              </a:rPr>
              <a:pPr/>
              <a:t>11</a:t>
            </a:fld>
            <a:endParaRPr lang="en-US" sz="120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FB3F3DA-94A9-473C-BA76-1AACD228ED7B}" type="slidenum">
              <a:rPr lang="en-US" sz="1200">
                <a:latin typeface="Times New Roman" pitchFamily="112" charset="0"/>
              </a:rPr>
              <a:pPr/>
              <a:t>12</a:t>
            </a:fld>
            <a:endParaRPr lang="en-US" sz="120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EDA53BD-EC4D-4787-9533-3E8379CD94A8}" type="slidenum">
              <a:rPr lang="en-US" sz="1200">
                <a:latin typeface="Times New Roman" pitchFamily="112" charset="0"/>
              </a:rPr>
              <a:pPr/>
              <a:t>13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D946DF1-63C5-4725-8C52-B1484308E48E}" type="slidenum">
              <a:rPr lang="en-US" sz="1200">
                <a:latin typeface="Times New Roman" pitchFamily="112" charset="0"/>
              </a:rPr>
              <a:pPr/>
              <a:t>14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C8E2746-A5BE-491C-9108-99D90FD729BC}" type="slidenum">
              <a:rPr lang="en-US" sz="1200">
                <a:latin typeface="Times New Roman" pitchFamily="112" charset="0"/>
              </a:rPr>
              <a:pPr/>
              <a:t>15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3CB1456-55CC-4C44-B0CD-142E60A70E82}" type="slidenum">
              <a:rPr lang="en-US" sz="1200">
                <a:latin typeface="Times New Roman" pitchFamily="112" charset="0"/>
              </a:rPr>
              <a:pPr/>
              <a:t>16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Generally not produceable.</a:t>
            </a:r>
          </a:p>
          <a:p>
            <a:endParaRPr lang="en-US" smtClean="0"/>
          </a:p>
          <a:p>
            <a:r>
              <a:rPr lang="en-US" smtClean="0"/>
              <a:t>Danger:  If you collected them using forensics tools, they may be.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156B-BEDC-416E-94B9-F47D622CCA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587B310-1B56-4DCD-B195-9A81BD2BFEED}" type="slidenum">
              <a:rPr lang="en-US" sz="1200">
                <a:latin typeface="Times New Roman" pitchFamily="112" charset="0"/>
              </a:rPr>
              <a:pPr/>
              <a:t>18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704850"/>
            <a:ext cx="4694237" cy="35194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06342DC-EA12-4EE1-AD80-A4895B172416}" type="slidenum">
              <a:rPr lang="en-US" sz="1200">
                <a:latin typeface="Times New Roman" pitchFamily="112" charset="0"/>
              </a:rPr>
              <a:pPr/>
              <a:t>19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704850"/>
            <a:ext cx="4694237" cy="3519488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156B-BEDC-416E-94B9-F47D622CC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8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3B7F670-80E7-495B-8A86-50BCE6516366}" type="slidenum">
              <a:rPr lang="en-US" sz="1200">
                <a:latin typeface="Times New Roman" pitchFamily="112" charset="0"/>
              </a:rPr>
              <a:pPr/>
              <a:t>20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704850"/>
            <a:ext cx="4694237" cy="3519488"/>
          </a:xfrm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3B0C39B-69E1-4F2F-BBA9-CE7532E2C038}" type="slidenum">
              <a:rPr lang="en-US" sz="1200">
                <a:latin typeface="Times New Roman" pitchFamily="112" charset="0"/>
              </a:rPr>
              <a:pPr/>
              <a:t>21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4F8AC5E-22FF-4BB3-97FD-E591F5642BBD}" type="slidenum">
              <a:rPr lang="en-US" sz="1200">
                <a:latin typeface="Times New Roman" pitchFamily="112" charset="0"/>
              </a:rPr>
              <a:pPr/>
              <a:t>3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F176037-5F11-4344-9324-96963E6E3B2B}" type="slidenum">
              <a:rPr lang="en-US" sz="1200">
                <a:latin typeface="Times New Roman" pitchFamily="112" charset="0"/>
              </a:rPr>
              <a:pPr/>
              <a:t>4</a:t>
            </a:fld>
            <a:endParaRPr lang="en-US" sz="120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5B2C257-A4EF-40E5-852F-4998630706A9}" type="slidenum">
              <a:rPr lang="en-US" sz="1200">
                <a:latin typeface="Times New Roman" pitchFamily="112" charset="0"/>
              </a:rPr>
              <a:pPr/>
              <a:t>5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194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theory, cases are decided on the law.  Both sides should have equal access to any pertinent information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9E0AAC-E29B-4AD5-9F23-FB562A72C878}" type="slidenum">
              <a:rPr lang="en-US" sz="1200">
                <a:latin typeface="Times New Roman" pitchFamily="112" charset="0"/>
              </a:rPr>
              <a:pPr/>
              <a:t>6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194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 would say that courts are much more savvy and demanding now.  They know about enCase, show little sympathy for the cost of discovery and / or difficulty in capturing data.  May not be aware of what it takes but does not necessary mean they won’t ask for it.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Traditional discovery:  Produce all correspondence dealing with x . . .</a:t>
            </a:r>
          </a:p>
          <a:p>
            <a:endParaRPr lang="en-US" smtClean="0"/>
          </a:p>
          <a:p>
            <a:r>
              <a:rPr lang="en-US" smtClean="0"/>
              <a:t>Memos, internal docs, etc.  Everybody goes through their files and produces.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3405980-CF42-4939-B075-E1AA287F2DC7}" type="slidenum">
              <a:rPr lang="en-US" sz="1200">
                <a:latin typeface="Times New Roman" pitchFamily="112" charset="0"/>
              </a:rPr>
              <a:pPr/>
              <a:t>7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Rule number 1:  Attorney doesn’t go to jail</a:t>
            </a:r>
          </a:p>
          <a:p>
            <a:r>
              <a:rPr lang="en-US" dirty="0" smtClean="0"/>
              <a:t>Rule number 2:  Client doesn’t except where it conflicts</a:t>
            </a:r>
          </a:p>
          <a:p>
            <a:endParaRPr lang="en-US" dirty="0" smtClean="0"/>
          </a:p>
          <a:p>
            <a:r>
              <a:rPr lang="en-US" dirty="0" smtClean="0"/>
              <a:t>This is an exception to the rule.  Both of you might go to jail.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25F5DB2-2EE7-47AD-A67C-FD588B7D1974}" type="slidenum">
              <a:rPr lang="en-US" sz="1200">
                <a:latin typeface="Times New Roman" pitchFamily="112" charset="0"/>
              </a:rPr>
              <a:pPr/>
              <a:t>8</a:t>
            </a:fld>
            <a:endParaRPr lang="en-US" sz="120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765610" indent="-294465">
              <a:defRPr sz="2900">
                <a:solidFill>
                  <a:schemeClr val="tx1"/>
                </a:solidFill>
                <a:latin typeface="Garamond" pitchFamily="18" charset="0"/>
              </a:defRPr>
            </a:lvl2pPr>
            <a:lvl3pPr marL="1177862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3pPr>
            <a:lvl4pPr marL="1649006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4pPr>
            <a:lvl5pPr marL="2120151" indent="-235572">
              <a:defRPr sz="2900">
                <a:solidFill>
                  <a:schemeClr val="tx1"/>
                </a:solidFill>
                <a:latin typeface="Garamond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72A7571-0D7C-4AB4-837C-779CDFCF6E56}" type="slidenum">
              <a:rPr lang="en-US" sz="1200">
                <a:latin typeface="Times New Roman" pitchFamily="112" charset="0"/>
              </a:rPr>
              <a:pPr/>
              <a:t>9</a:t>
            </a:fld>
            <a:endParaRPr lang="en-US" sz="1200">
              <a:latin typeface="Times New Roman" pitchFamily="112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Note:  Once you reasonably anticipate litigation, you are under the obligation to preserve.  More later on this.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17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1863"/>
            <a:ext cx="3810000" cy="429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1863"/>
            <a:ext cx="3810000" cy="429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00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E-Discovery for System Administrators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09999" y="4854575"/>
            <a:ext cx="536037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Russell M. Shumway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64" y="5486400"/>
            <a:ext cx="2274905" cy="132597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5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200" b="1" i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228600" y="19050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000" dirty="0"/>
              <a:t>Litigation Hold</a:t>
            </a:r>
          </a:p>
          <a:p>
            <a:pPr marL="742950" lvl="1" indent="-285750">
              <a:buFontTx/>
              <a:buChar char="–"/>
            </a:pPr>
            <a:r>
              <a:rPr lang="en-US" sz="2400" dirty="0"/>
              <a:t>Identify potentially relevant </a:t>
            </a:r>
            <a:r>
              <a:rPr lang="en-US" sz="2400" dirty="0" smtClean="0"/>
              <a:t>custodians</a:t>
            </a:r>
          </a:p>
          <a:p>
            <a:pPr marL="742950" lvl="1" indent="-285750">
              <a:buFontTx/>
              <a:buChar char="–"/>
            </a:pPr>
            <a:r>
              <a:rPr lang="en-US" sz="2400" dirty="0"/>
              <a:t>Issue written litigation hold to all potential custodians</a:t>
            </a:r>
          </a:p>
          <a:p>
            <a:pPr marL="742950" lvl="1" indent="-285750">
              <a:buFontTx/>
              <a:buChar char="–"/>
            </a:pPr>
            <a:r>
              <a:rPr lang="en-US" sz="2400" dirty="0"/>
              <a:t>Interview key custodians to obtain information regarding data storage habits and to ensure compliance with legal </a:t>
            </a:r>
            <a:r>
              <a:rPr lang="en-US" sz="2400" dirty="0" smtClean="0"/>
              <a:t>hold</a:t>
            </a:r>
          </a:p>
          <a:p>
            <a:pPr marL="742950" lvl="1" indent="-285750">
              <a:buFontTx/>
              <a:buChar char="–"/>
            </a:pPr>
            <a:endParaRPr lang="en-US" sz="2400" dirty="0"/>
          </a:p>
          <a:p>
            <a:pPr marL="742950" lvl="1" indent="-285750">
              <a:buFontTx/>
              <a:buChar char="–"/>
            </a:pPr>
            <a:endParaRPr lang="en-US" sz="2400" dirty="0"/>
          </a:p>
          <a:p>
            <a:pPr marL="742950" lvl="1" indent="-285750">
              <a:buFontTx/>
              <a:buChar char="–"/>
            </a:pPr>
            <a:r>
              <a:rPr lang="en-US" sz="2400" dirty="0" smtClean="0"/>
              <a:t>Figure out where the data resides</a:t>
            </a:r>
          </a:p>
          <a:p>
            <a:pPr marL="742950" lvl="1" indent="-285750">
              <a:buFontTx/>
              <a:buChar char="–"/>
            </a:pPr>
            <a:r>
              <a:rPr lang="en-US" sz="2400" dirty="0" smtClean="0"/>
              <a:t>Understand backup and </a:t>
            </a:r>
            <a:r>
              <a:rPr lang="en-US" sz="2400" dirty="0" err="1" smtClean="0"/>
              <a:t>autodelete</a:t>
            </a:r>
            <a:r>
              <a:rPr lang="en-US" sz="2400" dirty="0" smtClean="0"/>
              <a:t> functions</a:t>
            </a:r>
          </a:p>
          <a:p>
            <a:pPr marL="742950" lvl="1" indent="-285750">
              <a:buFontTx/>
              <a:buChar char="–"/>
            </a:pPr>
            <a:r>
              <a:rPr lang="en-US" sz="2400" dirty="0" smtClean="0"/>
              <a:t>Collect and preserve potentially relevant evidence</a:t>
            </a:r>
          </a:p>
          <a:p>
            <a:pPr marL="342900" indent="-342900"/>
            <a:endParaRPr lang="en-US" sz="2400" dirty="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5105400" y="228600"/>
            <a:ext cx="3886200" cy="381000"/>
          </a:xfrm>
        </p:spPr>
        <p:txBody>
          <a:bodyPr/>
          <a:lstStyle/>
          <a:p>
            <a:pPr eaLnBrk="1" hangingPunct="1"/>
            <a:r>
              <a:rPr lang="en-US" dirty="0" smtClean="0"/>
              <a:t>Preservation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631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419600" y="-76200"/>
            <a:ext cx="4953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Acqui</a:t>
            </a:r>
            <a:r>
              <a:rPr lang="en-US" b="1" dirty="0" smtClean="0"/>
              <a:t>si</a:t>
            </a:r>
            <a:r>
              <a:rPr lang="en-US" dirty="0" smtClean="0"/>
              <a:t>tion</a:t>
            </a:r>
          </a:p>
        </p:txBody>
      </p:sp>
      <p:sp>
        <p:nvSpPr>
          <p:cNvPr id="8683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153400" cy="3048000"/>
          </a:xfrm>
          <a:noFill/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Method may vary with custodian </a:t>
            </a:r>
          </a:p>
          <a:p>
            <a:pPr eaLnBrk="1" hangingPunct="1"/>
            <a:r>
              <a:rPr lang="en-US" dirty="0" smtClean="0"/>
              <a:t>Refer to custodian interviews so you know where to look</a:t>
            </a:r>
          </a:p>
          <a:p>
            <a:pPr lvl="1" eaLnBrk="1" hangingPunct="1"/>
            <a:r>
              <a:rPr lang="en-US" dirty="0" smtClean="0"/>
              <a:t>Photos on cell phone? Documents on iPod?  Flash drives?</a:t>
            </a:r>
          </a:p>
          <a:p>
            <a:pPr eaLnBrk="1" hangingPunct="1"/>
            <a:r>
              <a:rPr lang="en-US" dirty="0" smtClean="0"/>
              <a:t>Self collect or outside consultant?</a:t>
            </a:r>
          </a:p>
          <a:p>
            <a:pPr lvl="1" eaLnBrk="1" hangingPunct="1"/>
            <a:r>
              <a:rPr lang="en-US" dirty="0" smtClean="0"/>
              <a:t>This will depend on nature of case, extent of discovery and your resources</a:t>
            </a:r>
          </a:p>
          <a:p>
            <a:pPr lvl="1" eaLnBrk="1" hangingPunct="1"/>
            <a:r>
              <a:rPr lang="en-US" dirty="0" smtClean="0"/>
              <a:t>Understand chain-of-custody requirements</a:t>
            </a:r>
          </a:p>
          <a:p>
            <a:pPr lvl="1" eaLnBrk="1" hangingPunct="1"/>
            <a:r>
              <a:rPr lang="en-US" dirty="0" smtClean="0"/>
              <a:t>Potential appearance of bias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340" name="Picture 9" descr="MCj041366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114800"/>
            <a:ext cx="2011363" cy="2133600"/>
          </a:xfrm>
          <a:noFill/>
        </p:spPr>
      </p:pic>
    </p:spTree>
    <p:extLst>
      <p:ext uri="{BB962C8B-B14F-4D97-AF65-F5344CB8AC3E}">
        <p14:creationId xmlns:p14="http://schemas.microsoft.com/office/powerpoint/2010/main" val="3417350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129881" y="-228600"/>
            <a:ext cx="5151437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Pre-Processing for Review</a:t>
            </a:r>
          </a:p>
        </p:txBody>
      </p:sp>
      <p:sp>
        <p:nvSpPr>
          <p:cNvPr id="867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667000"/>
            <a:ext cx="7239000" cy="3297238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en-US" sz="2200" dirty="0" smtClean="0">
              <a:latin typeface="Times New Roman" pitchFamily="112" charset="0"/>
              <a:cs typeface="Times New Roman" pitchFamily="112" charset="0"/>
            </a:endParaRPr>
          </a:p>
          <a:p>
            <a:pPr eaLnBrk="1" hangingPunct="1"/>
            <a:r>
              <a:rPr lang="en-US" sz="2200" dirty="0" smtClean="0">
                <a:cs typeface="Times New Roman" pitchFamily="112" charset="0"/>
              </a:rPr>
              <a:t>Keyword Searches</a:t>
            </a:r>
          </a:p>
          <a:p>
            <a:pPr lvl="1" eaLnBrk="1" hangingPunct="1"/>
            <a:r>
              <a:rPr lang="en-US" sz="2200" dirty="0" smtClean="0">
                <a:cs typeface="Times New Roman" pitchFamily="112" charset="0"/>
              </a:rPr>
              <a:t>Consider agreeing on these with opposing counsel</a:t>
            </a:r>
            <a:endParaRPr lang="en-US" sz="2200" i="1" dirty="0" smtClean="0">
              <a:cs typeface="Times New Roman" pitchFamily="112" charset="0"/>
            </a:endParaRPr>
          </a:p>
          <a:p>
            <a:pPr lvl="1" eaLnBrk="1" hangingPunct="1"/>
            <a:r>
              <a:rPr lang="en-US" sz="2200" dirty="0" smtClean="0">
                <a:cs typeface="Times New Roman" pitchFamily="112" charset="0"/>
              </a:rPr>
              <a:t>Consider separate search for privileged documents</a:t>
            </a:r>
          </a:p>
          <a:p>
            <a:pPr eaLnBrk="1" hangingPunct="1"/>
            <a:r>
              <a:rPr lang="en-US" sz="2200" dirty="0" smtClean="0">
                <a:cs typeface="Times New Roman" pitchFamily="112" charset="0"/>
              </a:rPr>
              <a:t>De-duplication?</a:t>
            </a:r>
          </a:p>
          <a:p>
            <a:pPr lvl="1" eaLnBrk="1" hangingPunct="1"/>
            <a:r>
              <a:rPr lang="en-US" sz="2200" dirty="0" smtClean="0">
                <a:cs typeface="Times New Roman" pitchFamily="112" charset="0"/>
              </a:rPr>
              <a:t>Understand vendor’s method of de-duplication to ensure defensibility </a:t>
            </a:r>
          </a:p>
          <a:p>
            <a:pPr eaLnBrk="1" hangingPunct="1"/>
            <a:r>
              <a:rPr lang="en-US" sz="2200" dirty="0" smtClean="0">
                <a:cs typeface="Times New Roman" pitchFamily="112" charset="0"/>
              </a:rPr>
              <a:t>Sampling?</a:t>
            </a:r>
          </a:p>
          <a:p>
            <a:pPr eaLnBrk="1" hangingPunct="1"/>
            <a:r>
              <a:rPr lang="en-US" sz="2200" dirty="0" smtClean="0">
                <a:cs typeface="Times New Roman" pitchFamily="112" charset="0"/>
              </a:rPr>
              <a:t>Concept searching?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Times New Roman" pitchFamily="112" charset="0"/>
              <a:cs typeface="Times New Roman" pitchFamily="112" charset="0"/>
            </a:endParaRPr>
          </a:p>
          <a:p>
            <a:pPr eaLnBrk="1" hangingPunct="1"/>
            <a:endParaRPr lang="en-US" sz="2200" dirty="0" smtClean="0">
              <a:latin typeface="Times New Roman" pitchFamily="112" charset="0"/>
              <a:cs typeface="Times New Roman" pitchFamily="112" charset="0"/>
            </a:endParaRPr>
          </a:p>
        </p:txBody>
      </p:sp>
      <p:pic>
        <p:nvPicPr>
          <p:cNvPr id="15364" name="Picture 6" descr="MCj043573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1295400"/>
            <a:ext cx="1798637" cy="1947863"/>
          </a:xfrm>
          <a:noFill/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58763" y="1449388"/>
            <a:ext cx="6446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200" b="1" dirty="0">
                <a:latin typeface="+mn-lt"/>
                <a:cs typeface="Times New Roman" pitchFamily="112" charset="0"/>
              </a:rPr>
              <a:t>Attorney review is overwhelmingly the most expensive part of electronic discovery – more effective processing can reduce attorney review costs by focusing the relevancy of the review material</a:t>
            </a:r>
          </a:p>
        </p:txBody>
      </p:sp>
    </p:spTree>
    <p:extLst>
      <p:ext uri="{BB962C8B-B14F-4D97-AF65-F5344CB8AC3E}">
        <p14:creationId xmlns:p14="http://schemas.microsoft.com/office/powerpoint/2010/main" val="2747829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Forensics and Discovery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Forensics process provides digital evidence based on digital media</a:t>
            </a:r>
          </a:p>
          <a:p>
            <a:pPr lvl="1"/>
            <a:r>
              <a:rPr lang="en-US" dirty="0" smtClean="0"/>
              <a:t>May be used in litigation (criminal or civil) or administrative actions</a:t>
            </a:r>
          </a:p>
          <a:p>
            <a:pPr lvl="1"/>
            <a:r>
              <a:rPr lang="en-US" dirty="0" smtClean="0"/>
              <a:t>Very strict procedures and processes help ensure repeatability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9400" y="4572000"/>
            <a:ext cx="5754688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Computer forensics involves the preservation, identification, extraction, documentation, and interpretation of computer media for evidentiary and/or root cause analysis</a:t>
            </a:r>
            <a:endParaRPr lang="en-US" sz="1600">
              <a:latin typeface="Arial" charset="0"/>
              <a:ea typeface="ヒラギノ角ゴ Pro W3" pitchFamily="-112" charset="-128"/>
            </a:endParaRPr>
          </a:p>
          <a:p>
            <a:r>
              <a:rPr lang="en-US" sz="1600">
                <a:latin typeface="Arial" charset="0"/>
                <a:ea typeface="ヒラギノ角ゴ Pro W3" pitchFamily="-112" charset="-128"/>
              </a:rPr>
              <a:t>			</a:t>
            </a:r>
            <a:r>
              <a:rPr lang="en-US" sz="1200">
                <a:latin typeface="Arial" charset="0"/>
                <a:ea typeface="ヒラギノ角ゴ Pro W3" pitchFamily="-112" charset="-128"/>
              </a:rPr>
              <a:t>- </a:t>
            </a:r>
            <a:r>
              <a:rPr lang="en-US" sz="1200" b="1">
                <a:latin typeface="Arial" charset="0"/>
                <a:ea typeface="ヒラギノ角ゴ Pro W3" pitchFamily="-112" charset="-128"/>
              </a:rPr>
              <a:t>Kruse &amp; Heiser, Computer Forensics</a:t>
            </a:r>
          </a:p>
        </p:txBody>
      </p:sp>
    </p:spTree>
    <p:extLst>
      <p:ext uri="{BB962C8B-B14F-4D97-AF65-F5344CB8AC3E}">
        <p14:creationId xmlns:p14="http://schemas.microsoft.com/office/powerpoint/2010/main" val="29255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Convergence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eDiscovery</a:t>
            </a:r>
            <a:r>
              <a:rPr lang="en-US" dirty="0" smtClean="0"/>
              <a:t> and forensics involve the extraction of data from electronic media</a:t>
            </a:r>
          </a:p>
          <a:p>
            <a:r>
              <a:rPr lang="en-US" dirty="0" smtClean="0"/>
              <a:t>Both must be repeatable</a:t>
            </a:r>
          </a:p>
          <a:p>
            <a:r>
              <a:rPr lang="en-US" dirty="0" smtClean="0"/>
              <a:t>Both may involve personal testimony as to the process</a:t>
            </a:r>
          </a:p>
          <a:p>
            <a:r>
              <a:rPr lang="en-US" dirty="0" smtClean="0"/>
              <a:t>Both may use the same or similar 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37255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Divergence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Inaccessible files</a:t>
            </a:r>
          </a:p>
          <a:p>
            <a:r>
              <a:rPr lang="en-US" dirty="0" smtClean="0"/>
              <a:t>Deleted data</a:t>
            </a:r>
          </a:p>
          <a:p>
            <a:r>
              <a:rPr lang="en-US" dirty="0" smtClean="0"/>
              <a:t>Data location and/or context</a:t>
            </a:r>
          </a:p>
          <a:p>
            <a:r>
              <a:rPr lang="en-US" dirty="0" smtClean="0"/>
              <a:t>Duplicate copies</a:t>
            </a:r>
          </a:p>
          <a:p>
            <a:r>
              <a:rPr lang="en-US" dirty="0" smtClean="0"/>
              <a:t>Data format</a:t>
            </a:r>
          </a:p>
          <a:p>
            <a:pPr>
              <a:buFont typeface="Zapf Dingbats" pitchFamily="11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01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Concerns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Deleted files</a:t>
            </a:r>
          </a:p>
          <a:p>
            <a:pPr lvl="1"/>
            <a:r>
              <a:rPr lang="en-US" smtClean="0"/>
              <a:t>Deleted</a:t>
            </a:r>
          </a:p>
          <a:p>
            <a:pPr lvl="1"/>
            <a:r>
              <a:rPr lang="en-US" smtClean="0"/>
              <a:t>Overwritten</a:t>
            </a:r>
          </a:p>
          <a:p>
            <a:pPr lvl="1"/>
            <a:r>
              <a:rPr lang="en-US" smtClean="0"/>
              <a:t>Recycle Bin</a:t>
            </a:r>
          </a:p>
          <a:p>
            <a:pPr lvl="1"/>
            <a:r>
              <a:rPr lang="en-US" smtClean="0"/>
              <a:t>Deleted emails</a:t>
            </a:r>
          </a:p>
          <a:p>
            <a:r>
              <a:rPr lang="en-US" smtClean="0"/>
              <a:t>Unallocated and slack space</a:t>
            </a:r>
          </a:p>
          <a:p>
            <a:r>
              <a:rPr lang="en-US" smtClean="0"/>
              <a:t>Temporary files (web cache)</a:t>
            </a:r>
          </a:p>
        </p:txBody>
      </p:sp>
    </p:spTree>
    <p:extLst>
      <p:ext uri="{BB962C8B-B14F-4D97-AF65-F5344CB8AC3E}">
        <p14:creationId xmlns:p14="http://schemas.microsoft.com/office/powerpoint/2010/main" val="36817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Tools,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search tools</a:t>
            </a:r>
          </a:p>
          <a:p>
            <a:pPr lvl="1"/>
            <a:r>
              <a:rPr lang="en-US" dirty="0" smtClean="0"/>
              <a:t>May or may not include desktops</a:t>
            </a:r>
          </a:p>
          <a:p>
            <a:pPr lvl="1"/>
            <a:r>
              <a:rPr lang="en-US" dirty="0" smtClean="0"/>
              <a:t>Typically handle common mail formats (Exchange) and common file formats</a:t>
            </a:r>
          </a:p>
          <a:p>
            <a:pPr lvl="1"/>
            <a:r>
              <a:rPr lang="en-US" dirty="0" smtClean="0"/>
              <a:t>Typically do not handle proprietary formats or apps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391400" cy="350520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Location (server, personal folders, cloud)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Format for extraction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Format for production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Attachments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De-Duplication</a:t>
            </a:r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Native utilities (</a:t>
            </a:r>
            <a:r>
              <a:rPr lang="en-US" sz="2400" dirty="0" err="1" smtClean="0"/>
              <a:t>exmerge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tools (</a:t>
            </a:r>
            <a:r>
              <a:rPr lang="en-US" sz="2400" dirty="0" err="1" smtClean="0"/>
              <a:t>PowerControls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Other utilities (</a:t>
            </a:r>
            <a:r>
              <a:rPr lang="en-US" sz="2400" dirty="0" err="1" smtClean="0"/>
              <a:t>dtSearch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How to handle the cloud?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705777" y="0"/>
            <a:ext cx="4427538" cy="457200"/>
          </a:xfrm>
          <a:noFill/>
        </p:spPr>
        <p:txBody>
          <a:bodyPr/>
          <a:lstStyle/>
          <a:p>
            <a:pPr defTabSz="1019175"/>
            <a:r>
              <a:rPr lang="en-US" dirty="0" smtClean="0"/>
              <a:t>Email</a:t>
            </a:r>
          </a:p>
        </p:txBody>
      </p:sp>
      <p:pic>
        <p:nvPicPr>
          <p:cNvPr id="27652" name="Picture 4" descr="MPj04006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6843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1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315200" cy="5029200"/>
          </a:xfrm>
          <a:noFill/>
        </p:spPr>
        <p:txBody>
          <a:bodyPr/>
          <a:lstStyle/>
          <a:p>
            <a:pPr marL="457200" indent="-457200" algn="just"/>
            <a:r>
              <a:rPr lang="en-US" dirty="0" smtClean="0"/>
              <a:t>Microsoft Office and similar</a:t>
            </a:r>
          </a:p>
          <a:p>
            <a:pPr marL="838200" lvl="1" indent="-381000" algn="just"/>
            <a:r>
              <a:rPr lang="en-US" dirty="0" smtClean="0"/>
              <a:t>Easily viewed</a:t>
            </a:r>
          </a:p>
          <a:p>
            <a:pPr marL="838200" lvl="1" indent="-381000" algn="just"/>
            <a:r>
              <a:rPr lang="en-US" dirty="0" smtClean="0"/>
              <a:t>Printable</a:t>
            </a:r>
          </a:p>
          <a:p>
            <a:pPr marL="457200" indent="-457200" algn="just"/>
            <a:r>
              <a:rPr lang="en-US" dirty="0" smtClean="0"/>
              <a:t>Location</a:t>
            </a:r>
          </a:p>
          <a:p>
            <a:pPr marL="457200" indent="-457200" algn="just"/>
            <a:r>
              <a:rPr lang="en-US" dirty="0" smtClean="0"/>
              <a:t>Format</a:t>
            </a:r>
          </a:p>
          <a:p>
            <a:pPr marL="457200" indent="-457200" algn="just"/>
            <a:r>
              <a:rPr lang="en-US" dirty="0" smtClean="0"/>
              <a:t>Extraction</a:t>
            </a:r>
          </a:p>
          <a:p>
            <a:pPr marL="457200" indent="-457200" algn="just"/>
            <a:endParaRPr lang="en-US" dirty="0" smtClean="0"/>
          </a:p>
          <a:p>
            <a:pPr marL="457200" indent="-457200" algn="just"/>
            <a:r>
              <a:rPr lang="en-US" dirty="0" smtClean="0"/>
              <a:t>Native utilities (</a:t>
            </a:r>
            <a:r>
              <a:rPr lang="en-US" dirty="0" err="1" smtClean="0"/>
              <a:t>grep</a:t>
            </a:r>
            <a:r>
              <a:rPr lang="en-US" dirty="0" smtClean="0"/>
              <a:t>)</a:t>
            </a:r>
          </a:p>
          <a:p>
            <a:pPr marL="457200" indent="-457200" algn="just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tools (indexing and non-indexing)</a:t>
            </a:r>
          </a:p>
          <a:p>
            <a:pPr marL="457200" indent="-457200" algn="just"/>
            <a:endParaRPr lang="en-US" sz="2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9900" y="0"/>
            <a:ext cx="4779962" cy="457200"/>
          </a:xfrm>
          <a:noFill/>
        </p:spPr>
        <p:txBody>
          <a:bodyPr/>
          <a:lstStyle/>
          <a:p>
            <a:pPr defTabSz="1019175"/>
            <a:r>
              <a:rPr lang="en-US" dirty="0" smtClean="0"/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85571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2209800"/>
            <a:ext cx="5360377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Russell M. Shumway, CISSP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russ@aerstone.com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95" y="5486400"/>
            <a:ext cx="2274905" cy="132597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3005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4246562" cy="457200"/>
          </a:xfrm>
          <a:noFill/>
        </p:spPr>
        <p:txBody>
          <a:bodyPr/>
          <a:lstStyle/>
          <a:p>
            <a:pPr defTabSz="1019175"/>
            <a:r>
              <a:rPr lang="en-US" dirty="0" smtClean="0"/>
              <a:t>Others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315200" cy="5029200"/>
          </a:xfrm>
          <a:noFill/>
        </p:spPr>
        <p:txBody>
          <a:bodyPr/>
          <a:lstStyle/>
          <a:p>
            <a:pPr marL="457200" indent="-457200"/>
            <a:r>
              <a:rPr lang="en-US" sz="2400" dirty="0" smtClean="0"/>
              <a:t>Databases</a:t>
            </a:r>
          </a:p>
          <a:p>
            <a:pPr marL="838200" lvl="1" indent="-381000"/>
            <a:r>
              <a:rPr lang="en-US" sz="2000" dirty="0" smtClean="0"/>
              <a:t>Canned or custom reports</a:t>
            </a:r>
          </a:p>
          <a:p>
            <a:pPr marL="838200" lvl="1" indent="-381000"/>
            <a:r>
              <a:rPr lang="en-US" sz="2000" dirty="0" smtClean="0"/>
              <a:t>Paper output</a:t>
            </a:r>
          </a:p>
          <a:p>
            <a:pPr marL="838200" lvl="1" indent="-381000"/>
            <a:r>
              <a:rPr lang="en-US" sz="2000" dirty="0" smtClean="0"/>
              <a:t>May require assistance and/or software</a:t>
            </a:r>
          </a:p>
          <a:p>
            <a:pPr marL="457200" indent="-457200"/>
            <a:r>
              <a:rPr lang="en-US" sz="2400" dirty="0" smtClean="0"/>
              <a:t>Custom applications</a:t>
            </a:r>
          </a:p>
          <a:p>
            <a:pPr marL="838200" lvl="1" indent="-381000"/>
            <a:r>
              <a:rPr lang="en-US" sz="2000" dirty="0" smtClean="0"/>
              <a:t>Paper output</a:t>
            </a:r>
          </a:p>
          <a:p>
            <a:pPr marL="838200" lvl="1" indent="-381000"/>
            <a:r>
              <a:rPr lang="en-US" sz="2000" dirty="0" smtClean="0"/>
              <a:t>May require assistance and/or software</a:t>
            </a:r>
          </a:p>
          <a:p>
            <a:pPr marL="457200" indent="-457200"/>
            <a:r>
              <a:rPr lang="en-US" sz="2400" dirty="0" smtClean="0"/>
              <a:t>Location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Native utilities (</a:t>
            </a:r>
            <a:r>
              <a:rPr lang="en-US" sz="2400" dirty="0" err="1" smtClean="0"/>
              <a:t>grep</a:t>
            </a:r>
            <a:r>
              <a:rPr lang="en-US" sz="2400" dirty="0" smtClean="0"/>
              <a:t>)</a:t>
            </a:r>
          </a:p>
          <a:p>
            <a:pPr marL="457200" indent="-457200"/>
            <a:r>
              <a:rPr lang="en-US" sz="2400" dirty="0" smtClean="0"/>
              <a:t>3rd Party tools (indexing and non-indexing)</a:t>
            </a:r>
          </a:p>
          <a:p>
            <a:pPr marL="457200" indent="-457200" algn="just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5752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76200"/>
            <a:ext cx="3048000" cy="838200"/>
          </a:xfrm>
        </p:spPr>
        <p:txBody>
          <a:bodyPr/>
          <a:lstStyle/>
          <a:p>
            <a:r>
              <a:rPr lang="en-US" sz="4800" dirty="0" smtClean="0"/>
              <a:t>Questions?</a:t>
            </a:r>
          </a:p>
        </p:txBody>
      </p:sp>
      <p:pic>
        <p:nvPicPr>
          <p:cNvPr id="33795" name="Picture 3" descr="MCj04344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MCj04344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606800"/>
            <a:ext cx="13620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59436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am not a lawyer</a:t>
            </a:r>
          </a:p>
          <a:p>
            <a:endParaRPr lang="en-US" dirty="0" smtClean="0"/>
          </a:p>
          <a:p>
            <a:r>
              <a:rPr lang="en-US" dirty="0" smtClean="0"/>
              <a:t>This is not legal advice</a:t>
            </a:r>
          </a:p>
          <a:p>
            <a:endParaRPr lang="en-US" dirty="0" smtClean="0"/>
          </a:p>
          <a:p>
            <a:r>
              <a:rPr lang="en-US" dirty="0" smtClean="0"/>
              <a:t>Interrupt me if you have questions</a:t>
            </a:r>
          </a:p>
          <a:p>
            <a:endParaRPr lang="en-US" dirty="0" smtClean="0"/>
          </a:p>
          <a:p>
            <a:r>
              <a:rPr lang="en-US" dirty="0" smtClean="0"/>
              <a:t>IANAL</a:t>
            </a:r>
          </a:p>
        </p:txBody>
      </p:sp>
    </p:spTree>
    <p:extLst>
      <p:ext uri="{BB962C8B-B14F-4D97-AF65-F5344CB8AC3E}">
        <p14:creationId xmlns:p14="http://schemas.microsoft.com/office/powerpoint/2010/main" val="37985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369" y="5862"/>
            <a:ext cx="4876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Our Goals Today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Understand the </a:t>
            </a:r>
            <a:r>
              <a:rPr lang="en-US" dirty="0" err="1" smtClean="0"/>
              <a:t>eDiscovery</a:t>
            </a:r>
            <a:r>
              <a:rPr lang="en-US" dirty="0" smtClean="0"/>
              <a:t> Process</a:t>
            </a:r>
          </a:p>
          <a:p>
            <a:pPr eaLnBrk="1" hangingPunct="1"/>
            <a:r>
              <a:rPr lang="en-US" dirty="0" smtClean="0"/>
              <a:t>Identify Ways to Make the </a:t>
            </a:r>
            <a:r>
              <a:rPr lang="en-US" dirty="0" err="1" smtClean="0"/>
              <a:t>eDiscovery</a:t>
            </a:r>
            <a:r>
              <a:rPr lang="en-US" dirty="0" smtClean="0"/>
              <a:t> Process More Cost Effective and Efficient</a:t>
            </a:r>
          </a:p>
          <a:p>
            <a:pPr eaLnBrk="1" hangingPunct="1"/>
            <a:r>
              <a:rPr lang="en-US" dirty="0" smtClean="0"/>
              <a:t>Learn What you can do to Save Money and Reduce Burden in the Future</a:t>
            </a:r>
          </a:p>
          <a:p>
            <a:pPr eaLnBrk="1" hangingPunct="1"/>
            <a:r>
              <a:rPr lang="en-US" dirty="0" smtClean="0"/>
              <a:t>Learn how to avoid common pitfalls</a:t>
            </a:r>
          </a:p>
          <a:p>
            <a:r>
              <a:rPr lang="en-US" dirty="0" smtClean="0"/>
              <a:t>Understand the need for cooperation between IT and counsel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429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8" grpId="0"/>
      <p:bldP spid="879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76200"/>
            <a:ext cx="5410200" cy="457200"/>
          </a:xfrm>
          <a:noFill/>
        </p:spPr>
        <p:txBody>
          <a:bodyPr/>
          <a:lstStyle/>
          <a:p>
            <a:pPr defTabSz="1019175"/>
            <a:r>
              <a:rPr lang="en-US" sz="4000" dirty="0" smtClean="0"/>
              <a:t>Discovery</a:t>
            </a:r>
            <a:r>
              <a:rPr lang="en-US" dirty="0" smtClean="0"/>
              <a:t>, generally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370763" cy="3124200"/>
          </a:xfrm>
          <a:noFill/>
        </p:spPr>
        <p:txBody>
          <a:bodyPr/>
          <a:lstStyle/>
          <a:p>
            <a:pPr marL="341313" lvl="1" indent="-339725" defTabSz="1019175"/>
            <a:r>
              <a:rPr lang="en-US" sz="2400" dirty="0" smtClean="0"/>
              <a:t>Discovery process provides opportunity to both parties in litigation to acquire information in support of its case</a:t>
            </a:r>
          </a:p>
          <a:p>
            <a:pPr marL="341313" lvl="1" indent="-339725" defTabSz="1019175"/>
            <a:r>
              <a:rPr lang="en-US" sz="2400" dirty="0" smtClean="0"/>
              <a:t>BUT – more than just litigation! Government subpoenas, CIDs, etc.</a:t>
            </a:r>
          </a:p>
          <a:p>
            <a:pPr marL="341313" lvl="1" indent="-339725" defTabSz="1019175"/>
            <a:r>
              <a:rPr lang="en-US" sz="2400" dirty="0" smtClean="0"/>
              <a:t>-Rules developed, historically, based on paper records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19400" y="4267200"/>
            <a:ext cx="5754688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  <a:ea typeface="ヒラギノ角ゴ Pro W3" pitchFamily="-112" charset="-128"/>
              </a:rPr>
              <a:t>Discovery</a:t>
            </a:r>
            <a:r>
              <a:rPr lang="en-US" sz="1600">
                <a:latin typeface="Arial" charset="0"/>
                <a:ea typeface="ヒラギノ角ゴ Pro W3" pitchFamily="-112" charset="-128"/>
              </a:rPr>
              <a:t>:  “the ascertainment of that which was previously unknown…[t]he pre-trial devices that can be used by one party to obtain facts and information from the other party in…preparation for trial.”</a:t>
            </a:r>
          </a:p>
          <a:p>
            <a:r>
              <a:rPr lang="en-US" sz="1600">
                <a:latin typeface="Arial" charset="0"/>
                <a:ea typeface="ヒラギノ角ゴ Pro W3" pitchFamily="-112" charset="-128"/>
              </a:rPr>
              <a:t>				</a:t>
            </a:r>
            <a:r>
              <a:rPr lang="en-US" sz="1200">
                <a:latin typeface="Arial" charset="0"/>
                <a:ea typeface="ヒラギノ角ゴ Pro W3" pitchFamily="-112" charset="-128"/>
              </a:rPr>
              <a:t>- </a:t>
            </a:r>
            <a:r>
              <a:rPr lang="en-US" sz="1200" b="1">
                <a:latin typeface="Arial" charset="0"/>
                <a:ea typeface="ヒラギノ角ゴ Pro W3" pitchFamily="-112" charset="-128"/>
              </a:rPr>
              <a:t>Black’s Law Dictionary</a:t>
            </a:r>
          </a:p>
        </p:txBody>
      </p:sp>
    </p:spTree>
    <p:extLst>
      <p:ext uri="{BB962C8B-B14F-4D97-AF65-F5344CB8AC3E}">
        <p14:creationId xmlns:p14="http://schemas.microsoft.com/office/powerpoint/2010/main" val="4001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76200"/>
            <a:ext cx="8742363" cy="457200"/>
          </a:xfrm>
          <a:noFill/>
        </p:spPr>
        <p:txBody>
          <a:bodyPr/>
          <a:lstStyle/>
          <a:p>
            <a:pPr defTabSz="1019175"/>
            <a:r>
              <a:rPr lang="en-US" dirty="0" smtClean="0"/>
              <a:t>E-Discovery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3733800"/>
          </a:xfrm>
          <a:noFill/>
        </p:spPr>
        <p:txBody>
          <a:bodyPr/>
          <a:lstStyle/>
          <a:p>
            <a:pPr marL="341313" lvl="1" indent="-339725" defTabSz="1019175">
              <a:spcBef>
                <a:spcPct val="40000"/>
              </a:spcBef>
            </a:pPr>
            <a:r>
              <a:rPr lang="en-US" sz="2400" dirty="0" smtClean="0"/>
              <a:t>Courts struggled with how to handle electronic information, but (most) have become a lot more savvy and judges are more educated.</a:t>
            </a:r>
          </a:p>
          <a:p>
            <a:pPr marL="341313" lvl="1" indent="-339725" defTabSz="1019175">
              <a:spcBef>
                <a:spcPct val="40000"/>
              </a:spcBef>
            </a:pPr>
            <a:r>
              <a:rPr lang="en-US" sz="2400" dirty="0" smtClean="0"/>
              <a:t>E-discovery has surpassed paper:</a:t>
            </a:r>
          </a:p>
          <a:p>
            <a:pPr marL="700088" lvl="2" indent="-357188" defTabSz="1019175">
              <a:spcBef>
                <a:spcPct val="40000"/>
              </a:spcBef>
              <a:buSzTx/>
            </a:pPr>
            <a:r>
              <a:rPr lang="en-US" dirty="0" smtClean="0"/>
              <a:t>95% of business records exist in electronic form</a:t>
            </a:r>
          </a:p>
          <a:p>
            <a:pPr marL="700088" lvl="2" indent="-357188" defTabSz="1019175">
              <a:spcBef>
                <a:spcPct val="40000"/>
              </a:spcBef>
              <a:buSzTx/>
            </a:pPr>
            <a:r>
              <a:rPr lang="en-US" dirty="0" smtClean="0"/>
              <a:t>E-Discovery includes document metadata</a:t>
            </a:r>
          </a:p>
          <a:p>
            <a:pPr marL="1046163" lvl="3" indent="-344488" defTabSz="1019175">
              <a:spcBef>
                <a:spcPct val="40000"/>
              </a:spcBef>
              <a:buFont typeface="Wingdings" pitchFamily="-96" charset="2"/>
              <a:buChar char="Ø"/>
            </a:pPr>
            <a:r>
              <a:rPr lang="en-US" dirty="0" smtClean="0"/>
              <a:t>When it was created or modified</a:t>
            </a:r>
          </a:p>
          <a:p>
            <a:pPr marL="1046163" lvl="3" indent="-344488" defTabSz="1019175">
              <a:spcBef>
                <a:spcPct val="40000"/>
              </a:spcBef>
              <a:buFont typeface="Wingdings" pitchFamily="-96" charset="2"/>
              <a:buChar char="Ø"/>
            </a:pPr>
            <a:r>
              <a:rPr lang="en-US" dirty="0" smtClean="0"/>
              <a:t>When an email was sent and to whom</a:t>
            </a:r>
          </a:p>
        </p:txBody>
      </p:sp>
    </p:spTree>
    <p:extLst>
      <p:ext uri="{BB962C8B-B14F-4D97-AF65-F5344CB8AC3E}">
        <p14:creationId xmlns:p14="http://schemas.microsoft.com/office/powerpoint/2010/main" val="35020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Sanctions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Cost Shifting</a:t>
            </a:r>
          </a:p>
          <a:p>
            <a:pPr>
              <a:lnSpc>
                <a:spcPct val="90000"/>
              </a:lnSpc>
            </a:pPr>
            <a:r>
              <a:rPr lang="en-US" smtClean="0"/>
              <a:t>Fines</a:t>
            </a:r>
          </a:p>
          <a:p>
            <a:pPr>
              <a:lnSpc>
                <a:spcPct val="90000"/>
              </a:lnSpc>
            </a:pPr>
            <a:r>
              <a:rPr lang="en-US" smtClean="0"/>
              <a:t>Administrative actions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Ethical sanctions (e.g., disbarring)</a:t>
            </a:r>
          </a:p>
          <a:p>
            <a:pPr>
              <a:lnSpc>
                <a:spcPct val="90000"/>
              </a:lnSpc>
            </a:pPr>
            <a:r>
              <a:rPr lang="en-US" smtClean="0"/>
              <a:t>Legal sanctions (contempt of court order)</a:t>
            </a:r>
          </a:p>
          <a:p>
            <a:pPr>
              <a:lnSpc>
                <a:spcPct val="90000"/>
              </a:lnSpc>
            </a:pPr>
            <a:r>
              <a:rPr lang="en-US" smtClean="0"/>
              <a:t>Adverse inference</a:t>
            </a:r>
          </a:p>
          <a:p>
            <a:pPr>
              <a:lnSpc>
                <a:spcPct val="90000"/>
              </a:lnSpc>
            </a:pPr>
            <a:r>
              <a:rPr lang="en-US" smtClean="0"/>
              <a:t>Directed verdict</a:t>
            </a:r>
          </a:p>
        </p:txBody>
      </p:sp>
    </p:spTree>
    <p:extLst>
      <p:ext uri="{BB962C8B-B14F-4D97-AF65-F5344CB8AC3E}">
        <p14:creationId xmlns:p14="http://schemas.microsoft.com/office/powerpoint/2010/main" val="807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943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Let’s Talk the Same Language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95775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 smtClean="0"/>
              <a:t>Where might information hide?</a:t>
            </a:r>
          </a:p>
          <a:p>
            <a:pPr lvl="1" eaLnBrk="1" hangingPunct="1"/>
            <a:r>
              <a:rPr lang="en-US" dirty="0" smtClean="0"/>
              <a:t>Usually (not always!) in three “buckets” – network data, local data and email</a:t>
            </a:r>
          </a:p>
          <a:p>
            <a:pPr lvl="1" eaLnBrk="1" hangingPunct="1"/>
            <a:r>
              <a:rPr lang="en-US" dirty="0" smtClean="0"/>
              <a:t>Network (Home) Drives</a:t>
            </a:r>
          </a:p>
          <a:p>
            <a:pPr lvl="1" eaLnBrk="1" hangingPunct="1"/>
            <a:r>
              <a:rPr lang="en-US" dirty="0" smtClean="0"/>
              <a:t>Shared Network Drives</a:t>
            </a:r>
          </a:p>
          <a:p>
            <a:pPr lvl="1" eaLnBrk="1" hangingPunct="1"/>
            <a:r>
              <a:rPr lang="en-US" dirty="0" smtClean="0"/>
              <a:t>Desktops/Laptops</a:t>
            </a:r>
          </a:p>
          <a:p>
            <a:pPr lvl="1" eaLnBrk="1" hangingPunct="1"/>
            <a:r>
              <a:rPr lang="en-US" dirty="0" smtClean="0"/>
              <a:t>Mail servers </a:t>
            </a:r>
          </a:p>
          <a:p>
            <a:pPr lvl="1" eaLnBrk="1" hangingPunct="1"/>
            <a:r>
              <a:rPr lang="en-US" dirty="0" smtClean="0"/>
              <a:t>Databases</a:t>
            </a:r>
          </a:p>
          <a:p>
            <a:pPr eaLnBrk="1" hangingPunct="1"/>
            <a:r>
              <a:rPr lang="en-US" dirty="0" smtClean="0"/>
              <a:t>Other Helpful Terms</a:t>
            </a:r>
          </a:p>
          <a:p>
            <a:pPr lvl="1" eaLnBrk="1" hangingPunct="1"/>
            <a:r>
              <a:rPr lang="en-US" dirty="0" smtClean="0"/>
              <a:t>ESI</a:t>
            </a:r>
          </a:p>
          <a:p>
            <a:pPr lvl="1" eaLnBrk="1" hangingPunct="1"/>
            <a:r>
              <a:rPr lang="en-US" dirty="0" smtClean="0"/>
              <a:t>Native Format</a:t>
            </a:r>
          </a:p>
          <a:p>
            <a:pPr lvl="1" eaLnBrk="1" hangingPunct="1"/>
            <a:r>
              <a:rPr lang="en-US" dirty="0" smtClean="0"/>
              <a:t>Metadata</a:t>
            </a:r>
          </a:p>
          <a:p>
            <a:pPr lvl="1" eaLnBrk="1" hangingPunct="1"/>
            <a:r>
              <a:rPr lang="en-US" dirty="0" smtClean="0"/>
              <a:t>TIFF/PDF</a:t>
            </a:r>
          </a:p>
          <a:p>
            <a:pPr lvl="1" eaLnBrk="1" hangingPunct="1"/>
            <a:r>
              <a:rPr lang="en-US" dirty="0" smtClean="0"/>
              <a:t>Review Platform</a:t>
            </a:r>
          </a:p>
          <a:p>
            <a:pPr lvl="1" eaLnBrk="1" hangingPunct="1"/>
            <a:r>
              <a:rPr lang="en-US" dirty="0" smtClean="0"/>
              <a:t>Readily Accessible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69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Discovery Process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15200" cy="3962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Litigation (or investigation) is anticipated</a:t>
            </a:r>
          </a:p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Counsel issues litigation hold</a:t>
            </a:r>
          </a:p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Parties meet and confer</a:t>
            </a:r>
          </a:p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Data is extracted from various sources</a:t>
            </a:r>
          </a:p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Review</a:t>
            </a: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mtClean="0"/>
              <a:t>Responsiveness</a:t>
            </a: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mtClean="0"/>
              <a:t>Privilege</a:t>
            </a: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mtClean="0"/>
              <a:t>Confidentiality</a:t>
            </a:r>
          </a:p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Data is produced to opposing counsel</a:t>
            </a:r>
          </a:p>
          <a:p>
            <a:pPr marL="457200" indent="-457200">
              <a:lnSpc>
                <a:spcPct val="90000"/>
              </a:lnSpc>
              <a:buSzTx/>
              <a:buFont typeface="Zapf Dingbats" pitchFamily="112" charset="2"/>
              <a:buAutoNum type="arabicPeriod"/>
            </a:pPr>
            <a:r>
              <a:rPr lang="en-US" smtClean="0"/>
              <a:t>Repeat 3-6 as necessary</a:t>
            </a:r>
          </a:p>
        </p:txBody>
      </p:sp>
    </p:spTree>
    <p:extLst>
      <p:ext uri="{BB962C8B-B14F-4D97-AF65-F5344CB8AC3E}">
        <p14:creationId xmlns:p14="http://schemas.microsoft.com/office/powerpoint/2010/main" val="32142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951</Words>
  <Application>Microsoft Office PowerPoint</Application>
  <PresentationFormat>On-screen Show (4:3)</PresentationFormat>
  <Paragraphs>195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E-Discovery for System Administrators</vt:lpstr>
      <vt:lpstr>PowerPoint Presentation</vt:lpstr>
      <vt:lpstr>Admin</vt:lpstr>
      <vt:lpstr>Our Goals Today</vt:lpstr>
      <vt:lpstr>Discovery, generally </vt:lpstr>
      <vt:lpstr>E-Discovery</vt:lpstr>
      <vt:lpstr>Sanctions</vt:lpstr>
      <vt:lpstr>Let’s Talk the Same Language </vt:lpstr>
      <vt:lpstr>Discovery Process</vt:lpstr>
      <vt:lpstr>Preservation </vt:lpstr>
      <vt:lpstr>Acquisition</vt:lpstr>
      <vt:lpstr>Pre-Processing for Review</vt:lpstr>
      <vt:lpstr>Forensics and Discovery</vt:lpstr>
      <vt:lpstr>Convergence</vt:lpstr>
      <vt:lpstr>Divergence</vt:lpstr>
      <vt:lpstr>Concerns</vt:lpstr>
      <vt:lpstr>Tools, general</vt:lpstr>
      <vt:lpstr>Email</vt:lpstr>
      <vt:lpstr>Documents</vt:lpstr>
      <vt:lpstr>Others</vt:lpstr>
      <vt:lpstr>Questions?</vt:lpstr>
    </vt:vector>
  </TitlesOfParts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creator>OWASP Foundation</dc:creator>
  <cp:lastModifiedBy>Russ</cp:lastModifiedBy>
  <cp:revision>15</cp:revision>
  <cp:lastPrinted>2013-03-28T12:47:55Z</cp:lastPrinted>
  <dcterms:created xsi:type="dcterms:W3CDTF">2012-03-30T06:23:37Z</dcterms:created>
  <dcterms:modified xsi:type="dcterms:W3CDTF">2013-03-28T16:47:04Z</dcterms:modified>
</cp:coreProperties>
</file>