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57" r:id="rId4"/>
    <p:sldId id="258" r:id="rId5"/>
    <p:sldId id="267" r:id="rId6"/>
    <p:sldId id="268" r:id="rId7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2" y="-10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02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67238" cy="342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86804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</a:defRPr>
            </a:lvl1pPr>
          </a:lstStyle>
          <a:p>
            <a:pPr>
              <a:defRPr/>
            </a:pPr>
            <a:fld id="{28D92963-A267-4587-A075-887475D98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E0BA2BE-D185-470D-9706-528DA66B2C4F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A1542A4-F374-4E8E-8DC7-E3EA22969415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5374E42-7D88-4FD0-80B7-CA5D008F0F98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D6112B5-BCBB-440B-824B-223B5F0A080D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564D4DF-14FB-4637-AAA5-5654CD847CE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4DCABCA-2648-44A5-825C-D1C184C75445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DF49D80-B572-4F90-BB91-E4425F8A1FC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F78B792-34D7-48D2-AC89-5E8BBAB20C63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8D92963-A267-4587-A075-887475D982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30CB-9871-4B23-9E12-A634AA1B4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93B90-22AA-4237-A006-8952CCBFE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9FA30-2359-4CB2-9977-D65A41126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0" y="7543800"/>
            <a:ext cx="263525" cy="3599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6925" y="7543800"/>
            <a:ext cx="265113" cy="3599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3DEC7-E4B4-499B-95D5-135E23070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73975" y="762000"/>
            <a:ext cx="1465263" cy="427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76600" y="762000"/>
            <a:ext cx="4244975" cy="427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152C4-CEF9-44FC-B155-054E9723F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92112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371600"/>
            <a:ext cx="3922713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30CEE-88CA-456C-9B05-8B39E6B72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A677F-C22E-464D-8A9D-37F3A2CC5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EE721-7277-4787-9723-A3FE3C202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AACE6-7B9B-4536-871A-9E7009D95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5CFFB-2FCC-4A3D-BB08-FC245DE89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3B6D9-7A5F-442E-8E0B-08CB40B00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134100"/>
            <a:ext cx="9144000" cy="723900"/>
          </a:xfrm>
          <a:prstGeom prst="rect">
            <a:avLst/>
          </a:prstGeom>
          <a:solidFill>
            <a:srgbClr val="336699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336699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78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96238" cy="474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71195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394450" y="6400800"/>
            <a:ext cx="9255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 b="1">
                <a:solidFill>
                  <a:srgbClr val="FFFFFF"/>
                </a:solidFill>
                <a:latin typeface="Tahoma" pitchFamily="32" charset="0"/>
              </a:rPr>
              <a:t>OWASP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585200" y="6400800"/>
            <a:ext cx="401638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ea typeface="+mn-ea"/>
              </a:defRPr>
            </a:lvl1pPr>
          </a:lstStyle>
          <a:p>
            <a:pPr>
              <a:defRPr/>
            </a:pPr>
            <a:fld id="{75F9DE4D-409F-48C2-BAAB-55C0ABF27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61300" y="6197600"/>
            <a:ext cx="558800" cy="62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+mj-lt"/>
          <a:ea typeface="DejaVu Sans" charset="0"/>
          <a:cs typeface="+mj-cs"/>
        </a:defRPr>
      </a:lvl1pPr>
      <a:lvl2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Tahoma" pitchFamily="32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Tahoma" pitchFamily="32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Tahoma" pitchFamily="32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FFFFFF"/>
          </a:solidFill>
          <a:latin typeface="Tahoma" pitchFamily="32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FFFFFF"/>
          </a:solidFill>
          <a:latin typeface="Tahoma" pitchFamily="32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FFFFFF"/>
          </a:solidFill>
          <a:latin typeface="Tahoma" pitchFamily="32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FFFFFF"/>
          </a:solidFill>
          <a:latin typeface="Tahoma" pitchFamily="32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DejaVu Sans" charset="0"/>
          <a:cs typeface="+mn-cs"/>
        </a:defRPr>
      </a:lvl1pPr>
      <a:lvl2pPr marL="742950" indent="-285750" algn="l" defTabSz="457200" rtl="0" eaLnBrk="0" fontAlgn="base" hangingPunct="0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DejaVu Sans" charset="0"/>
          <a:cs typeface="+mn-cs"/>
        </a:defRPr>
      </a:lvl2pPr>
      <a:lvl3pPr marL="1143000" indent="-228600" algn="l" defTabSz="457200" rtl="0" eaLnBrk="0" fontAlgn="base" hangingPunct="0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DejaVu Sans" charset="0"/>
          <a:cs typeface="+mn-cs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DejaVu Sans" charset="0"/>
          <a:cs typeface="+mn-cs"/>
        </a:defRPr>
      </a:lvl4pPr>
      <a:lvl5pPr marL="20574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DejaVu Sans" charset="0"/>
          <a:cs typeface="+mn-cs"/>
        </a:defRPr>
      </a:lvl5pPr>
      <a:lvl6pPr marL="25146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47800" y="762000"/>
            <a:ext cx="7696200" cy="4953000"/>
          </a:xfrm>
          <a:prstGeom prst="rect">
            <a:avLst/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762000"/>
            <a:ext cx="5862638" cy="190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3366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5715000"/>
            <a:ext cx="9144000" cy="1149350"/>
          </a:xfrm>
          <a:prstGeom prst="rect">
            <a:avLst/>
          </a:prstGeom>
          <a:solidFill>
            <a:srgbClr val="3366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676400" y="1066800"/>
            <a:ext cx="13716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549525" y="5165725"/>
            <a:ext cx="7167563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969696"/>
                </a:solidFill>
                <a:latin typeface="Tahoma" pitchFamily="32" charset="0"/>
              </a:rPr>
              <a:t>Copyright 2007 © The OWASP Foundation</a:t>
            </a:r>
          </a:p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969696"/>
                </a:solidFill>
                <a:latin typeface="Tahoma" pitchFamily="32" charset="0"/>
              </a:rPr>
              <a:t>Permission is granted to copy, distribute and/or modify this document under the terms of the OWASP License.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77777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50" y="755650"/>
            <a:ext cx="1417638" cy="3740150"/>
          </a:xfrm>
          <a:prstGeom prst="rect">
            <a:avLst/>
          </a:prstGeom>
          <a:solidFill>
            <a:srgbClr val="003399">
              <a:alpha val="5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350" y="5302250"/>
            <a:ext cx="1417638" cy="4127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350" y="4845050"/>
            <a:ext cx="1417638" cy="565150"/>
          </a:xfrm>
          <a:prstGeom prst="rect">
            <a:avLst/>
          </a:prstGeom>
          <a:solidFill>
            <a:srgbClr val="339933">
              <a:alpha val="70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350" y="2667000"/>
            <a:ext cx="1417638" cy="1219200"/>
          </a:xfrm>
          <a:prstGeom prst="rect">
            <a:avLst/>
          </a:prstGeom>
          <a:solidFill>
            <a:srgbClr val="003366">
              <a:alpha val="5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452563" y="2667000"/>
            <a:ext cx="681037" cy="1219200"/>
          </a:xfrm>
          <a:prstGeom prst="rect">
            <a:avLst/>
          </a:prstGeom>
          <a:solidFill>
            <a:srgbClr val="339933">
              <a:alpha val="70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170113" y="2667000"/>
            <a:ext cx="681037" cy="1219200"/>
          </a:xfrm>
          <a:prstGeom prst="rect">
            <a:avLst/>
          </a:prstGeom>
          <a:solidFill>
            <a:srgbClr val="339933">
              <a:alpha val="70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2641600"/>
            <a:ext cx="9144000" cy="269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787775" y="5937250"/>
            <a:ext cx="4921250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>
                <a:solidFill>
                  <a:srgbClr val="EAEAEA"/>
                </a:solidFill>
                <a:latin typeface="Tahoma" pitchFamily="32" charset="0"/>
              </a:rPr>
              <a:t>The OWASP Foundation</a:t>
            </a:r>
            <a:br>
              <a:rPr lang="en-US" sz="2800" b="1">
                <a:solidFill>
                  <a:srgbClr val="EAEAEA"/>
                </a:solidFill>
                <a:latin typeface="Tahoma" pitchFamily="32" charset="0"/>
              </a:rPr>
            </a:br>
            <a:r>
              <a:rPr lang="en-US" sz="1600" b="1" u="sng">
                <a:solidFill>
                  <a:srgbClr val="EAEAEA"/>
                </a:solidFill>
                <a:latin typeface="Tahoma" pitchFamily="32" charset="0"/>
              </a:rPr>
              <a:t>http://www.owasp.org</a:t>
            </a:r>
            <a:r>
              <a:rPr lang="en-US" sz="1600" b="1">
                <a:solidFill>
                  <a:srgbClr val="EAEAEA"/>
                </a:solidFill>
                <a:latin typeface="Tahoma" pitchFamily="32" charset="0"/>
              </a:rPr>
              <a:t> 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0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2705100" y="2667000"/>
            <a:ext cx="1028700" cy="1219200"/>
          </a:xfrm>
          <a:custGeom>
            <a:avLst/>
            <a:gdLst>
              <a:gd name="T0" fmla="*/ 0 w 456"/>
              <a:gd name="T1" fmla="*/ 0 h 528"/>
              <a:gd name="T2" fmla="*/ 0 w 456"/>
              <a:gd name="T3" fmla="*/ 528 h 528"/>
              <a:gd name="T4" fmla="*/ 192 w 456"/>
              <a:gd name="T5" fmla="*/ 528 h 528"/>
              <a:gd name="T6" fmla="*/ 452 w 456"/>
              <a:gd name="T7" fmla="*/ 260 h 528"/>
              <a:gd name="T8" fmla="*/ 456 w 456"/>
              <a:gd name="T9" fmla="*/ 1 h 528"/>
              <a:gd name="T10" fmla="*/ 0 w 456"/>
              <a:gd name="T11" fmla="*/ 0 h 528"/>
              <a:gd name="T12" fmla="*/ 0 w 456"/>
              <a:gd name="T13" fmla="*/ 0 h 528"/>
              <a:gd name="T14" fmla="*/ 456 w 456"/>
              <a:gd name="T1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2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 rot="10800000">
            <a:off x="7385050" y="2671763"/>
            <a:ext cx="1028700" cy="1219200"/>
          </a:xfrm>
          <a:custGeom>
            <a:avLst/>
            <a:gdLst>
              <a:gd name="T0" fmla="*/ 0 w 456"/>
              <a:gd name="T1" fmla="*/ 0 h 528"/>
              <a:gd name="T2" fmla="*/ 0 w 456"/>
              <a:gd name="T3" fmla="*/ 528 h 528"/>
              <a:gd name="T4" fmla="*/ 192 w 456"/>
              <a:gd name="T5" fmla="*/ 528 h 528"/>
              <a:gd name="T6" fmla="*/ 452 w 456"/>
              <a:gd name="T7" fmla="*/ 260 h 528"/>
              <a:gd name="T8" fmla="*/ 456 w 456"/>
              <a:gd name="T9" fmla="*/ 1 h 528"/>
              <a:gd name="T10" fmla="*/ 0 w 456"/>
              <a:gd name="T11" fmla="*/ 0 h 528"/>
              <a:gd name="T12" fmla="*/ 0 w 456"/>
              <a:gd name="T13" fmla="*/ 0 h 528"/>
              <a:gd name="T14" fmla="*/ 456 w 456"/>
              <a:gd name="T1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2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524000" y="4229100"/>
            <a:ext cx="2667000" cy="50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657600" y="6326188"/>
            <a:ext cx="5181600" cy="32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GB"/>
          </a:p>
        </p:txBody>
      </p:sp>
      <p:sp>
        <p:nvSpPr>
          <p:cNvPr id="207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0" y="7543800"/>
            <a:ext cx="681038" cy="3599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+mj-lt"/>
          <a:ea typeface="DejaVu Sans" charset="0"/>
          <a:cs typeface="+mj-cs"/>
        </a:defRPr>
      </a:lvl1pPr>
      <a:lvl2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ahoma" pitchFamily="32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ahoma" pitchFamily="32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ahoma" pitchFamily="32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000000"/>
          </a:solidFill>
          <a:latin typeface="Tahoma" pitchFamily="32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Tahoma" pitchFamily="32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Tahoma" pitchFamily="32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Tahoma" pitchFamily="32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Tahoma" pitchFamily="32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DejaVu Sans" charset="0"/>
          <a:cs typeface="+mn-cs"/>
        </a:defRPr>
      </a:lvl1pPr>
      <a:lvl2pPr marL="742950" indent="-285750" algn="l" defTabSz="457200" rtl="0" eaLnBrk="0" fontAlgn="base" hangingPunct="0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DejaVu Sans" charset="0"/>
          <a:cs typeface="+mn-cs"/>
        </a:defRPr>
      </a:lvl2pPr>
      <a:lvl3pPr marL="1143000" indent="-228600" algn="l" defTabSz="457200" rtl="0" eaLnBrk="0" fontAlgn="base" hangingPunct="0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DejaVu Sans" charset="0"/>
          <a:cs typeface="+mn-cs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DejaVu Sans" charset="0"/>
          <a:cs typeface="+mn-cs"/>
        </a:defRPr>
      </a:lvl4pPr>
      <a:lvl5pPr marL="20574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DejaVu Sans" charset="0"/>
          <a:cs typeface="+mn-cs"/>
        </a:defRPr>
      </a:lvl5pPr>
      <a:lvl6pPr marL="25146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276600" y="762000"/>
            <a:ext cx="5867400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777777"/>
                </a:solidFill>
                <a:latin typeface="Tahoma" pitchFamily="34" charset="0"/>
              </a:rPr>
              <a:t>OWASP Global Conference</a:t>
            </a:r>
            <a:br>
              <a:rPr lang="en-US" sz="2800" b="1">
                <a:solidFill>
                  <a:srgbClr val="777777"/>
                </a:solidFill>
                <a:latin typeface="Tahoma" pitchFamily="34" charset="0"/>
              </a:rPr>
            </a:br>
            <a:r>
              <a:rPr lang="en-US" sz="2800" b="1">
                <a:solidFill>
                  <a:srgbClr val="777777"/>
                </a:solidFill>
                <a:latin typeface="Tahoma" pitchFamily="34" charset="0"/>
              </a:rPr>
              <a:t>Committee (GCC)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025900" y="3429000"/>
            <a:ext cx="4114800" cy="1400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spcBef>
                <a:spcPts val="1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969696"/>
                </a:solidFill>
                <a:latin typeface="Tahoma" pitchFamily="34" charset="0"/>
              </a:rPr>
              <a:t>Committee Update Slides</a:t>
            </a:r>
            <a:br>
              <a:rPr lang="en-US" sz="1600" b="1" dirty="0">
                <a:solidFill>
                  <a:srgbClr val="969696"/>
                </a:solidFill>
                <a:latin typeface="Tahoma" pitchFamily="34" charset="0"/>
              </a:rPr>
            </a:br>
            <a:r>
              <a:rPr lang="en-US" sz="1600" b="1" dirty="0" smtClean="0">
                <a:solidFill>
                  <a:srgbClr val="969696"/>
                </a:solidFill>
                <a:latin typeface="Tahoma" pitchFamily="34" charset="0"/>
              </a:rPr>
              <a:t>August 1, 2009</a:t>
            </a:r>
            <a:endParaRPr lang="en-US" sz="1600" b="1" dirty="0">
              <a:solidFill>
                <a:srgbClr val="969696"/>
              </a:solidFill>
              <a:latin typeface="Tahoma" pitchFamily="34" charset="0"/>
            </a:endParaRPr>
          </a:p>
          <a:p>
            <a:pPr>
              <a:lnSpc>
                <a:spcPct val="98000"/>
              </a:lnSpc>
              <a:spcBef>
                <a:spcPts val="1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969696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8585200" y="6400800"/>
            <a:ext cx="4048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A3CF48A-1982-4A08-8983-C819445421AD}" type="slidenum">
              <a:rPr lang="en-US">
                <a:solidFill>
                  <a:srgbClr val="FFFFFF"/>
                </a:solidFill>
              </a:rPr>
              <a:pPr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FFFFFF"/>
                </a:solidFill>
                <a:latin typeface="Tahoma" pitchFamily="34" charset="0"/>
              </a:rPr>
              <a:t>Global Conference Committee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457200" y="1277938"/>
            <a:ext cx="8229600" cy="512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rgbClr val="000000"/>
                </a:solidFill>
                <a:latin typeface="Tahoma" pitchFamily="34" charset="0"/>
              </a:rPr>
              <a:t>The primary purpose of the Global Conference Committee is: to determine location, frequency and to oversee and direct global conferences, speakers, and training.</a:t>
            </a:r>
          </a:p>
          <a:p>
            <a:pPr>
              <a:lnSpc>
                <a:spcPct val="98000"/>
              </a:lnSpc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98000"/>
              </a:lnSpc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</a:rPr>
              <a:t>Conference  Committee</a:t>
            </a:r>
          </a:p>
          <a:p>
            <a:pPr>
              <a:lnSpc>
                <a:spcPct val="98000"/>
              </a:lnSpc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</a:rPr>
              <a:t>Mark Bristow (U.S.), Wayne Huang (Asia), </a:t>
            </a: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</a:rPr>
              <a:t>Dhruv 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</a:rPr>
              <a:t>Soi (India), Kate Hartmann (U.S.)</a:t>
            </a:r>
          </a:p>
          <a:p>
            <a:pPr>
              <a:lnSpc>
                <a:spcPct val="98000"/>
              </a:lnSpc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8585200" y="6400800"/>
            <a:ext cx="4048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E7B73FA-028F-44CC-AF90-AF6D1D6DF29C}" type="slidenum">
              <a:rPr lang="en-US">
                <a:solidFill>
                  <a:srgbClr val="FFFFFF"/>
                </a:solidFill>
              </a:rPr>
              <a:pPr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0034" y="142852"/>
            <a:ext cx="8358214" cy="86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spcBef>
                <a:spcPts val="700"/>
              </a:spcBef>
              <a:buFont typeface="Times New Roman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125" name="Content Placeholder 5"/>
          <p:cNvSpPr>
            <a:spLocks noGrp="1"/>
          </p:cNvSpPr>
          <p:nvPr>
            <p:ph idx="1"/>
          </p:nvPr>
        </p:nvSpPr>
        <p:spPr>
          <a:xfrm>
            <a:off x="357158" y="1142984"/>
            <a:ext cx="7996237" cy="5000645"/>
          </a:xfrm>
        </p:spPr>
        <p:txBody>
          <a:bodyPr/>
          <a:lstStyle/>
          <a:p>
            <a:pPr lvl="1">
              <a:buFont typeface="Arial" charset="0"/>
              <a:buChar char="•"/>
            </a:pPr>
            <a:r>
              <a:rPr lang="en-GB" sz="1100" dirty="0" smtClean="0"/>
              <a:t>8/26/09 Academia Symposium, California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Free of charge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8/24/09 MN half day event 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Free of charge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Bruce </a:t>
            </a:r>
            <a:r>
              <a:rPr lang="en-US" sz="1100" dirty="0" err="1" smtClean="0"/>
              <a:t>Schneier</a:t>
            </a:r>
            <a:r>
              <a:rPr lang="en-GB" sz="1100" dirty="0" smtClean="0"/>
              <a:t> speaker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10/13/09 Germany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Charging admission (200 EU non-member/160 EU member) but not running through Foundation.  Georg Hess states that German attendees require “official German receipts”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10/27/09 OWASP AppSec Brazil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Free of charge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Gary McGraw, keynote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10/28/09 Rochester Security Summit</a:t>
            </a:r>
          </a:p>
          <a:p>
            <a:pPr lvl="2">
              <a:buFont typeface="Arial" charset="0"/>
              <a:buChar char="•"/>
            </a:pPr>
            <a:r>
              <a:rPr lang="en-GB" sz="1100" dirty="0" err="1" smtClean="0"/>
              <a:t>Cohosted</a:t>
            </a:r>
            <a:r>
              <a:rPr lang="en-GB" sz="1100" dirty="0" smtClean="0"/>
              <a:t> with ISSCA NY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11/10/09 AppSec DC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Global Event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Need more sponsorship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11/17/09 AppSec India</a:t>
            </a:r>
          </a:p>
          <a:p>
            <a:pPr lvl="2">
              <a:buFont typeface="Arial" charset="0"/>
              <a:buChar char="•"/>
            </a:pPr>
            <a:r>
              <a:rPr lang="en-GB" sz="1100" dirty="0" smtClean="0"/>
              <a:t>Co sponsored with Security Byte</a:t>
            </a:r>
          </a:p>
          <a:p>
            <a:pPr lvl="1">
              <a:buFont typeface="Arial" charset="0"/>
              <a:buChar char="•"/>
            </a:pPr>
            <a:r>
              <a:rPr lang="en-GB" sz="1100" dirty="0" smtClean="0"/>
              <a:t>12/10/2009 IBWAS – Spain/Portugal</a:t>
            </a:r>
          </a:p>
          <a:p>
            <a:pPr lvl="2"/>
            <a:r>
              <a:rPr lang="en-GB" sz="1100" dirty="0" smtClean="0"/>
              <a:t>Running through the foundation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85728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Upcoming Events 2009</a:t>
            </a:r>
            <a:endParaRPr lang="en-US" sz="36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8585200" y="6400800"/>
            <a:ext cx="4048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C4B2AD2-2265-4D3B-A19B-BA0D612F227E}" type="slidenum">
              <a:rPr lang="en-US">
                <a:solidFill>
                  <a:srgbClr val="FFFFFF"/>
                </a:solidFill>
              </a:rPr>
              <a:pPr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rgbClr val="FFFFFF"/>
                </a:solidFill>
                <a:latin typeface="Tahoma" pitchFamily="34" charset="0"/>
              </a:rPr>
              <a:t>Upcoming Conferences </a:t>
            </a:r>
            <a:r>
              <a:rPr lang="en-US" sz="2800" b="1" dirty="0">
                <a:solidFill>
                  <a:srgbClr val="FFFFFF"/>
                </a:solidFill>
                <a:latin typeface="Tahoma" pitchFamily="34" charset="0"/>
              </a:rPr>
              <a:t>2010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spcBef>
                <a:spcPts val="700"/>
              </a:spcBef>
              <a:buFont typeface="Times New Roman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357188" y="1285875"/>
            <a:ext cx="7996237" cy="4749800"/>
          </a:xfrm>
        </p:spPr>
        <p:txBody>
          <a:bodyPr/>
          <a:lstStyle/>
          <a:p>
            <a:pPr marL="514350" indent="-514350">
              <a:defRPr/>
            </a:pPr>
            <a:endParaRPr lang="nl-BE" dirty="0" smtClean="0"/>
          </a:p>
          <a:p>
            <a:pPr marL="514350" indent="-514350">
              <a:defRPr/>
            </a:pPr>
            <a:r>
              <a:rPr lang="nl-BE" dirty="0" smtClean="0"/>
              <a:t>AppSec EU 2010 – Sweden - June</a:t>
            </a:r>
          </a:p>
          <a:p>
            <a:pPr marL="514350" indent="-514350">
              <a:defRPr/>
            </a:pPr>
            <a:r>
              <a:rPr lang="nl-BE" dirty="0" smtClean="0"/>
              <a:t>AppSec Asia 2010 – Bejing, Taipai - March </a:t>
            </a:r>
          </a:p>
          <a:p>
            <a:pPr marL="514350" indent="-514350">
              <a:defRPr/>
            </a:pPr>
            <a:endParaRPr lang="nl-BE" dirty="0" smtClean="0"/>
          </a:p>
          <a:p>
            <a:pPr marL="514350" indent="-514350">
              <a:defRPr/>
            </a:pPr>
            <a:endParaRPr lang="nl-BE" dirty="0" smtClean="0"/>
          </a:p>
          <a:p>
            <a:pPr>
              <a:buFont typeface="Arial" charset="0"/>
              <a:buChar char="•"/>
              <a:defRPr/>
            </a:pPr>
            <a:endParaRPr lang="nl-BE" dirty="0" smtClean="0"/>
          </a:p>
          <a:p>
            <a:pPr>
              <a:buFont typeface="Arial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Financial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100" dirty="0" smtClean="0"/>
              <a:t>Local</a:t>
            </a:r>
            <a:r>
              <a:rPr lang="en-US" sz="1100" dirty="0" smtClean="0"/>
              <a:t>, regional, and global, should </a:t>
            </a:r>
            <a:r>
              <a:rPr lang="en-US" sz="1100" dirty="0" smtClean="0"/>
              <a:t>be executing </a:t>
            </a:r>
            <a:r>
              <a:rPr lang="en-US" sz="1100" dirty="0" smtClean="0"/>
              <a:t>a profit sharing model with the foundation.  </a:t>
            </a:r>
            <a:endParaRPr lang="en-US" sz="1100" dirty="0" smtClean="0"/>
          </a:p>
          <a:p>
            <a:r>
              <a:rPr lang="en-US" sz="1100" dirty="0" smtClean="0"/>
              <a:t>	</a:t>
            </a:r>
            <a:r>
              <a:rPr lang="en-US" sz="1100" dirty="0" smtClean="0"/>
              <a:t>70/30 </a:t>
            </a:r>
            <a:r>
              <a:rPr lang="en-US" sz="1100" dirty="0" smtClean="0"/>
              <a:t>split (negotiable based </a:t>
            </a:r>
            <a:r>
              <a:rPr lang="en-US" sz="1100" dirty="0" smtClean="0"/>
              <a:t>on expenditure </a:t>
            </a:r>
            <a:r>
              <a:rPr lang="en-US" sz="1100" dirty="0" smtClean="0"/>
              <a:t>mapping by the local chapter) should be the norm.  </a:t>
            </a:r>
            <a:endParaRPr lang="en-US" sz="1100" dirty="0" smtClean="0"/>
          </a:p>
          <a:p>
            <a:r>
              <a:rPr lang="en-US" sz="1100" dirty="0" smtClean="0"/>
              <a:t>	</a:t>
            </a:r>
            <a:r>
              <a:rPr lang="en-US" sz="1100" dirty="0" smtClean="0"/>
              <a:t>Alternative split is negotiable based on a budget submitted by the local chapter to </a:t>
            </a:r>
            <a:r>
              <a:rPr lang="en-US" sz="1100" dirty="0" smtClean="0"/>
              <a:t>justify future</a:t>
            </a:r>
            <a:br>
              <a:rPr lang="en-US" sz="1100" dirty="0" smtClean="0"/>
            </a:br>
            <a:r>
              <a:rPr lang="en-US" sz="1100" dirty="0" smtClean="0"/>
              <a:t>spending.  </a:t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ALL </a:t>
            </a:r>
            <a:r>
              <a:rPr lang="en-US" sz="1100" dirty="0" smtClean="0"/>
              <a:t>local events </a:t>
            </a:r>
            <a:r>
              <a:rPr lang="en-US" sz="1100" dirty="0" smtClean="0"/>
              <a:t>that charge admission or collect sponsorship funding be run through </a:t>
            </a:r>
            <a:r>
              <a:rPr lang="en-US" sz="1100" dirty="0" smtClean="0"/>
              <a:t>the foundation.  </a:t>
            </a:r>
            <a:endParaRPr lang="en-US" sz="1100" dirty="0" smtClean="0"/>
          </a:p>
          <a:p>
            <a:r>
              <a:rPr lang="en-US" sz="1100" dirty="0" smtClean="0"/>
              <a:t>	</a:t>
            </a:r>
            <a:r>
              <a:rPr lang="en-US" sz="1100" dirty="0" smtClean="0"/>
              <a:t>This includes </a:t>
            </a:r>
            <a:r>
              <a:rPr lang="en-US" sz="1100" dirty="0" smtClean="0"/>
              <a:t>registrations, accounting</a:t>
            </a:r>
            <a:r>
              <a:rPr lang="en-US" sz="1100" dirty="0" smtClean="0"/>
              <a:t>, contracts</a:t>
            </a:r>
            <a:r>
              <a:rPr lang="en-US" sz="1100" dirty="0" smtClean="0"/>
              <a:t>, etc.  </a:t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It seems to follow, then, that the Chapter Committee will need to include</a:t>
            </a:r>
            <a:br>
              <a:rPr lang="en-US" sz="1100" dirty="0" smtClean="0"/>
            </a:br>
            <a:r>
              <a:rPr lang="en-US" sz="1100" dirty="0" smtClean="0"/>
              <a:t>these requirements in the chapter handbook.</a:t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1" dirty="0" smtClean="0"/>
              <a:t>Summary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All finances for local, regional, and global events must be handled by the</a:t>
            </a:r>
            <a:br>
              <a:rPr lang="en-US" sz="1100" dirty="0" smtClean="0"/>
            </a:br>
            <a:r>
              <a:rPr lang="en-US" sz="1100" dirty="0" smtClean="0"/>
              <a:t>foundation.  The foundation will designate 30% of the event funds to the</a:t>
            </a:r>
            <a:br>
              <a:rPr lang="en-US" sz="1100" dirty="0" smtClean="0"/>
            </a:br>
            <a:r>
              <a:rPr lang="en-US" sz="1100" dirty="0" smtClean="0"/>
              <a:t>local chapters with 70% going back to the foundation.  The local chapter</a:t>
            </a:r>
            <a:br>
              <a:rPr lang="en-US" sz="1100" dirty="0" smtClean="0"/>
            </a:br>
            <a:r>
              <a:rPr lang="en-US" sz="1100" dirty="0" smtClean="0"/>
              <a:t>funds will then be managed by the foundation.  If they are not handled at a</a:t>
            </a:r>
            <a:br>
              <a:rPr lang="en-US" sz="1100" dirty="0" smtClean="0"/>
            </a:br>
            <a:r>
              <a:rPr lang="en-US" sz="1100" dirty="0" smtClean="0"/>
              <a:t>“corporate level” </a:t>
            </a:r>
            <a:r>
              <a:rPr lang="en-US" sz="1100" dirty="0" smtClean="0"/>
              <a:t>then I would believe we run the risk of misuse of funds.</a:t>
            </a:r>
            <a:br>
              <a:rPr lang="en-US" sz="1100" dirty="0" smtClean="0"/>
            </a:br>
            <a:r>
              <a:rPr lang="en-US" sz="1100" dirty="0" smtClean="0"/>
              <a:t>It seems to be a step toward </a:t>
            </a:r>
            <a:r>
              <a:rPr lang="en-US" sz="1100" b="1" dirty="0" smtClean="0"/>
              <a:t>protecting the chapter leaders from</a:t>
            </a:r>
            <a:br>
              <a:rPr lang="en-US" sz="1100" b="1" dirty="0" smtClean="0"/>
            </a:br>
            <a:r>
              <a:rPr lang="en-US" sz="1100" b="1" dirty="0" smtClean="0"/>
              <a:t>accusations, more than protecting the money</a:t>
            </a:r>
            <a:r>
              <a:rPr lang="en-US" sz="1100" dirty="0" smtClean="0"/>
              <a:t>.  Reimbursements will be made</a:t>
            </a:r>
            <a:br>
              <a:rPr lang="en-US" sz="1100" dirty="0" smtClean="0"/>
            </a:br>
            <a:r>
              <a:rPr lang="en-US" sz="1100" dirty="0" smtClean="0"/>
              <a:t>or, in cases of event planning, payments will be made in advance based on</a:t>
            </a:r>
            <a:br>
              <a:rPr lang="en-US" sz="1100" dirty="0" smtClean="0"/>
            </a:br>
            <a:r>
              <a:rPr lang="en-US" sz="1100" dirty="0" smtClean="0"/>
              <a:t>contractual obligations.</a:t>
            </a:r>
            <a:br>
              <a:rPr lang="en-US" sz="1100" dirty="0" smtClean="0"/>
            </a:b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"/>
        <a:cs typeface="DejaVu Sans"/>
      </a:majorFont>
      <a:minorFont>
        <a:latin typeface="Tahoma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"/>
        <a:cs typeface="DejaVu Sans"/>
      </a:majorFont>
      <a:minorFont>
        <a:latin typeface="Tahoma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5942</TotalTime>
  <Words>205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DejaVu Sans</vt:lpstr>
      <vt:lpstr>Times New Roman</vt:lpstr>
      <vt:lpstr>Tahoma</vt:lpstr>
      <vt:lpstr>Office Theme</vt:lpstr>
      <vt:lpstr>1_Office Theme</vt:lpstr>
      <vt:lpstr>Slide 1</vt:lpstr>
      <vt:lpstr>Slide 2</vt:lpstr>
      <vt:lpstr>Slide 3</vt:lpstr>
      <vt:lpstr>Slide 4</vt:lpstr>
      <vt:lpstr>Conference Financial Proposal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Live CD:  An Open Environment for Web Application Security</dc:title>
  <dc:creator>Jason Li</dc:creator>
  <cp:keywords>Application Security</cp:keywords>
  <dc:description>http://www.owasp.org</dc:description>
  <cp:lastModifiedBy>khartmann</cp:lastModifiedBy>
  <cp:revision>131</cp:revision>
  <cp:lastPrinted>1601-01-01T00:00:00Z</cp:lastPrinted>
  <dcterms:created xsi:type="dcterms:W3CDTF">1601-01-01T00:00:00Z</dcterms:created>
  <dcterms:modified xsi:type="dcterms:W3CDTF">2009-08-11T15:00:20Z</dcterms:modified>
</cp:coreProperties>
</file>