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2" r:id="rId6"/>
    <p:sldId id="261" r:id="rId7"/>
    <p:sldId id="260" r:id="rId8"/>
    <p:sldId id="267" r:id="rId9"/>
    <p:sldId id="266" r:id="rId10"/>
    <p:sldId id="265" r:id="rId11"/>
    <p:sldId id="264" r:id="rId12"/>
    <p:sldId id="273" r:id="rId13"/>
    <p:sldId id="263" r:id="rId14"/>
    <p:sldId id="272" r:id="rId15"/>
    <p:sldId id="271" r:id="rId16"/>
    <p:sldId id="270" r:id="rId17"/>
    <p:sldId id="269" r:id="rId18"/>
    <p:sldId id="268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AD61-F81F-4D88-A2A4-DE23A72F71E3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6E30-9D4D-4761-BC33-6F77F6F37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F6E30-9D4D-4761-BC33-6F77F6F37B8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7BF17-B460-4676-BC68-D5C9135E9148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3D135-9C10-43FD-A8BC-B6BD320463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68B62-7A2C-4032-9AE6-3ADCA7C4759B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7A0BA-E609-44A5-ADA4-F5F6EE4A0C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07EEB-67A8-43F2-9645-9C855AD69DAB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CA5A3-273F-4263-A480-C921FBCE0B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E6EF1-CC54-40C7-85A6-53A2E77C43C7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5F502-DB41-4613-AD71-F8420B53FE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CE697-F1FB-4E3B-A5AE-DE945AD07456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26368-A805-4AB1-B26A-6B61F7480C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D9D0DC-D2F7-42E6-A209-2CFEC34B8DB2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A51D7-1A55-4C13-96BA-5F7F7A9B70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AA5B4-A87D-485B-B1CC-309D9EE9C2EC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3C0A6-B37A-4A3F-A66E-C78683BB61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A6557B-ECA6-4CF6-93CB-3B9D486B603A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57EEB-A272-4B19-8756-C8391CA362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41C647-45CC-4202-98F0-960E93D85864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BF32-CC7D-4B37-89BF-ACC583C12E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A45B1-1600-4FCF-AB9E-90A839383385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DED94-C87C-46EE-8F7A-AD5616C9FA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2619F-FD58-4558-A2D1-65AF1F96474B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E4876-546D-422B-AD81-A8BF21474D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67200" y="76200"/>
            <a:ext cx="4724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5F8ED1B-BA52-4400-A974-336E73838DE0}" type="datetimeFigureOut">
              <a:rPr lang="en-US"/>
              <a:pPr/>
              <a:t>3/19/2013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516A2A0-5A11-4396-A5DD-E8B16827C21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rgbClr val="D9D9D9"/>
          </a:solidFill>
          <a:latin typeface="+mj-lt"/>
          <a:ea typeface="ＭＳ Ｐゴシック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D9D9D9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vacyright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3657600"/>
            <a:ext cx="7772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FF0000"/>
                </a:solidFill>
                <a:latin typeface="Bradley Hand ITC" pitchFamily="66" charset="0"/>
              </a:rPr>
              <a:t>The Information Ecosystem:</a:t>
            </a:r>
            <a:r>
              <a:rPr lang="en-US" sz="48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Bradley Hand ITC" pitchFamily="66" charset="0"/>
              </a:rPr>
              <a:t>Closing the GAPS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33400" y="4505742"/>
            <a:ext cx="8001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r>
              <a:rPr lang="en-US" b="1" i="1" dirty="0"/>
              <a:t>“The closet was secured by biometric and keycard scan security with a magnetic lock and an additional door with a keyed lock. In addition, the property management company for the leased spaced provided security services . . . In spite of these physical safeguards, HHS determined that the PHI contained on the hard drives was not protected well enough.”</a:t>
            </a:r>
            <a:r>
              <a:rPr lang="en-US" dirty="0"/>
              <a:t> </a:t>
            </a:r>
            <a:endParaRPr lang="en-US" sz="2400" b="1" dirty="0">
              <a:latin typeface="Rockwell" pitchFamily="18" charset="0"/>
            </a:endParaRPr>
          </a:p>
          <a:p>
            <a:pPr marL="173038" indent="-173038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Rockwell" pitchFamily="18" charset="0"/>
              </a:rPr>
              <a:t> 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1676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Issue #1 - Evidence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46754"/>
            <a:ext cx="5257800" cy="181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311" y="2139314"/>
            <a:ext cx="6937089" cy="366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311" y="6022657"/>
            <a:ext cx="6934200" cy="60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-304800" y="1600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Issue #1 - Evidence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85800" y="1824335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Issue #2 – Compliance Efforts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pic>
        <p:nvPicPr>
          <p:cNvPr id="3" name="Picture 13" descr="MC90005519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251325"/>
            <a:ext cx="84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MC90025439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27325"/>
            <a:ext cx="3657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MC900055191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239000" y="2727325"/>
            <a:ext cx="1060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MC900055191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086600" y="4860925"/>
            <a:ext cx="989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MC900055191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715000" y="2422525"/>
            <a:ext cx="9191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447800" y="63849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Rockwell" pitchFamily="18" charset="0"/>
              </a:rPr>
              <a:t>The Puzzling Truth about Compliance and Prevention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lip_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43112"/>
            <a:ext cx="5114666" cy="466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2" descr="clip_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25" y="5614987"/>
            <a:ext cx="5114667" cy="91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784600" y="5597525"/>
            <a:ext cx="5130800" cy="918017"/>
          </a:xfrm>
          <a:prstGeom prst="roundRect">
            <a:avLst>
              <a:gd name="adj" fmla="val 16667"/>
            </a:avLst>
          </a:prstGeom>
          <a:solidFill>
            <a:srgbClr val="FFFF00">
              <a:alpha val="20000"/>
            </a:srgbClr>
          </a:solidFill>
          <a:ln w="25400" algn="ctr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-304800" y="1524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Issue #2 - Evidence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74" y="1981200"/>
            <a:ext cx="765202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4419600"/>
            <a:ext cx="5333999" cy="129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48000"/>
            <a:ext cx="49625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257800"/>
            <a:ext cx="3505200" cy="14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-304800" y="1447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Issue #2 - Evidence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85800" y="1824335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Issue #3 – Ecosystem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pic>
        <p:nvPicPr>
          <p:cNvPr id="3" name="Picture 13" descr="MC90005519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251325"/>
            <a:ext cx="84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MC90025439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27325"/>
            <a:ext cx="3657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MC900055191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239000" y="2727325"/>
            <a:ext cx="1060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MC900055191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086600" y="4860925"/>
            <a:ext cx="989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MC900055191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715000" y="2422525"/>
            <a:ext cx="9191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447800" y="63849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Rockwell" pitchFamily="18" charset="0"/>
              </a:rPr>
              <a:t>The Puzzling Truth about Compliance and Prevention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MP90043735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33400" y="16002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What is the Information Ecosystem?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3"/>
          <p:cNvGraphicFramePr>
            <a:graphicFrameLocks/>
          </p:cNvGraphicFramePr>
          <p:nvPr/>
        </p:nvGraphicFramePr>
        <p:xfrm>
          <a:off x="2514600" y="1600200"/>
          <a:ext cx="5791200" cy="5181600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sp>
        <p:nvSpPr>
          <p:cNvPr id="5" name="Oval 39"/>
          <p:cNvSpPr>
            <a:spLocks noChangeArrowheads="1"/>
          </p:cNvSpPr>
          <p:nvPr/>
        </p:nvSpPr>
        <p:spPr bwMode="auto">
          <a:xfrm>
            <a:off x="3352800" y="2438399"/>
            <a:ext cx="4069492" cy="360869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5165124" y="3506449"/>
            <a:ext cx="6260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i="1" dirty="0">
                <a:latin typeface="Times New Roman" pitchFamily="18" charset="0"/>
              </a:rPr>
              <a:t>i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15240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Areas of Information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95600" y="1371600"/>
            <a:ext cx="5943600" cy="5410200"/>
            <a:chOff x="106870500" y="106870500"/>
            <a:chExt cx="6629400" cy="6400800"/>
          </a:xfrm>
        </p:grpSpPr>
        <p:sp>
          <p:nvSpPr>
            <p:cNvPr id="3" name="Oval 14"/>
            <p:cNvSpPr>
              <a:spLocks noChangeArrowheads="1"/>
            </p:cNvSpPr>
            <p:nvPr/>
          </p:nvSpPr>
          <p:spPr bwMode="auto">
            <a:xfrm>
              <a:off x="107213400" y="107099100"/>
              <a:ext cx="5943600" cy="594360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998"/>
                  </a:srgbClr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108242100" y="108127800"/>
              <a:ext cx="3886200" cy="394335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Oval 16"/>
            <p:cNvSpPr>
              <a:spLocks noChangeArrowheads="1"/>
            </p:cNvSpPr>
            <p:nvPr/>
          </p:nvSpPr>
          <p:spPr bwMode="auto">
            <a:xfrm>
              <a:off x="109270800" y="109156500"/>
              <a:ext cx="1828800" cy="18288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1616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110185200" y="110070900"/>
              <a:ext cx="3314700" cy="3200400"/>
            </a:xfrm>
            <a:prstGeom prst="rect">
              <a:avLst/>
            </a:prstGeom>
            <a:solidFill>
              <a:srgbClr val="A50021">
                <a:alpha val="25098"/>
              </a:srgbClr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 dirty="0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10185200" y="106870500"/>
              <a:ext cx="3314700" cy="3200400"/>
            </a:xfrm>
            <a:prstGeom prst="rect">
              <a:avLst/>
            </a:prstGeom>
            <a:solidFill>
              <a:srgbClr val="0000CC">
                <a:alpha val="25098"/>
              </a:srgbClr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 dirty="0"/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06870500" y="110070900"/>
              <a:ext cx="3314700" cy="3200400"/>
            </a:xfrm>
            <a:prstGeom prst="rect">
              <a:avLst/>
            </a:prstGeom>
            <a:solidFill>
              <a:srgbClr val="CC9900">
                <a:alpha val="25098"/>
              </a:srgbClr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 dirty="0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106870500" y="106870500"/>
              <a:ext cx="3314700" cy="3200400"/>
            </a:xfrm>
            <a:prstGeom prst="rect">
              <a:avLst/>
            </a:prstGeom>
            <a:solidFill>
              <a:srgbClr val="006600">
                <a:alpha val="25098"/>
              </a:srgbClr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 dirty="0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106984800" y="106984800"/>
              <a:ext cx="1600200" cy="3429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US" sz="1600" b="1" dirty="0">
                  <a:solidFill>
                    <a:srgbClr val="000000"/>
                  </a:solidFill>
                  <a:latin typeface="Rockwell" pitchFamily="18" charset="0"/>
                </a:rPr>
                <a:t>Privacy</a:t>
              </a:r>
              <a:endParaRPr lang="en-US" dirty="0"/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111785400" y="106984800"/>
              <a:ext cx="1600200" cy="3429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r"/>
              <a:r>
                <a:rPr lang="en-US" sz="1600" b="1" dirty="0">
                  <a:solidFill>
                    <a:srgbClr val="000000"/>
                  </a:solidFill>
                  <a:latin typeface="Rockwell" pitchFamily="18" charset="0"/>
                </a:rPr>
                <a:t>Security</a:t>
              </a:r>
              <a:endParaRPr lang="en-US" dirty="0"/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106984800" y="112814100"/>
              <a:ext cx="1600200" cy="3429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US" sz="1600" b="1" dirty="0">
                  <a:solidFill>
                    <a:srgbClr val="000000"/>
                  </a:solidFill>
                  <a:latin typeface="Rockwell" pitchFamily="18" charset="0"/>
                </a:rPr>
                <a:t>Response</a:t>
              </a:r>
              <a:endParaRPr lang="en-US" dirty="0"/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111785400" y="112814100"/>
              <a:ext cx="1600200" cy="3429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r"/>
              <a:r>
                <a:rPr lang="en-US" sz="1600" b="1" dirty="0">
                  <a:solidFill>
                    <a:srgbClr val="000000"/>
                  </a:solidFill>
                  <a:latin typeface="Rockwell" pitchFamily="18" charset="0"/>
                </a:rPr>
                <a:t>Usage</a:t>
              </a:r>
              <a:endParaRPr lang="en-US" dirty="0"/>
            </a:p>
          </p:txBody>
        </p:sp>
        <p:sp>
          <p:nvSpPr>
            <p:cNvPr id="14" name="AutoShape 25"/>
            <p:cNvSpPr>
              <a:spLocks noChangeArrowheads="1"/>
            </p:cNvSpPr>
            <p:nvPr/>
          </p:nvSpPr>
          <p:spPr bwMode="auto">
            <a:xfrm>
              <a:off x="106870500" y="109956600"/>
              <a:ext cx="2800350" cy="228600"/>
            </a:xfrm>
            <a:prstGeom prst="leftRightArrow">
              <a:avLst>
                <a:gd name="adj1" fmla="val 50000"/>
                <a:gd name="adj2" fmla="val 245000"/>
              </a:avLst>
            </a:prstGeom>
            <a:gradFill rotWithShape="1">
              <a:gsLst>
                <a:gs pos="0">
                  <a:srgbClr val="A50021"/>
                </a:gs>
                <a:gs pos="100000">
                  <a:srgbClr val="000000"/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AutoShape 26"/>
            <p:cNvSpPr>
              <a:spLocks noChangeArrowheads="1"/>
            </p:cNvSpPr>
            <p:nvPr/>
          </p:nvSpPr>
          <p:spPr bwMode="auto">
            <a:xfrm>
              <a:off x="110699550" y="109956600"/>
              <a:ext cx="2800350" cy="228600"/>
            </a:xfrm>
            <a:prstGeom prst="leftRightArrow">
              <a:avLst>
                <a:gd name="adj1" fmla="val 50000"/>
                <a:gd name="adj2" fmla="val 245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A50021"/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 rot="-5400000">
              <a:off x="108785025" y="108156375"/>
              <a:ext cx="2800350" cy="228600"/>
            </a:xfrm>
            <a:prstGeom prst="leftRightArrow">
              <a:avLst>
                <a:gd name="adj1" fmla="val 50000"/>
                <a:gd name="adj2" fmla="val 245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A50021"/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AutoShape 28"/>
            <p:cNvSpPr>
              <a:spLocks noChangeArrowheads="1"/>
            </p:cNvSpPr>
            <p:nvPr/>
          </p:nvSpPr>
          <p:spPr bwMode="auto">
            <a:xfrm rot="-5400000">
              <a:off x="108785025" y="111756825"/>
              <a:ext cx="2800350" cy="228600"/>
            </a:xfrm>
            <a:prstGeom prst="leftRightArrow">
              <a:avLst>
                <a:gd name="adj1" fmla="val 50000"/>
                <a:gd name="adj2" fmla="val 245000"/>
              </a:avLst>
            </a:prstGeom>
            <a:gradFill rotWithShape="1">
              <a:gsLst>
                <a:gs pos="0">
                  <a:srgbClr val="A50021"/>
                </a:gs>
                <a:gs pos="100000">
                  <a:srgbClr val="000000"/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112128300" y="109728000"/>
              <a:ext cx="1028700" cy="685800"/>
            </a:xfrm>
            <a:prstGeom prst="rect">
              <a:avLst/>
            </a:prstGeom>
            <a:solidFill>
              <a:srgbClr val="000000"/>
            </a:solidFill>
            <a:ln w="6350" algn="in">
              <a:solidFill>
                <a:srgbClr val="A50021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endParaRPr lang="en-US" sz="400" b="1" dirty="0">
                <a:solidFill>
                  <a:srgbClr val="000000"/>
                </a:solidFill>
                <a:latin typeface="Rockwell" pitchFamily="18" charset="0"/>
              </a:endParaRP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Rockwell" pitchFamily="18" charset="0"/>
                </a:rPr>
                <a:t>No </a:t>
              </a: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Rockwell" pitchFamily="18" charset="0"/>
                </a:rPr>
                <a:t>i</a:t>
              </a:r>
              <a:r>
                <a:rPr lang="en-US" sz="1400" b="1" dirty="0">
                  <a:solidFill>
                    <a:srgbClr val="FFFFFF"/>
                  </a:solidFill>
                  <a:latin typeface="Rockwell" pitchFamily="18" charset="0"/>
                </a:rPr>
                <a:t>Control</a:t>
              </a:r>
              <a:endParaRPr lang="en-US" sz="1400" dirty="0"/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109675978" y="111134769"/>
              <a:ext cx="1002324" cy="685800"/>
            </a:xfrm>
            <a:prstGeom prst="rect">
              <a:avLst/>
            </a:prstGeom>
            <a:solidFill>
              <a:srgbClr val="000000"/>
            </a:solidFill>
            <a:ln w="6350" algn="in">
              <a:solidFill>
                <a:srgbClr val="A50021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endParaRPr lang="en-US" sz="400" b="1" dirty="0">
                <a:solidFill>
                  <a:srgbClr val="000000"/>
                </a:solidFill>
                <a:latin typeface="Rockwell" pitchFamily="18" charset="0"/>
              </a:endParaRP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Rockwell" pitchFamily="18" charset="0"/>
                </a:rPr>
                <a:t>Shared </a:t>
              </a: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Rockwell" pitchFamily="18" charset="0"/>
                </a:rPr>
                <a:t>i</a:t>
              </a:r>
              <a:r>
                <a:rPr lang="en-US" sz="1400" b="1" dirty="0">
                  <a:solidFill>
                    <a:srgbClr val="FFFFFF"/>
                  </a:solidFill>
                  <a:latin typeface="Rockwell" pitchFamily="18" charset="0"/>
                </a:rPr>
                <a:t>Control</a:t>
              </a:r>
              <a:endParaRPr lang="en-US" sz="1400" dirty="0"/>
            </a:p>
          </p:txBody>
        </p:sp>
        <p:pic>
          <p:nvPicPr>
            <p:cNvPr id="20" name="Picture 31" descr="colorjestertester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814100" y="112128300"/>
              <a:ext cx="508690" cy="571500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21" name="Picture 32" descr="MC900431534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805307" y="107433208"/>
              <a:ext cx="457200" cy="571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22" name="Picture 33" descr="MC900024288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028761" y="107398038"/>
              <a:ext cx="685800" cy="60852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23" name="Picture 34" descr="MC900433861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002384" y="112093130"/>
              <a:ext cx="615461" cy="61546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109686237" y="108313171"/>
              <a:ext cx="1002324" cy="685800"/>
            </a:xfrm>
            <a:prstGeom prst="rect">
              <a:avLst/>
            </a:prstGeom>
            <a:solidFill>
              <a:srgbClr val="000000"/>
            </a:solidFill>
            <a:ln w="6350" algn="in">
              <a:solidFill>
                <a:srgbClr val="A50021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endParaRPr lang="en-US" sz="400" b="1" dirty="0">
                <a:solidFill>
                  <a:srgbClr val="000000"/>
                </a:solidFill>
                <a:latin typeface="Rockwell" pitchFamily="18" charset="0"/>
              </a:endParaRP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Rockwell" pitchFamily="18" charset="0"/>
                </a:rPr>
                <a:t>Shared </a:t>
              </a: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Rockwell" pitchFamily="18" charset="0"/>
                </a:rPr>
                <a:t>i</a:t>
              </a:r>
              <a:r>
                <a:rPr lang="en-US" sz="1400" b="1" dirty="0">
                  <a:solidFill>
                    <a:srgbClr val="FFFFFF"/>
                  </a:solidFill>
                  <a:latin typeface="Rockwell" pitchFamily="18" charset="0"/>
                </a:rPr>
                <a:t>Control</a:t>
              </a:r>
              <a:endParaRPr lang="en-US" sz="1400" dirty="0"/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107204608" y="109736792"/>
              <a:ext cx="1028700" cy="685800"/>
            </a:xfrm>
            <a:prstGeom prst="rect">
              <a:avLst/>
            </a:prstGeom>
            <a:solidFill>
              <a:srgbClr val="000000"/>
            </a:solidFill>
            <a:ln w="6350" algn="in">
              <a:solidFill>
                <a:srgbClr val="A50021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endParaRPr lang="en-US" sz="400" b="1" dirty="0">
                <a:solidFill>
                  <a:srgbClr val="000000"/>
                </a:solidFill>
                <a:latin typeface="Rockwell" pitchFamily="18" charset="0"/>
              </a:endParaRP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Rockwell" pitchFamily="18" charset="0"/>
                </a:rPr>
                <a:t>No </a:t>
              </a: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Rockwell" pitchFamily="18" charset="0"/>
                </a:rPr>
                <a:t>i</a:t>
              </a:r>
              <a:r>
                <a:rPr lang="en-US" sz="1400" b="1" dirty="0">
                  <a:solidFill>
                    <a:srgbClr val="FFFFFF"/>
                  </a:solidFill>
                  <a:latin typeface="Rockwell" pitchFamily="18" charset="0"/>
                </a:rPr>
                <a:t>Control</a:t>
              </a:r>
              <a:endParaRPr lang="en-US" sz="1400" dirty="0"/>
            </a:p>
          </p:txBody>
        </p: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109667187" y="109666453"/>
              <a:ext cx="1011115" cy="800100"/>
              <a:chOff x="101727000" y="110756700"/>
              <a:chExt cx="1011115" cy="800100"/>
            </a:xfrm>
          </p:grpSpPr>
          <p:pic>
            <p:nvPicPr>
              <p:cNvPr id="27" name="Picture 3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1727000" y="110756700"/>
                <a:ext cx="1011115" cy="615661"/>
              </a:xfrm>
              <a:prstGeom prst="rect">
                <a:avLst/>
              </a:prstGeom>
              <a:noFill/>
              <a:ln w="6350" algn="in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28" name="Text Box 39"/>
              <p:cNvSpPr txBox="1">
                <a:spLocks noChangeArrowheads="1"/>
              </p:cNvSpPr>
              <p:nvPr/>
            </p:nvSpPr>
            <p:spPr bwMode="auto">
              <a:xfrm>
                <a:off x="101727000" y="111099600"/>
                <a:ext cx="1002323" cy="457200"/>
              </a:xfrm>
              <a:prstGeom prst="rect">
                <a:avLst/>
              </a:prstGeom>
              <a:solidFill>
                <a:srgbClr val="000000"/>
              </a:solidFill>
              <a:ln w="6350" algn="in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/>
                <a:endParaRPr lang="en-US" sz="500" b="1" dirty="0">
                  <a:solidFill>
                    <a:srgbClr val="000000"/>
                  </a:solidFill>
                  <a:latin typeface="Rockwell" pitchFamily="18" charset="0"/>
                </a:endParaRPr>
              </a:p>
              <a:p>
                <a:pPr algn="ctr"/>
                <a:r>
                  <a:rPr lang="en-US" sz="1600" b="1" i="1" dirty="0">
                    <a:solidFill>
                      <a:srgbClr val="FFFFFF"/>
                    </a:solidFill>
                    <a:latin typeface="Rockwell" pitchFamily="18" charset="0"/>
                  </a:rPr>
                  <a:t>i</a:t>
                </a:r>
                <a:r>
                  <a:rPr lang="en-US" sz="1600" b="1" dirty="0">
                    <a:solidFill>
                      <a:srgbClr val="FFFFFF"/>
                    </a:solidFill>
                    <a:latin typeface="Rockwell" pitchFamily="18" charset="0"/>
                  </a:rPr>
                  <a:t>Control</a:t>
                </a:r>
                <a:endParaRPr lang="en-US" dirty="0"/>
              </a:p>
            </p:txBody>
          </p:sp>
        </p:grpSp>
      </p:grp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28600" y="1524000"/>
            <a:ext cx="2438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Areas of Information Control and Information Practices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5486400" cy="2832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1524000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Information Processes and Flow</a:t>
            </a:r>
          </a:p>
        </p:txBody>
      </p:sp>
      <p:grpSp>
        <p:nvGrpSpPr>
          <p:cNvPr id="31" name="Group 25"/>
          <p:cNvGrpSpPr>
            <a:grpSpLocks/>
          </p:cNvGrpSpPr>
          <p:nvPr/>
        </p:nvGrpSpPr>
        <p:grpSpPr bwMode="auto">
          <a:xfrm>
            <a:off x="2819400" y="2286000"/>
            <a:ext cx="5598160" cy="1280160"/>
            <a:chOff x="-45" y="1623"/>
            <a:chExt cx="3648" cy="960"/>
          </a:xfrm>
        </p:grpSpPr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V="1">
              <a:off x="-45" y="2237"/>
              <a:ext cx="3648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454" y="2135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1566" y="2127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2800" y="2135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" name="Picture 30" descr="MC900434663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" y="2007"/>
              <a:ext cx="23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1" descr="MC900434663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" y="2007"/>
              <a:ext cx="23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2" descr="MC900434663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0" y="2007"/>
              <a:ext cx="23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297" y="2367"/>
              <a:ext cx="593" cy="2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latin typeface="Rockwell" pitchFamily="18" charset="0"/>
                  <a:cs typeface="Times New Roman" pitchFamily="18" charset="0"/>
                </a:rPr>
                <a:t>Lock Up</a:t>
              </a:r>
              <a:endParaRPr lang="en-US"/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1414" y="2367"/>
              <a:ext cx="547" cy="2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latin typeface="Rockwell" pitchFamily="18" charset="0"/>
                  <a:cs typeface="Times New Roman" pitchFamily="18" charset="0"/>
                </a:rPr>
                <a:t>Log Off</a:t>
              </a:r>
              <a:endParaRPr lang="en-US"/>
            </a:p>
          </p:txBody>
        </p:sp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2714" y="2367"/>
              <a:ext cx="479" cy="2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>
                  <a:latin typeface="Rockwell" pitchFamily="18" charset="0"/>
                  <a:cs typeface="Times New Roman" pitchFamily="18" charset="0"/>
                </a:rPr>
                <a:t>Shred</a:t>
              </a:r>
              <a:endParaRPr lang="en-US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730" y="2165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1004" y="2093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1277" y="2165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1847" y="2165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2098" y="2093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2349" y="2165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183" y="2165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3101" y="2165"/>
              <a:ext cx="228" cy="2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46" y="162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2667000" y="2438400"/>
            <a:ext cx="604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Rockwell" pitchFamily="18" charset="0"/>
              </a:rPr>
              <a:t>A Practice Management Approach to a Process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743200"/>
          </a:xfrm>
        </p:spPr>
        <p:txBody>
          <a:bodyPr/>
          <a:lstStyle/>
          <a:p>
            <a:r>
              <a:rPr lang="en-US" dirty="0" smtClean="0"/>
              <a:t>Founder and CEO of IDTLP</a:t>
            </a:r>
          </a:p>
          <a:p>
            <a:r>
              <a:rPr lang="en-US" dirty="0" smtClean="0"/>
              <a:t>Personal Background </a:t>
            </a:r>
          </a:p>
          <a:p>
            <a:r>
              <a:rPr lang="en-US" dirty="0" smtClean="0"/>
              <a:t>Company Accolades and History 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029200"/>
            <a:ext cx="1081088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m Glanville\AppData\Local\Microsoft\Windows\Temporary Internet Files\Content.IE5\4E50UUNZ\MM90028349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914" y="2362200"/>
            <a:ext cx="3592286" cy="3429000"/>
          </a:xfrm>
          <a:prstGeom prst="rect">
            <a:avLst/>
          </a:prstGeom>
          <a:noFill/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15240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Balance is KEY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715000" y="19050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Information Systems (BOT)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15000" y="28194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Information Flow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715000" y="36576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Information Compliance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15000" y="4579203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Industry Standards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715000" y="5493603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Case Study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15000" y="609153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More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096000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DEFENSIBLE POSITION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15240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Where to Go From Here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362200" y="2154237"/>
            <a:ext cx="68580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solidFill>
                <a:srgbClr val="5F5F5F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dirty="0"/>
              <a:t> </a:t>
            </a:r>
            <a:r>
              <a:rPr lang="en-US" dirty="0">
                <a:latin typeface="Rockwell" pitchFamily="18" charset="0"/>
              </a:rPr>
              <a:t>Establish an </a:t>
            </a:r>
            <a:r>
              <a:rPr lang="en-US" b="1" dirty="0">
                <a:latin typeface="Rockwell" pitchFamily="18" charset="0"/>
              </a:rPr>
              <a:t>Identity Theft Prevention Team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dirty="0">
                <a:latin typeface="Rockwell" pitchFamily="18" charset="0"/>
              </a:rPr>
              <a:t> Conduct an Operations-Driven </a:t>
            </a:r>
            <a:r>
              <a:rPr lang="en-US" b="1" dirty="0">
                <a:latin typeface="Rockwell" pitchFamily="18" charset="0"/>
              </a:rPr>
              <a:t>Risk Assessment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dirty="0">
                <a:latin typeface="Rockwell" pitchFamily="18" charset="0"/>
              </a:rPr>
              <a:t> Design a Written </a:t>
            </a:r>
            <a:r>
              <a:rPr lang="en-US" b="1" dirty="0">
                <a:latin typeface="Rockwell" pitchFamily="18" charset="0"/>
              </a:rPr>
              <a:t>Identity Theft Prevention Program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dirty="0">
                <a:latin typeface="Rockwell" pitchFamily="18" charset="0"/>
              </a:rPr>
              <a:t> </a:t>
            </a:r>
            <a:r>
              <a:rPr lang="en-US" b="1" dirty="0">
                <a:latin typeface="Rockwell" pitchFamily="18" charset="0"/>
              </a:rPr>
              <a:t>Employee Behavior Modification</a:t>
            </a:r>
            <a:r>
              <a:rPr lang="en-US" dirty="0">
                <a:latin typeface="Rockwell" pitchFamily="18" charset="0"/>
              </a:rPr>
              <a:t> (Training) 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b="1" dirty="0">
                <a:latin typeface="Rockwell" pitchFamily="18" charset="0"/>
              </a:rPr>
              <a:t> Service Provider Oversight</a:t>
            </a:r>
            <a:endParaRPr lang="en-US" dirty="0">
              <a:latin typeface="Rockwell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dirty="0">
                <a:latin typeface="Rockwell" pitchFamily="18" charset="0"/>
              </a:rPr>
              <a:t> </a:t>
            </a:r>
            <a:r>
              <a:rPr lang="en-US" b="1" dirty="0">
                <a:latin typeface="Rockwell" pitchFamily="18" charset="0"/>
              </a:rPr>
              <a:t>Response Plan</a:t>
            </a:r>
            <a:r>
              <a:rPr lang="en-US" dirty="0">
                <a:latin typeface="Rockwell" pitchFamily="18" charset="0"/>
              </a:rPr>
              <a:t> for Loss or Breach</a:t>
            </a: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dirty="0">
                <a:latin typeface="Rockwell" pitchFamily="18" charset="0"/>
              </a:rPr>
              <a:t> </a:t>
            </a:r>
            <a:r>
              <a:rPr lang="en-US" b="1" dirty="0">
                <a:latin typeface="Rockwell" pitchFamily="18" charset="0"/>
              </a:rPr>
              <a:t>Evaluate and Update</a:t>
            </a:r>
            <a:r>
              <a:rPr lang="en-US" dirty="0">
                <a:latin typeface="Rockwell" pitchFamily="18" charset="0"/>
              </a:rPr>
              <a:t> the Identity Theft Prevention Program</a:t>
            </a:r>
            <a:endParaRPr lang="en-US" b="1" dirty="0">
              <a:latin typeface="Rockwell" pitchFamily="18" charset="0"/>
            </a:endParaRPr>
          </a:p>
        </p:txBody>
      </p:sp>
      <p:pic>
        <p:nvPicPr>
          <p:cNvPr id="5" name="Picture 2" descr="C:\Users\Tom Glanville\AppData\Local\Microsoft\Windows\Temporary Internet Files\Content.IE5\4E50UUNZ\MM90028349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1516743" cy="1447800"/>
          </a:xfrm>
          <a:prstGeom prst="rect">
            <a:avLst/>
          </a:prstGeom>
          <a:noFill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71800" y="205740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Solid Steps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57600" y="584829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Possible Pitfalls</a:t>
            </a:r>
          </a:p>
        </p:txBody>
      </p:sp>
      <p:pic>
        <p:nvPicPr>
          <p:cNvPr id="8195" name="Picture 3" descr="C:\Users\Tom Glanville\AppData\Local\Microsoft\Windows\Temporary Internet Files\Content.IE5\43K12UIV\MP9004392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486400"/>
            <a:ext cx="1752600" cy="116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114800" y="4038600"/>
            <a:ext cx="106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>
                <a:solidFill>
                  <a:srgbClr val="5F5F5F"/>
                </a:solidFill>
              </a:rPr>
              <a:t>=</a:t>
            </a:r>
          </a:p>
        </p:txBody>
      </p:sp>
      <p:pic>
        <p:nvPicPr>
          <p:cNvPr id="4" name="Picture 12" descr="MC9004396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3200400" cy="1987550"/>
          </a:xfrm>
          <a:prstGeom prst="rect">
            <a:avLst/>
          </a:prstGeom>
          <a:noFill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38200" y="1836003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Rockwell" pitchFamily="18" charset="0"/>
              </a:rPr>
              <a:t>Information is Currency</a:t>
            </a:r>
          </a:p>
        </p:txBody>
      </p:sp>
      <p:pic>
        <p:nvPicPr>
          <p:cNvPr id="6" name="Picture 14" descr="MC9001962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26368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66800" y="1905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Information Exposure Trends</a:t>
            </a:r>
          </a:p>
        </p:txBody>
      </p:sp>
      <p:pic>
        <p:nvPicPr>
          <p:cNvPr id="8" name="Picture 83" descr="MC90028125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858000" cy="4900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57200" y="2327275"/>
            <a:ext cx="8305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latin typeface="Rockwell" pitchFamily="18" charset="0"/>
              </a:rPr>
              <a:t> </a:t>
            </a:r>
            <a:r>
              <a:rPr lang="en-US" sz="2400" b="1" dirty="0">
                <a:latin typeface="Rockwell" pitchFamily="18" charset="0"/>
              </a:rPr>
              <a:t>Over </a:t>
            </a:r>
            <a:r>
              <a:rPr lang="en-US" sz="2400" b="1" dirty="0" smtClean="0">
                <a:latin typeface="Rockwell" pitchFamily="18" charset="0"/>
              </a:rPr>
              <a:t>607,255,063 </a:t>
            </a:r>
            <a:r>
              <a:rPr lang="en-US" sz="2400" b="1" dirty="0">
                <a:latin typeface="Rockwell" pitchFamily="18" charset="0"/>
              </a:rPr>
              <a:t>million records reported lost or stolen from higher education, health care, government, business, and the financial industry since January 2005.  </a:t>
            </a:r>
            <a:r>
              <a:rPr lang="en-US" sz="1200" b="1" dirty="0">
                <a:latin typeface="Rockwell" pitchFamily="18" charset="0"/>
              </a:rPr>
              <a:t>(</a:t>
            </a:r>
            <a:r>
              <a:rPr lang="en-US" sz="1200" b="1" dirty="0">
                <a:latin typeface="Rockwell" pitchFamily="18" charset="0"/>
                <a:hlinkClick r:id="rId2"/>
              </a:rPr>
              <a:t>www.privacyrights.org</a:t>
            </a:r>
            <a:r>
              <a:rPr lang="en-US" sz="1200" b="1" dirty="0" smtClean="0">
                <a:latin typeface="Rockwell" pitchFamily="18" charset="0"/>
              </a:rPr>
              <a:t>)</a:t>
            </a:r>
          </a:p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endParaRPr lang="en-US" sz="1200" b="1" dirty="0">
              <a:latin typeface="Rockwell" pitchFamily="18" charset="0"/>
            </a:endParaRPr>
          </a:p>
          <a:p>
            <a:pPr marL="173038" indent="-173038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Rockwell" pitchFamily="18" charset="0"/>
              </a:rPr>
              <a:t>  </a:t>
            </a:r>
            <a:endParaRPr lang="en-US" sz="2400" b="1" dirty="0">
              <a:latin typeface="Rockwell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905000" y="1524000"/>
            <a:ext cx="5715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Information Exposure Statistics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As of March 4, 2013</a:t>
            </a:r>
            <a:endParaRPr 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04800" y="4277142"/>
            <a:ext cx="8610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latin typeface="Rockwell" pitchFamily="18" charset="0"/>
              </a:rPr>
              <a:t>In 2005, </a:t>
            </a:r>
            <a:r>
              <a:rPr lang="en-US" sz="2400" b="1" dirty="0" smtClean="0">
                <a:latin typeface="Rockwell" pitchFamily="18" charset="0"/>
              </a:rPr>
              <a:t>an average of 71% </a:t>
            </a:r>
            <a:r>
              <a:rPr lang="en-US" sz="2400" b="1" dirty="0">
                <a:latin typeface="Rockwell" pitchFamily="18" charset="0"/>
              </a:rPr>
              <a:t>of breaches </a:t>
            </a:r>
            <a:r>
              <a:rPr lang="en-US" sz="2400" b="1" dirty="0" smtClean="0">
                <a:latin typeface="Rockwell" pitchFamily="18" charset="0"/>
              </a:rPr>
              <a:t>were </a:t>
            </a:r>
            <a:r>
              <a:rPr lang="en-US" sz="2400" b="1" dirty="0">
                <a:latin typeface="Rockwell" pitchFamily="18" charset="0"/>
              </a:rPr>
              <a:t>technology related.</a:t>
            </a:r>
          </a:p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Rockwell" pitchFamily="18" charset="0"/>
              </a:rPr>
              <a:t>  </a:t>
            </a:r>
            <a:r>
              <a:rPr lang="en-US" sz="2400" b="1" dirty="0">
                <a:latin typeface="Rockwell" pitchFamily="18" charset="0"/>
              </a:rPr>
              <a:t>By 2006, technology related breaches </a:t>
            </a:r>
            <a:r>
              <a:rPr lang="en-US" sz="2400" b="1" dirty="0" smtClean="0">
                <a:latin typeface="Rockwell" pitchFamily="18" charset="0"/>
              </a:rPr>
              <a:t>were </a:t>
            </a:r>
            <a:r>
              <a:rPr lang="en-US" sz="2400" b="1" dirty="0">
                <a:latin typeface="Rockwell" pitchFamily="18" charset="0"/>
              </a:rPr>
              <a:t>reduced to 28%, however, operational and behavior incidents increased from 29% to 72%.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0" y="18161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Higher Education Exposure Statistics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52600" y="2730500"/>
            <a:ext cx="5465763" cy="3667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Rockwell" pitchFamily="18" charset="0"/>
              </a:rPr>
              <a:t>Source of the Breaches</a:t>
            </a:r>
            <a:endParaRPr lang="en-US" dirty="0"/>
          </a:p>
        </p:txBody>
      </p:sp>
      <p:pic>
        <p:nvPicPr>
          <p:cNvPr id="9" name="Picture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16300"/>
            <a:ext cx="71628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4800" y="3300948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Rockwell" pitchFamily="18" charset="0"/>
              </a:rPr>
              <a:t>Every organization </a:t>
            </a:r>
            <a:r>
              <a:rPr lang="en-US" sz="2400" b="1" dirty="0">
                <a:latin typeface="Rockwell" pitchFamily="18" charset="0"/>
              </a:rPr>
              <a:t>that reported breaches since January 2005, it is assumed that 100% of them had some degree of </a:t>
            </a:r>
            <a:r>
              <a:rPr lang="en-US" sz="2400" b="1" dirty="0" smtClean="0">
                <a:latin typeface="Rockwell" pitchFamily="18" charset="0"/>
              </a:rPr>
              <a:t>compliance, technology controls, </a:t>
            </a:r>
            <a:r>
              <a:rPr lang="en-US" sz="2400" b="1" dirty="0">
                <a:latin typeface="Rockwell" pitchFamily="18" charset="0"/>
              </a:rPr>
              <a:t>and prevention measures in place</a:t>
            </a:r>
            <a:r>
              <a:rPr lang="en-US" sz="2400" b="1" dirty="0" smtClean="0">
                <a:latin typeface="Rockwell" pitchFamily="18" charset="0"/>
              </a:rPr>
              <a:t>.</a:t>
            </a:r>
          </a:p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endParaRPr lang="en-US" sz="2400" b="1" dirty="0" smtClean="0">
              <a:latin typeface="Rockwell" pitchFamily="18" charset="0"/>
            </a:endParaRPr>
          </a:p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Rockwell" pitchFamily="18" charset="0"/>
              </a:rPr>
              <a:t>Many also utilized “Industry Best Standards”</a:t>
            </a:r>
          </a:p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endParaRPr lang="en-US" sz="2400" b="1" dirty="0">
              <a:latin typeface="Rockwell" pitchFamily="18" charset="0"/>
            </a:endParaRPr>
          </a:p>
          <a:p>
            <a:pPr marL="173038" indent="-173038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Rockwell" pitchFamily="18" charset="0"/>
              </a:rPr>
              <a:t> 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5800" y="1676400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Information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Exposure Statistics</a:t>
            </a:r>
          </a:p>
        </p:txBody>
      </p:sp>
      <p:pic>
        <p:nvPicPr>
          <p:cNvPr id="9" name="Picture 15" descr="MC90002428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133600" cy="126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04800" y="2518350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Rockwell" pitchFamily="18" charset="0"/>
              </a:rPr>
              <a:t>From 2005 to 2010 roughly 350,000,000 records were lost or stolen.</a:t>
            </a:r>
          </a:p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endParaRPr lang="en-US" sz="2400" b="1" dirty="0" smtClean="0">
              <a:latin typeface="Rockwell" pitchFamily="18" charset="0"/>
            </a:endParaRPr>
          </a:p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Rockwell" pitchFamily="18" charset="0"/>
              </a:rPr>
              <a:t>From 2010 to current over 607,000,000 records have been lost or stolen.</a:t>
            </a:r>
          </a:p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endParaRPr lang="en-US" sz="2400" b="1" dirty="0" smtClean="0">
              <a:solidFill>
                <a:srgbClr val="FF0000"/>
              </a:solidFill>
              <a:latin typeface="Rockwell" pitchFamily="18" charset="0"/>
            </a:endParaRPr>
          </a:p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Rockwell" pitchFamily="18" charset="0"/>
              </a:rPr>
              <a:t>NEARLY DOUBLED in half the time – Why?</a:t>
            </a:r>
            <a:endParaRPr lang="en-US" sz="2400" b="1" dirty="0">
              <a:solidFill>
                <a:srgbClr val="FF0000"/>
              </a:solidFill>
              <a:latin typeface="Rockwell" pitchFamily="18" charset="0"/>
            </a:endParaRPr>
          </a:p>
          <a:p>
            <a:pPr marL="173038" indent="-173038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Rockwell" pitchFamily="18" charset="0"/>
              </a:rPr>
              <a:t> </a:t>
            </a:r>
            <a:r>
              <a:rPr lang="en-US" sz="2400" dirty="0" smtClean="0">
                <a:latin typeface="Rockwell" pitchFamily="18" charset="0"/>
              </a:rPr>
              <a:t>( more laws, industry standards, education, etc.)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85800" y="1676400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Information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Exposure Statistics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85800" y="1824335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Issue #1 – The Focus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  <p:pic>
        <p:nvPicPr>
          <p:cNvPr id="3" name="Picture 13" descr="MC90005519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251325"/>
            <a:ext cx="84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MC90025439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27325"/>
            <a:ext cx="3657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MC900055191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239000" y="2727325"/>
            <a:ext cx="1060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MC900055191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086600" y="4860925"/>
            <a:ext cx="989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MC900055191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715000" y="2422525"/>
            <a:ext cx="9191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447800" y="63849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Rockwell" pitchFamily="18" charset="0"/>
              </a:rPr>
              <a:t>The Puzzling Truth about Compliance and Prevention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476</Words>
  <Application>Microsoft Office PowerPoint</Application>
  <PresentationFormat>On-screen Show (4:3)</PresentationFormat>
  <Paragraphs>101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ＭＳ Ｐゴシック</vt:lpstr>
      <vt:lpstr>Arial</vt:lpstr>
      <vt:lpstr>Office Theme</vt:lpstr>
      <vt:lpstr>The Information Ecosystem: Closing the GAPS</vt:lpstr>
      <vt:lpstr>About Me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OWASP Foundation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Presentation Template</dc:title>
  <dc:creator>OWASP Foundation</dc:creator>
  <cp:lastModifiedBy>Tom Glanville</cp:lastModifiedBy>
  <cp:revision>10</cp:revision>
  <dcterms:created xsi:type="dcterms:W3CDTF">2012-03-30T06:23:37Z</dcterms:created>
  <dcterms:modified xsi:type="dcterms:W3CDTF">2013-03-20T00:19:58Z</dcterms:modified>
</cp:coreProperties>
</file>