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1.xml" ContentType="application/vnd.openxmlformats-officedocument.presentationml.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s/comment2.xml" ContentType="application/vnd.openxmlformats-officedocument.presentationml.comments+xml"/>
  <Override PartName="/ppt/notesSlides/notesSlide15.xml" ContentType="application/vnd.openxmlformats-officedocument.presentationml.notesSlide+xml"/>
  <Override PartName="/ppt/comments/comment3.xml" ContentType="application/vnd.openxmlformats-officedocument.presentationml.comment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2"/>
  </p:notesMasterIdLst>
  <p:sldIdLst>
    <p:sldId id="256" r:id="rId2"/>
    <p:sldId id="257" r:id="rId3"/>
    <p:sldId id="258" r:id="rId4"/>
    <p:sldId id="259" r:id="rId5"/>
    <p:sldId id="260" r:id="rId6"/>
    <p:sldId id="261" r:id="rId7"/>
    <p:sldId id="262" r:id="rId8"/>
    <p:sldId id="263" r:id="rId9"/>
    <p:sldId id="264" r:id="rId10"/>
    <p:sldId id="265" r:id="rId11"/>
    <p:sldId id="287"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imon Arnell" initials="" lastIdx="3" clrIdx="0"/>
  <p:cmAuthor id="1" name="Neil Passingham"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73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8-01-17T19:40:07.915" idx="1">
    <p:pos x="6000" y="0"/>
    <p:text>Can you claim response activities too - even if it’s just simple api level access into windows gpo, mcafee epo, network access control  or 3rd party endpoint detection and response tooling</p:text>
  </p:cm>
  <p:cm authorId="1" dt="2018-01-17T19:40:07.915" idx="1">
    <p:pos x="6000" y="100"/>
    <p:text>by 'we' meant CQ, but I will mention other activs</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8-01-17T19:55:18.748" idx="2">
    <p:pos x="6000" y="0"/>
    <p:text>Using logs from known incidents to build covariance models to aid future event  correlation
Correlation needs to be smarter than binary true false - above the subatomic world there are always shades of grey, Security needs to reflect this and be aware of the statistics of the problem.</p:text>
  </p:cm>
</p:cmLst>
</file>

<file path=ppt/comments/comment3.xml><?xml version="1.0" encoding="utf-8"?>
<p:cmLst xmlns:a="http://schemas.openxmlformats.org/drawingml/2006/main" xmlns:r="http://schemas.openxmlformats.org/officeDocument/2006/relationships" xmlns:p="http://schemas.openxmlformats.org/presentationml/2006/main">
  <p:cm authorId="0" dt="2018-01-17T20:03:07.304" idx="3">
    <p:pos x="6000" y="0"/>
    <p:text>Enrichment is a garbage in garbage out problem. Accurate cmdbs must be sought and the inter dependencies between systems known if we are to hope for resilience through remediation recommendation engines - they must detect and understand the conflicts created by suggested actions and suggest recovery strategies - this requires knowing your assets and their topology.</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3" name="Shape 11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7350977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Shape 12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8" name="Shape 12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0"/>
              </a:spcAft>
              <a:buClr>
                <a:schemeClr val="dk1"/>
              </a:buClr>
              <a:buSzPts val="1100"/>
              <a:buFont typeface="Arial"/>
              <a:buNone/>
            </a:pPr>
            <a:r>
              <a:rPr lang="en-GB" b="1">
                <a:solidFill>
                  <a:schemeClr val="dk1"/>
                </a:solidFill>
              </a:rPr>
              <a:t>1.</a:t>
            </a:r>
            <a:r>
              <a:rPr lang="en-GB" b="1">
                <a:solidFill>
                  <a:srgbClr val="404040"/>
                </a:solidFill>
              </a:rPr>
              <a:t>Physical ML</a:t>
            </a:r>
            <a:endParaRPr b="1">
              <a:solidFill>
                <a:srgbClr val="404040"/>
              </a:solidFill>
            </a:endParaRPr>
          </a:p>
          <a:p>
            <a:pPr marL="0" lvl="0" indent="0" rtl="0">
              <a:lnSpc>
                <a:spcPct val="115000"/>
              </a:lnSpc>
              <a:spcBef>
                <a:spcPts val="0"/>
              </a:spcBef>
              <a:spcAft>
                <a:spcPts val="0"/>
              </a:spcAft>
              <a:buClr>
                <a:schemeClr val="dk1"/>
              </a:buClr>
              <a:buSzPts val="1100"/>
              <a:buFont typeface="Arial"/>
              <a:buNone/>
            </a:pPr>
            <a:r>
              <a:rPr lang="en-GB" b="1">
                <a:solidFill>
                  <a:schemeClr val="dk1"/>
                </a:solidFill>
              </a:rPr>
              <a:t>2.</a:t>
            </a:r>
            <a:r>
              <a:rPr lang="en-GB" b="1">
                <a:solidFill>
                  <a:srgbClr val="404040"/>
                </a:solidFill>
              </a:rPr>
              <a:t>Correlation</a:t>
            </a:r>
            <a:endParaRPr b="1">
              <a:solidFill>
                <a:srgbClr val="404040"/>
              </a:solidFill>
            </a:endParaRPr>
          </a:p>
          <a:p>
            <a:pPr marL="0" lvl="0" indent="0" rtl="0">
              <a:lnSpc>
                <a:spcPct val="115000"/>
              </a:lnSpc>
              <a:spcBef>
                <a:spcPts val="0"/>
              </a:spcBef>
              <a:spcAft>
                <a:spcPts val="0"/>
              </a:spcAft>
              <a:buClr>
                <a:schemeClr val="dk1"/>
              </a:buClr>
              <a:buSzPts val="1100"/>
              <a:buFont typeface="Arial"/>
              <a:buNone/>
            </a:pPr>
            <a:r>
              <a:rPr lang="en-GB" b="1">
                <a:solidFill>
                  <a:schemeClr val="dk1"/>
                </a:solidFill>
              </a:rPr>
              <a:t>3.</a:t>
            </a:r>
            <a:r>
              <a:rPr lang="en-GB" b="1">
                <a:solidFill>
                  <a:srgbClr val="404040"/>
                </a:solidFill>
              </a:rPr>
              <a:t>Enrichment</a:t>
            </a:r>
            <a:endParaRPr b="1">
              <a:solidFill>
                <a:srgbClr val="404040"/>
              </a:solidFill>
            </a:endParaRPr>
          </a:p>
          <a:p>
            <a:pPr marL="0" lvl="0" indent="0" rtl="0">
              <a:lnSpc>
                <a:spcPct val="115000"/>
              </a:lnSpc>
              <a:spcBef>
                <a:spcPts val="0"/>
              </a:spcBef>
              <a:spcAft>
                <a:spcPts val="0"/>
              </a:spcAft>
              <a:buClr>
                <a:schemeClr val="dk1"/>
              </a:buClr>
              <a:buSzPts val="1100"/>
              <a:buFont typeface="Arial"/>
              <a:buNone/>
            </a:pPr>
            <a:r>
              <a:rPr lang="en-GB" b="1">
                <a:solidFill>
                  <a:schemeClr val="dk1"/>
                </a:solidFill>
              </a:rPr>
              <a:t>4.</a:t>
            </a:r>
            <a:r>
              <a:rPr lang="en-GB" b="1">
                <a:solidFill>
                  <a:srgbClr val="404040"/>
                </a:solidFill>
              </a:rPr>
              <a:t>Incident Analysis</a:t>
            </a:r>
            <a:endParaRPr b="1">
              <a:solidFill>
                <a:srgbClr val="404040"/>
              </a:solidFill>
            </a:endParaRPr>
          </a:p>
          <a:p>
            <a:pPr marL="0" lvl="0" indent="0" rtl="0">
              <a:lnSpc>
                <a:spcPct val="115000"/>
              </a:lnSpc>
              <a:spcBef>
                <a:spcPts val="0"/>
              </a:spcBef>
              <a:spcAft>
                <a:spcPts val="0"/>
              </a:spcAft>
              <a:buClr>
                <a:schemeClr val="dk1"/>
              </a:buClr>
              <a:buSzPts val="1100"/>
              <a:buFont typeface="Arial"/>
              <a:buNone/>
            </a:pPr>
            <a:r>
              <a:rPr lang="en-GB" b="1">
                <a:solidFill>
                  <a:schemeClr val="dk1"/>
                </a:solidFill>
              </a:rPr>
              <a:t>5.</a:t>
            </a:r>
            <a:r>
              <a:rPr lang="en-GB" b="1">
                <a:solidFill>
                  <a:srgbClr val="404040"/>
                </a:solidFill>
              </a:rPr>
              <a:t>Malware Analysis</a:t>
            </a:r>
            <a:endParaRPr b="1">
              <a:solidFill>
                <a:srgbClr val="404040"/>
              </a:solidFill>
            </a:endParaRPr>
          </a:p>
          <a:p>
            <a:pPr marL="0" lvl="0" indent="0" rtl="0">
              <a:lnSpc>
                <a:spcPct val="115000"/>
              </a:lnSpc>
              <a:spcBef>
                <a:spcPts val="0"/>
              </a:spcBef>
              <a:spcAft>
                <a:spcPts val="0"/>
              </a:spcAft>
              <a:buClr>
                <a:schemeClr val="dk1"/>
              </a:buClr>
              <a:buSzPts val="1100"/>
              <a:buFont typeface="Arial"/>
              <a:buNone/>
            </a:pPr>
            <a:r>
              <a:rPr lang="en-GB" b="1">
                <a:solidFill>
                  <a:schemeClr val="dk1"/>
                </a:solidFill>
              </a:rPr>
              <a:t>6.</a:t>
            </a:r>
            <a:r>
              <a:rPr lang="en-GB" b="1">
                <a:solidFill>
                  <a:srgbClr val="404040"/>
                </a:solidFill>
              </a:rPr>
              <a:t>Anomalies</a:t>
            </a:r>
            <a:endParaRPr b="1">
              <a:solidFill>
                <a:srgbClr val="404040"/>
              </a:solidFill>
            </a:endParaRPr>
          </a:p>
          <a:p>
            <a:pPr marL="0" lvl="0" indent="0" rtl="0">
              <a:lnSpc>
                <a:spcPct val="115000"/>
              </a:lnSpc>
              <a:spcBef>
                <a:spcPts val="0"/>
              </a:spcBef>
              <a:spcAft>
                <a:spcPts val="0"/>
              </a:spcAft>
              <a:buClr>
                <a:schemeClr val="dk1"/>
              </a:buClr>
              <a:buSzPts val="1100"/>
              <a:buFont typeface="Arial"/>
              <a:buNone/>
            </a:pPr>
            <a:endParaRPr b="1">
              <a:solidFill>
                <a:srgbClr val="404040"/>
              </a:solidFill>
            </a:endParaRPr>
          </a:p>
          <a:p>
            <a:pPr marL="0" lvl="0" indent="0" rtl="0">
              <a:lnSpc>
                <a:spcPct val="115000"/>
              </a:lnSpc>
              <a:spcBef>
                <a:spcPts val="0"/>
              </a:spcBef>
              <a:spcAft>
                <a:spcPts val="0"/>
              </a:spcAft>
              <a:buClr>
                <a:schemeClr val="dk1"/>
              </a:buClr>
              <a:buSzPts val="1100"/>
              <a:buFont typeface="Arial"/>
              <a:buNone/>
            </a:pPr>
            <a:r>
              <a:rPr lang="en-GB" sz="1200">
                <a:solidFill>
                  <a:schemeClr val="dk1"/>
                </a:solidFill>
              </a:rPr>
              <a:t>1)</a:t>
            </a:r>
            <a:r>
              <a:rPr lang="en-GB" sz="1200">
                <a:solidFill>
                  <a:schemeClr val="dk1"/>
                </a:solidFill>
                <a:latin typeface="Calibri"/>
                <a:ea typeface="Calibri"/>
                <a:cs typeface="Calibri"/>
                <a:sym typeface="Calibri"/>
              </a:rPr>
              <a:t>Switch camera example</a:t>
            </a:r>
            <a:endParaRPr sz="1200">
              <a:solidFill>
                <a:schemeClr val="dk1"/>
              </a:solidFill>
              <a:latin typeface="Calibri"/>
              <a:ea typeface="Calibri"/>
              <a:cs typeface="Calibri"/>
              <a:sym typeface="Calibri"/>
            </a:endParaRPr>
          </a:p>
          <a:p>
            <a:pPr marL="0" lvl="0" indent="0" rtl="0">
              <a:lnSpc>
                <a:spcPct val="115000"/>
              </a:lnSpc>
              <a:spcBef>
                <a:spcPts val="0"/>
              </a:spcBef>
              <a:spcAft>
                <a:spcPts val="0"/>
              </a:spcAft>
              <a:buClr>
                <a:schemeClr val="dk1"/>
              </a:buClr>
              <a:buSzPts val="1100"/>
              <a:buFont typeface="Arial"/>
              <a:buNone/>
            </a:pPr>
            <a:r>
              <a:rPr lang="en-GB" sz="1200">
                <a:solidFill>
                  <a:schemeClr val="dk1"/>
                </a:solidFill>
              </a:rPr>
              <a:t>2)</a:t>
            </a:r>
            <a:r>
              <a:rPr lang="en-GB" sz="1200">
                <a:solidFill>
                  <a:schemeClr val="dk1"/>
                </a:solidFill>
                <a:latin typeface="Calibri"/>
                <a:ea typeface="Calibri"/>
                <a:cs typeface="Calibri"/>
                <a:sym typeface="Calibri"/>
              </a:rPr>
              <a:t>Most common use. Closeness of fit? Degs of certainty? [BD4S]</a:t>
            </a:r>
            <a:endParaRPr sz="1200">
              <a:solidFill>
                <a:schemeClr val="dk1"/>
              </a:solidFill>
              <a:latin typeface="Calibri"/>
              <a:ea typeface="Calibri"/>
              <a:cs typeface="Calibri"/>
              <a:sym typeface="Calibri"/>
            </a:endParaRPr>
          </a:p>
          <a:p>
            <a:pPr marL="0" lvl="0" indent="0" rtl="0">
              <a:lnSpc>
                <a:spcPct val="115000"/>
              </a:lnSpc>
              <a:spcBef>
                <a:spcPts val="0"/>
              </a:spcBef>
              <a:spcAft>
                <a:spcPts val="0"/>
              </a:spcAft>
              <a:buClr>
                <a:schemeClr val="dk1"/>
              </a:buClr>
              <a:buSzPts val="1100"/>
              <a:buFont typeface="Arial"/>
              <a:buNone/>
            </a:pPr>
            <a:r>
              <a:rPr lang="en-GB" sz="1200">
                <a:solidFill>
                  <a:schemeClr val="dk1"/>
                </a:solidFill>
              </a:rPr>
              <a:t>3)</a:t>
            </a:r>
            <a:r>
              <a:rPr lang="en-GB" sz="1200">
                <a:solidFill>
                  <a:schemeClr val="dk1"/>
                </a:solidFill>
                <a:latin typeface="Calibri"/>
                <a:ea typeface="Calibri"/>
                <a:cs typeface="Calibri"/>
                <a:sym typeface="Calibri"/>
              </a:rPr>
              <a:t>“meta model” approach?</a:t>
            </a:r>
            <a:endParaRPr sz="1200">
              <a:solidFill>
                <a:schemeClr val="dk1"/>
              </a:solidFill>
              <a:latin typeface="Calibri"/>
              <a:ea typeface="Calibri"/>
              <a:cs typeface="Calibri"/>
              <a:sym typeface="Calibri"/>
            </a:endParaRPr>
          </a:p>
          <a:p>
            <a:pPr marL="0" lvl="0" indent="0" rtl="0">
              <a:lnSpc>
                <a:spcPct val="115000"/>
              </a:lnSpc>
              <a:spcBef>
                <a:spcPts val="0"/>
              </a:spcBef>
              <a:spcAft>
                <a:spcPts val="0"/>
              </a:spcAft>
              <a:buClr>
                <a:schemeClr val="dk1"/>
              </a:buClr>
              <a:buSzPts val="1100"/>
              <a:buFont typeface="Arial"/>
              <a:buNone/>
            </a:pPr>
            <a:r>
              <a:rPr lang="en-GB" sz="1200">
                <a:solidFill>
                  <a:schemeClr val="dk1"/>
                </a:solidFill>
              </a:rPr>
              <a:t>4)</a:t>
            </a:r>
            <a:r>
              <a:rPr lang="en-GB" sz="1200">
                <a:solidFill>
                  <a:schemeClr val="dk1"/>
                </a:solidFill>
                <a:latin typeface="Calibri"/>
                <a:ea typeface="Calibri"/>
                <a:cs typeface="Calibri"/>
                <a:sym typeface="Calibri"/>
              </a:rPr>
              <a:t>Learning from past incidents – trends?</a:t>
            </a:r>
            <a:endParaRPr sz="1200">
              <a:solidFill>
                <a:schemeClr val="dk1"/>
              </a:solidFill>
              <a:latin typeface="Calibri"/>
              <a:ea typeface="Calibri"/>
              <a:cs typeface="Calibri"/>
              <a:sym typeface="Calibri"/>
            </a:endParaRPr>
          </a:p>
          <a:p>
            <a:pPr marL="0" lvl="0" indent="0" rtl="0">
              <a:lnSpc>
                <a:spcPct val="115000"/>
              </a:lnSpc>
              <a:spcBef>
                <a:spcPts val="0"/>
              </a:spcBef>
              <a:spcAft>
                <a:spcPts val="0"/>
              </a:spcAft>
              <a:buClr>
                <a:schemeClr val="dk1"/>
              </a:buClr>
              <a:buSzPts val="1100"/>
              <a:buFont typeface="Arial"/>
              <a:buNone/>
            </a:pPr>
            <a:r>
              <a:rPr lang="en-GB" sz="1200">
                <a:solidFill>
                  <a:schemeClr val="dk1"/>
                </a:solidFill>
              </a:rPr>
              <a:t>5)</a:t>
            </a:r>
            <a:r>
              <a:rPr lang="en-GB" sz="1200">
                <a:solidFill>
                  <a:schemeClr val="dk1"/>
                </a:solidFill>
                <a:latin typeface="Calibri"/>
                <a:ea typeface="Calibri"/>
                <a:cs typeface="Calibri"/>
                <a:sym typeface="Calibri"/>
              </a:rPr>
              <a:t>Modelling/emulation, AMSEL, injection of symptoms</a:t>
            </a:r>
            <a:endParaRPr sz="1200">
              <a:solidFill>
                <a:schemeClr val="dk1"/>
              </a:solidFill>
              <a:latin typeface="Calibri"/>
              <a:ea typeface="Calibri"/>
              <a:cs typeface="Calibri"/>
              <a:sym typeface="Calibri"/>
            </a:endParaRPr>
          </a:p>
          <a:p>
            <a:pPr marL="0" lvl="0" indent="0" rtl="0">
              <a:lnSpc>
                <a:spcPct val="115000"/>
              </a:lnSpc>
              <a:spcBef>
                <a:spcPts val="0"/>
              </a:spcBef>
              <a:spcAft>
                <a:spcPts val="0"/>
              </a:spcAft>
              <a:buClr>
                <a:schemeClr val="dk1"/>
              </a:buClr>
              <a:buSzPts val="1100"/>
              <a:buFont typeface="Arial"/>
              <a:buNone/>
            </a:pPr>
            <a:r>
              <a:rPr lang="en-GB" sz="1200">
                <a:solidFill>
                  <a:schemeClr val="dk1"/>
                </a:solidFill>
              </a:rPr>
              <a:t>6)</a:t>
            </a:r>
            <a:r>
              <a:rPr lang="en-GB" sz="1200">
                <a:solidFill>
                  <a:schemeClr val="dk1"/>
                </a:solidFill>
                <a:latin typeface="Calibri"/>
                <a:ea typeface="Calibri"/>
                <a:cs typeface="Calibri"/>
                <a:sym typeface="Calibri"/>
              </a:rPr>
              <a:t>What is normal? Body temp vars?</a:t>
            </a:r>
            <a:endParaRPr sz="1200">
              <a:solidFill>
                <a:schemeClr val="dk1"/>
              </a:solidFill>
              <a:latin typeface="Calibri"/>
              <a:ea typeface="Calibri"/>
              <a:cs typeface="Calibri"/>
              <a:sym typeface="Calibri"/>
            </a:endParaRPr>
          </a:p>
          <a:p>
            <a:pPr marL="0" lvl="0" indent="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5" name="Shape 13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GB"/>
              <a:t>Camera vs switch</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2" name="Shape 14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Shape 14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0" name="Shape 15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Shape 15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7" name="Shape 15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Shape 16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4" name="Shape 16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Shape 17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2" name="Shape 17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GB"/>
              <a:t>Understanding normality - sensitivity analysis cf temp changes</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Shape 17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0" name="Shape 18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0"/>
              </a:spcAft>
              <a:buClr>
                <a:schemeClr val="dk1"/>
              </a:buClr>
              <a:buSzPts val="1100"/>
              <a:buFont typeface="Arial"/>
              <a:buNone/>
            </a:pPr>
            <a:r>
              <a:rPr lang="en-GB" sz="2400">
                <a:solidFill>
                  <a:schemeClr val="dk1"/>
                </a:solidFill>
              </a:rPr>
              <a:t>1.</a:t>
            </a:r>
            <a:r>
              <a:rPr lang="en-GB" sz="2400">
                <a:solidFill>
                  <a:srgbClr val="404040"/>
                </a:solidFill>
              </a:rPr>
              <a:t>Mock attacks</a:t>
            </a:r>
            <a:endParaRPr sz="2400">
              <a:solidFill>
                <a:srgbClr val="404040"/>
              </a:solidFill>
            </a:endParaRPr>
          </a:p>
          <a:p>
            <a:pPr marL="0" lvl="0" indent="0" rtl="0">
              <a:lnSpc>
                <a:spcPct val="115000"/>
              </a:lnSpc>
              <a:spcBef>
                <a:spcPts val="0"/>
              </a:spcBef>
              <a:spcAft>
                <a:spcPts val="0"/>
              </a:spcAft>
              <a:buClr>
                <a:schemeClr val="dk1"/>
              </a:buClr>
              <a:buSzPts val="1100"/>
              <a:buFont typeface="Arial"/>
              <a:buNone/>
            </a:pPr>
            <a:r>
              <a:rPr lang="en-GB" sz="2400">
                <a:solidFill>
                  <a:schemeClr val="dk1"/>
                </a:solidFill>
              </a:rPr>
              <a:t>2.</a:t>
            </a:r>
            <a:r>
              <a:rPr lang="en-GB" sz="2400">
                <a:solidFill>
                  <a:srgbClr val="404040"/>
                </a:solidFill>
              </a:rPr>
              <a:t>UEBA</a:t>
            </a:r>
            <a:endParaRPr sz="2400">
              <a:solidFill>
                <a:srgbClr val="404040"/>
              </a:solidFill>
            </a:endParaRPr>
          </a:p>
          <a:p>
            <a:pPr marL="0" lvl="0" indent="0" rtl="0">
              <a:lnSpc>
                <a:spcPct val="115000"/>
              </a:lnSpc>
              <a:spcBef>
                <a:spcPts val="0"/>
              </a:spcBef>
              <a:spcAft>
                <a:spcPts val="0"/>
              </a:spcAft>
              <a:buClr>
                <a:schemeClr val="dk1"/>
              </a:buClr>
              <a:buSzPts val="1100"/>
              <a:buFont typeface="Arial"/>
              <a:buNone/>
            </a:pPr>
            <a:r>
              <a:rPr lang="en-GB" sz="2400">
                <a:solidFill>
                  <a:schemeClr val="dk1"/>
                </a:solidFill>
              </a:rPr>
              <a:t>3.</a:t>
            </a:r>
            <a:r>
              <a:rPr lang="en-GB" sz="2400">
                <a:solidFill>
                  <a:srgbClr val="404040"/>
                </a:solidFill>
              </a:rPr>
              <a:t>Analyst behaviour</a:t>
            </a:r>
            <a:endParaRPr sz="2400">
              <a:solidFill>
                <a:srgbClr val="404040"/>
              </a:solidFill>
            </a:endParaRPr>
          </a:p>
          <a:p>
            <a:pPr marL="0" lvl="0" indent="0" rtl="0">
              <a:lnSpc>
                <a:spcPct val="115000"/>
              </a:lnSpc>
              <a:spcBef>
                <a:spcPts val="0"/>
              </a:spcBef>
              <a:spcAft>
                <a:spcPts val="0"/>
              </a:spcAft>
              <a:buClr>
                <a:schemeClr val="dk1"/>
              </a:buClr>
              <a:buSzPts val="1100"/>
              <a:buFont typeface="Arial"/>
              <a:buNone/>
            </a:pPr>
            <a:r>
              <a:rPr lang="en-GB" sz="2400">
                <a:solidFill>
                  <a:schemeClr val="dk1"/>
                </a:solidFill>
              </a:rPr>
              <a:t>4.</a:t>
            </a:r>
            <a:r>
              <a:rPr lang="en-GB" sz="2400">
                <a:solidFill>
                  <a:srgbClr val="404040"/>
                </a:solidFill>
              </a:rPr>
              <a:t>Intel Analysis</a:t>
            </a:r>
            <a:endParaRPr sz="2400">
              <a:solidFill>
                <a:srgbClr val="404040"/>
              </a:solidFill>
            </a:endParaRPr>
          </a:p>
          <a:p>
            <a:pPr marL="0" lvl="0" indent="0" rtl="0">
              <a:lnSpc>
                <a:spcPct val="115000"/>
              </a:lnSpc>
              <a:spcBef>
                <a:spcPts val="0"/>
              </a:spcBef>
              <a:spcAft>
                <a:spcPts val="0"/>
              </a:spcAft>
              <a:buClr>
                <a:schemeClr val="dk1"/>
              </a:buClr>
              <a:buSzPts val="1100"/>
              <a:buFont typeface="Arial"/>
              <a:buNone/>
            </a:pPr>
            <a:r>
              <a:rPr lang="en-GB" sz="2400">
                <a:solidFill>
                  <a:schemeClr val="dk1"/>
                </a:solidFill>
              </a:rPr>
              <a:t>5.</a:t>
            </a:r>
            <a:r>
              <a:rPr lang="en-GB" sz="2400">
                <a:solidFill>
                  <a:srgbClr val="404040"/>
                </a:solidFill>
              </a:rPr>
              <a:t>Method Analysis</a:t>
            </a:r>
            <a:endParaRPr sz="1200">
              <a:solidFill>
                <a:schemeClr val="dk1"/>
              </a:solidFill>
              <a:latin typeface="Calibri"/>
              <a:ea typeface="Calibri"/>
              <a:cs typeface="Calibri"/>
              <a:sym typeface="Calibri"/>
            </a:endParaRPr>
          </a:p>
          <a:p>
            <a:pPr marL="0" lvl="0" indent="0" rtl="0">
              <a:lnSpc>
                <a:spcPct val="115000"/>
              </a:lnSpc>
              <a:spcBef>
                <a:spcPts val="0"/>
              </a:spcBef>
              <a:spcAft>
                <a:spcPts val="0"/>
              </a:spcAft>
              <a:buClr>
                <a:schemeClr val="dk1"/>
              </a:buClr>
              <a:buSzPts val="1100"/>
              <a:buFont typeface="Arial"/>
              <a:buNone/>
            </a:pPr>
            <a:r>
              <a:rPr lang="en-GB" sz="1200">
                <a:solidFill>
                  <a:schemeClr val="dk1"/>
                </a:solidFill>
              </a:rPr>
              <a:t>1)</a:t>
            </a:r>
            <a:r>
              <a:rPr lang="en-GB" sz="1200">
                <a:solidFill>
                  <a:schemeClr val="dk1"/>
                </a:solidFill>
                <a:latin typeface="Calibri"/>
                <a:ea typeface="Calibri"/>
                <a:cs typeface="Calibri"/>
                <a:sym typeface="Calibri"/>
              </a:rPr>
              <a:t>Test envts, injection of malware symptoms</a:t>
            </a:r>
            <a:endParaRPr sz="1200">
              <a:solidFill>
                <a:schemeClr val="dk1"/>
              </a:solidFill>
              <a:latin typeface="Calibri"/>
              <a:ea typeface="Calibri"/>
              <a:cs typeface="Calibri"/>
              <a:sym typeface="Calibri"/>
            </a:endParaRPr>
          </a:p>
          <a:p>
            <a:pPr marL="0" lvl="0" indent="0" rtl="0">
              <a:lnSpc>
                <a:spcPct val="115000"/>
              </a:lnSpc>
              <a:spcBef>
                <a:spcPts val="0"/>
              </a:spcBef>
              <a:spcAft>
                <a:spcPts val="0"/>
              </a:spcAft>
              <a:buClr>
                <a:schemeClr val="dk1"/>
              </a:buClr>
              <a:buSzPts val="1100"/>
              <a:buFont typeface="Arial"/>
              <a:buNone/>
            </a:pPr>
            <a:r>
              <a:rPr lang="en-GB" sz="1200">
                <a:solidFill>
                  <a:schemeClr val="dk1"/>
                </a:solidFill>
              </a:rPr>
              <a:t>2)</a:t>
            </a:r>
            <a:r>
              <a:rPr lang="en-GB" sz="1200">
                <a:solidFill>
                  <a:schemeClr val="dk1"/>
                </a:solidFill>
                <a:latin typeface="Calibri"/>
                <a:ea typeface="Calibri"/>
                <a:cs typeface="Calibri"/>
                <a:sym typeface="Calibri"/>
              </a:rPr>
              <a:t>UEBA? Economics?</a:t>
            </a:r>
            <a:endParaRPr sz="1200">
              <a:solidFill>
                <a:schemeClr val="dk1"/>
              </a:solidFill>
              <a:latin typeface="Calibri"/>
              <a:ea typeface="Calibri"/>
              <a:cs typeface="Calibri"/>
              <a:sym typeface="Calibri"/>
            </a:endParaRPr>
          </a:p>
          <a:p>
            <a:pPr marL="0" lvl="0" indent="0" rtl="0">
              <a:lnSpc>
                <a:spcPct val="115000"/>
              </a:lnSpc>
              <a:spcBef>
                <a:spcPts val="0"/>
              </a:spcBef>
              <a:spcAft>
                <a:spcPts val="0"/>
              </a:spcAft>
              <a:buClr>
                <a:schemeClr val="dk1"/>
              </a:buClr>
              <a:buSzPts val="1100"/>
              <a:buFont typeface="Arial"/>
              <a:buNone/>
            </a:pPr>
            <a:r>
              <a:rPr lang="en-GB" sz="1200">
                <a:solidFill>
                  <a:schemeClr val="dk1"/>
                </a:solidFill>
              </a:rPr>
              <a:t>3)</a:t>
            </a:r>
            <a:r>
              <a:rPr lang="en-GB" sz="1200">
                <a:solidFill>
                  <a:schemeClr val="dk1"/>
                </a:solidFill>
                <a:latin typeface="Calibri"/>
                <a:ea typeface="Calibri"/>
                <a:cs typeface="Calibri"/>
                <a:sym typeface="Calibri"/>
              </a:rPr>
              <a:t>What are they good at – and not? Where support needed?</a:t>
            </a:r>
            <a:endParaRPr sz="1200">
              <a:solidFill>
                <a:schemeClr val="dk1"/>
              </a:solidFill>
              <a:latin typeface="Calibri"/>
              <a:ea typeface="Calibri"/>
              <a:cs typeface="Calibri"/>
              <a:sym typeface="Calibri"/>
            </a:endParaRPr>
          </a:p>
          <a:p>
            <a:pPr marL="0" lvl="0" indent="0" rtl="0">
              <a:lnSpc>
                <a:spcPct val="115000"/>
              </a:lnSpc>
              <a:spcBef>
                <a:spcPts val="0"/>
              </a:spcBef>
              <a:spcAft>
                <a:spcPts val="0"/>
              </a:spcAft>
              <a:buClr>
                <a:schemeClr val="dk1"/>
              </a:buClr>
              <a:buSzPts val="1100"/>
              <a:buFont typeface="Arial"/>
              <a:buNone/>
            </a:pPr>
            <a:r>
              <a:rPr lang="en-GB" sz="1200">
                <a:solidFill>
                  <a:schemeClr val="dk1"/>
                </a:solidFill>
              </a:rPr>
              <a:t>4)</a:t>
            </a:r>
            <a:r>
              <a:rPr lang="en-GB" sz="1200">
                <a:solidFill>
                  <a:schemeClr val="dk1"/>
                </a:solidFill>
                <a:latin typeface="Calibri"/>
                <a:ea typeface="Calibri"/>
                <a:cs typeface="Calibri"/>
                <a:sym typeface="Calibri"/>
              </a:rPr>
              <a:t>What sources of intel/info work best and when?</a:t>
            </a:r>
            <a:endParaRPr sz="1200">
              <a:solidFill>
                <a:schemeClr val="dk1"/>
              </a:solidFill>
              <a:latin typeface="Calibri"/>
              <a:ea typeface="Calibri"/>
              <a:cs typeface="Calibri"/>
              <a:sym typeface="Calibri"/>
            </a:endParaRPr>
          </a:p>
          <a:p>
            <a:pPr marL="0" lvl="0" indent="0" rtl="0">
              <a:lnSpc>
                <a:spcPct val="115000"/>
              </a:lnSpc>
              <a:spcBef>
                <a:spcPts val="0"/>
              </a:spcBef>
              <a:spcAft>
                <a:spcPts val="0"/>
              </a:spcAft>
              <a:buClr>
                <a:schemeClr val="dk1"/>
              </a:buClr>
              <a:buSzPts val="1100"/>
              <a:buFont typeface="Arial"/>
              <a:buNone/>
            </a:pPr>
            <a:r>
              <a:rPr lang="en-GB" sz="1200">
                <a:solidFill>
                  <a:schemeClr val="dk1"/>
                </a:solidFill>
              </a:rPr>
              <a:t>5)</a:t>
            </a:r>
            <a:r>
              <a:rPr lang="en-GB" sz="1200">
                <a:solidFill>
                  <a:schemeClr val="dk1"/>
                </a:solidFill>
                <a:latin typeface="Calibri"/>
                <a:ea typeface="Calibri"/>
                <a:cs typeface="Calibri"/>
                <a:sym typeface="Calibri"/>
              </a:rPr>
              <a:t>What methods have most success in detection and when?</a:t>
            </a:r>
            <a:endParaRPr sz="1200">
              <a:solidFill>
                <a:schemeClr val="dk1"/>
              </a:solidFill>
              <a:latin typeface="Calibri"/>
              <a:ea typeface="Calibri"/>
              <a:cs typeface="Calibri"/>
              <a:sym typeface="Calibri"/>
            </a:endParaRPr>
          </a:p>
          <a:p>
            <a:pPr marL="0" lvl="0" indent="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 name="Shape 5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Shape 18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6" name="Shape 18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rtl="0">
              <a:lnSpc>
                <a:spcPct val="115000"/>
              </a:lnSpc>
              <a:spcBef>
                <a:spcPts val="0"/>
              </a:spcBef>
              <a:spcAft>
                <a:spcPts val="0"/>
              </a:spcAft>
              <a:buClr>
                <a:schemeClr val="dk2"/>
              </a:buClr>
              <a:buSzPts val="1200"/>
              <a:buChar char="●"/>
            </a:pPr>
            <a:r>
              <a:rPr lang="en-GB" sz="1200">
                <a:solidFill>
                  <a:schemeClr val="dk2"/>
                </a:solidFill>
              </a:rPr>
              <a:t>Computer is running extremely slow (seems like a VIRUS)</a:t>
            </a:r>
            <a:endParaRPr sz="1200">
              <a:solidFill>
                <a:schemeClr val="dk2"/>
              </a:solidFill>
            </a:endParaRPr>
          </a:p>
          <a:p>
            <a:pPr marL="457200" lvl="0" indent="-304800" rtl="0">
              <a:lnSpc>
                <a:spcPct val="115000"/>
              </a:lnSpc>
              <a:spcBef>
                <a:spcPts val="0"/>
              </a:spcBef>
              <a:spcAft>
                <a:spcPts val="0"/>
              </a:spcAft>
              <a:buClr>
                <a:schemeClr val="dk2"/>
              </a:buClr>
              <a:buSzPts val="1200"/>
              <a:buChar char="●"/>
            </a:pPr>
            <a:r>
              <a:rPr lang="en-GB" sz="1200">
                <a:solidFill>
                  <a:schemeClr val="dk2"/>
                </a:solidFill>
              </a:rPr>
              <a:t>Antivirus and firewall protection is unexpectedly disabled</a:t>
            </a:r>
            <a:endParaRPr sz="1200">
              <a:solidFill>
                <a:schemeClr val="dk2"/>
              </a:solidFill>
            </a:endParaRPr>
          </a:p>
          <a:p>
            <a:pPr marL="457200" lvl="0" indent="-304800" rtl="0">
              <a:lnSpc>
                <a:spcPct val="115000"/>
              </a:lnSpc>
              <a:spcBef>
                <a:spcPts val="0"/>
              </a:spcBef>
              <a:spcAft>
                <a:spcPts val="0"/>
              </a:spcAft>
              <a:buClr>
                <a:schemeClr val="dk2"/>
              </a:buClr>
              <a:buSzPts val="1200"/>
              <a:buChar char="●"/>
            </a:pPr>
            <a:r>
              <a:rPr lang="en-GB" sz="1200">
                <a:solidFill>
                  <a:schemeClr val="dk2"/>
                </a:solidFill>
              </a:rPr>
              <a:t>Modifications on the Registry</a:t>
            </a:r>
            <a:endParaRPr sz="1200">
              <a:solidFill>
                <a:schemeClr val="dk2"/>
              </a:solidFill>
            </a:endParaRPr>
          </a:p>
          <a:p>
            <a:pPr marL="457200" lvl="0" indent="-304800" rtl="0">
              <a:lnSpc>
                <a:spcPct val="115000"/>
              </a:lnSpc>
              <a:spcBef>
                <a:spcPts val="0"/>
              </a:spcBef>
              <a:spcAft>
                <a:spcPts val="0"/>
              </a:spcAft>
              <a:buClr>
                <a:schemeClr val="dk2"/>
              </a:buClr>
              <a:buSzPts val="1200"/>
              <a:buChar char="●"/>
            </a:pPr>
            <a:r>
              <a:rPr lang="en-GB" sz="1200">
                <a:solidFill>
                  <a:schemeClr val="dk2"/>
                </a:solidFill>
              </a:rPr>
              <a:t>Unwanted toolbars on your Web Browser</a:t>
            </a:r>
            <a:endParaRPr sz="1200">
              <a:solidFill>
                <a:schemeClr val="dk2"/>
              </a:solidFill>
            </a:endParaRPr>
          </a:p>
          <a:p>
            <a:pPr marL="914400" lvl="1" indent="-304800" rtl="0">
              <a:lnSpc>
                <a:spcPct val="115000"/>
              </a:lnSpc>
              <a:spcBef>
                <a:spcPts val="0"/>
              </a:spcBef>
              <a:spcAft>
                <a:spcPts val="0"/>
              </a:spcAft>
              <a:buClr>
                <a:schemeClr val="dk2"/>
              </a:buClr>
              <a:buSzPts val="1200"/>
              <a:buChar char="○"/>
            </a:pPr>
            <a:r>
              <a:rPr lang="en-GB" sz="1200">
                <a:solidFill>
                  <a:schemeClr val="dk2"/>
                </a:solidFill>
              </a:rPr>
              <a:t>Even if you remove them, they might return each time you restart your  computer</a:t>
            </a:r>
            <a:endParaRPr sz="1200">
              <a:solidFill>
                <a:schemeClr val="dk2"/>
              </a:solidFill>
            </a:endParaRPr>
          </a:p>
          <a:p>
            <a:pPr marL="457200" lvl="0" indent="-304800" rtl="0">
              <a:lnSpc>
                <a:spcPct val="115000"/>
              </a:lnSpc>
              <a:spcBef>
                <a:spcPts val="0"/>
              </a:spcBef>
              <a:spcAft>
                <a:spcPts val="0"/>
              </a:spcAft>
              <a:buClr>
                <a:schemeClr val="dk2"/>
              </a:buClr>
              <a:buSzPts val="1200"/>
              <a:buChar char="●"/>
            </a:pPr>
            <a:r>
              <a:rPr lang="en-GB" sz="1200">
                <a:solidFill>
                  <a:schemeClr val="dk2"/>
                </a:solidFill>
              </a:rPr>
              <a:t>Unfamiliar and peculiar error messages</a:t>
            </a:r>
            <a:endParaRPr sz="1200">
              <a:solidFill>
                <a:schemeClr val="dk2"/>
              </a:solidFill>
            </a:endParaRPr>
          </a:p>
          <a:p>
            <a:pPr marL="914400" lvl="1" indent="-304800" rtl="0">
              <a:lnSpc>
                <a:spcPct val="115000"/>
              </a:lnSpc>
              <a:spcBef>
                <a:spcPts val="0"/>
              </a:spcBef>
              <a:spcAft>
                <a:spcPts val="0"/>
              </a:spcAft>
              <a:buClr>
                <a:schemeClr val="dk2"/>
              </a:buClr>
              <a:buSzPts val="1200"/>
              <a:buChar char="○"/>
            </a:pPr>
            <a:r>
              <a:rPr lang="en-GB" sz="1200">
                <a:solidFill>
                  <a:schemeClr val="dk2"/>
                </a:solidFill>
              </a:rPr>
              <a:t>Programs won’t run or files won’t open</a:t>
            </a:r>
            <a:endParaRPr sz="1200">
              <a:solidFill>
                <a:schemeClr val="dk2"/>
              </a:solidFill>
            </a:endParaRPr>
          </a:p>
          <a:p>
            <a:pPr marL="914400" lvl="1" indent="-304800" rtl="0">
              <a:lnSpc>
                <a:spcPct val="115000"/>
              </a:lnSpc>
              <a:spcBef>
                <a:spcPts val="0"/>
              </a:spcBef>
              <a:spcAft>
                <a:spcPts val="0"/>
              </a:spcAft>
              <a:buClr>
                <a:schemeClr val="dk2"/>
              </a:buClr>
              <a:buSzPts val="1200"/>
              <a:buChar char="○"/>
            </a:pPr>
            <a:r>
              <a:rPr lang="en-GB" sz="1200">
                <a:solidFill>
                  <a:schemeClr val="dk2"/>
                </a:solidFill>
              </a:rPr>
              <a:t>Can’t access certain drives on your computer</a:t>
            </a:r>
            <a:endParaRPr sz="1200">
              <a:solidFill>
                <a:schemeClr val="dk2"/>
              </a:solidFill>
            </a:endParaRPr>
          </a:p>
          <a:p>
            <a:pPr marL="914400" lvl="1" indent="-304800" rtl="0">
              <a:lnSpc>
                <a:spcPct val="115000"/>
              </a:lnSpc>
              <a:spcBef>
                <a:spcPts val="0"/>
              </a:spcBef>
              <a:spcAft>
                <a:spcPts val="0"/>
              </a:spcAft>
              <a:buClr>
                <a:schemeClr val="dk2"/>
              </a:buClr>
              <a:buSzPts val="1200"/>
              <a:buChar char="○"/>
            </a:pPr>
            <a:r>
              <a:rPr lang="en-GB" sz="1200">
                <a:solidFill>
                  <a:schemeClr val="dk2"/>
                </a:solidFill>
              </a:rPr>
              <a:t>File sizes</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Shape 19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4" name="Shape 19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17500" rtl="0">
              <a:lnSpc>
                <a:spcPct val="115000"/>
              </a:lnSpc>
              <a:spcBef>
                <a:spcPts val="0"/>
              </a:spcBef>
              <a:spcAft>
                <a:spcPts val="0"/>
              </a:spcAft>
              <a:buClr>
                <a:schemeClr val="dk2"/>
              </a:buClr>
              <a:buSzPts val="1400"/>
              <a:buChar char="-"/>
            </a:pPr>
            <a:r>
              <a:rPr lang="en-GB" sz="1400">
                <a:solidFill>
                  <a:schemeClr val="dk2"/>
                </a:solidFill>
              </a:rPr>
              <a:t>UEBA detects and stops an insider threats</a:t>
            </a:r>
            <a:endParaRPr sz="1400">
              <a:solidFill>
                <a:schemeClr val="dk2"/>
              </a:solidFill>
            </a:endParaRPr>
          </a:p>
          <a:p>
            <a:pPr marL="914400" lvl="0" indent="-317500" rtl="0">
              <a:lnSpc>
                <a:spcPct val="115000"/>
              </a:lnSpc>
              <a:spcBef>
                <a:spcPts val="0"/>
              </a:spcBef>
              <a:spcAft>
                <a:spcPts val="0"/>
              </a:spcAft>
              <a:buClr>
                <a:schemeClr val="dk2"/>
              </a:buClr>
              <a:buSzPts val="1400"/>
              <a:buChar char="●"/>
            </a:pPr>
            <a:r>
              <a:rPr lang="en-GB" sz="1400">
                <a:solidFill>
                  <a:schemeClr val="dk2"/>
                </a:solidFill>
              </a:rPr>
              <a:t>Account Compromise</a:t>
            </a:r>
            <a:endParaRPr sz="1400">
              <a:solidFill>
                <a:schemeClr val="dk2"/>
              </a:solidFill>
            </a:endParaRPr>
          </a:p>
          <a:p>
            <a:pPr marL="914400" lvl="0" indent="-317500" rtl="0">
              <a:lnSpc>
                <a:spcPct val="115000"/>
              </a:lnSpc>
              <a:spcBef>
                <a:spcPts val="0"/>
              </a:spcBef>
              <a:spcAft>
                <a:spcPts val="0"/>
              </a:spcAft>
              <a:buClr>
                <a:schemeClr val="dk2"/>
              </a:buClr>
              <a:buSzPts val="1400"/>
              <a:buChar char="●"/>
            </a:pPr>
            <a:r>
              <a:rPr lang="en-GB" sz="1400">
                <a:solidFill>
                  <a:schemeClr val="dk2"/>
                </a:solidFill>
              </a:rPr>
              <a:t>Insider threats</a:t>
            </a:r>
            <a:endParaRPr sz="1400">
              <a:solidFill>
                <a:schemeClr val="dk2"/>
              </a:solidFill>
            </a:endParaRPr>
          </a:p>
          <a:p>
            <a:pPr marL="914400" lvl="0" indent="-317500" rtl="0">
              <a:lnSpc>
                <a:spcPct val="115000"/>
              </a:lnSpc>
              <a:spcBef>
                <a:spcPts val="0"/>
              </a:spcBef>
              <a:spcAft>
                <a:spcPts val="0"/>
              </a:spcAft>
              <a:buClr>
                <a:schemeClr val="dk2"/>
              </a:buClr>
              <a:buSzPts val="1400"/>
              <a:buChar char="●"/>
            </a:pPr>
            <a:r>
              <a:rPr lang="en-GB" sz="1400">
                <a:solidFill>
                  <a:schemeClr val="dk2"/>
                </a:solidFill>
              </a:rPr>
              <a:t>Employee monitoring</a:t>
            </a:r>
            <a:endParaRPr sz="1400">
              <a:solidFill>
                <a:schemeClr val="dk2"/>
              </a:solidFill>
            </a:endParaRPr>
          </a:p>
          <a:p>
            <a:pPr marL="914400" lvl="0" indent="-317500" rtl="0">
              <a:lnSpc>
                <a:spcPct val="115000"/>
              </a:lnSpc>
              <a:spcBef>
                <a:spcPts val="0"/>
              </a:spcBef>
              <a:spcAft>
                <a:spcPts val="0"/>
              </a:spcAft>
              <a:buClr>
                <a:schemeClr val="dk2"/>
              </a:buClr>
              <a:buSzPts val="1400"/>
              <a:buChar char="●"/>
            </a:pPr>
            <a:r>
              <a:rPr lang="en-GB" sz="1400">
                <a:solidFill>
                  <a:schemeClr val="dk2"/>
                </a:solidFill>
              </a:rPr>
              <a:t>Identity access management</a:t>
            </a:r>
            <a:endParaRPr sz="1400">
              <a:solidFill>
                <a:schemeClr val="dk2"/>
              </a:solidFill>
            </a:endParaRPr>
          </a:p>
          <a:p>
            <a:pPr marL="914400" lvl="0" indent="-317500" rtl="0">
              <a:lnSpc>
                <a:spcPct val="115000"/>
              </a:lnSpc>
              <a:spcBef>
                <a:spcPts val="0"/>
              </a:spcBef>
              <a:spcAft>
                <a:spcPts val="0"/>
              </a:spcAft>
              <a:buClr>
                <a:schemeClr val="dk2"/>
              </a:buClr>
              <a:buSzPts val="1400"/>
              <a:buChar char="●"/>
            </a:pPr>
            <a:r>
              <a:rPr lang="en-GB" sz="1400">
                <a:solidFill>
                  <a:schemeClr val="dk2"/>
                </a:solidFill>
              </a:rPr>
              <a:t>Privileged account use</a:t>
            </a:r>
            <a:endParaRPr sz="1400">
              <a:solidFill>
                <a:schemeClr val="dk2"/>
              </a:solidFill>
            </a:endParaRPr>
          </a:p>
          <a:p>
            <a:pPr marL="914400" lvl="0" indent="-317500" rtl="0">
              <a:lnSpc>
                <a:spcPct val="115000"/>
              </a:lnSpc>
              <a:spcBef>
                <a:spcPts val="0"/>
              </a:spcBef>
              <a:spcAft>
                <a:spcPts val="0"/>
              </a:spcAft>
              <a:buClr>
                <a:schemeClr val="dk2"/>
              </a:buClr>
              <a:buSzPts val="1400"/>
              <a:buChar char="●"/>
            </a:pPr>
            <a:r>
              <a:rPr lang="en-GB" sz="1400">
                <a:solidFill>
                  <a:schemeClr val="dk2"/>
                </a:solidFill>
              </a:rPr>
              <a:t>Cloud application security</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Shape 20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1" name="Shape 20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lnSpc>
                <a:spcPct val="140000"/>
              </a:lnSpc>
              <a:spcBef>
                <a:spcPts val="0"/>
              </a:spcBef>
              <a:spcAft>
                <a:spcPts val="40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Shape 20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8" name="Shape 20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lnSpc>
                <a:spcPct val="115000"/>
              </a:lnSpc>
              <a:spcBef>
                <a:spcPts val="1800"/>
              </a:spcBef>
              <a:spcAft>
                <a:spcPts val="40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Shape 21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5" name="Shape 21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Shape 22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3" name="Shape 22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0"/>
              </a:spcAft>
              <a:buClr>
                <a:schemeClr val="dk1"/>
              </a:buClr>
              <a:buSzPts val="1100"/>
              <a:buFont typeface="Arial"/>
              <a:buNone/>
            </a:pPr>
            <a:r>
              <a:rPr lang="en-GB" sz="2400">
                <a:solidFill>
                  <a:schemeClr val="dk1"/>
                </a:solidFill>
              </a:rPr>
              <a:t>1.</a:t>
            </a:r>
            <a:r>
              <a:rPr lang="en-GB" sz="2400">
                <a:solidFill>
                  <a:srgbClr val="404040"/>
                </a:solidFill>
              </a:rPr>
              <a:t>Training ML algorithms</a:t>
            </a:r>
            <a:endParaRPr sz="2400">
              <a:solidFill>
                <a:srgbClr val="404040"/>
              </a:solidFill>
            </a:endParaRPr>
          </a:p>
          <a:p>
            <a:pPr marL="0" lvl="0" indent="0" rtl="0">
              <a:lnSpc>
                <a:spcPct val="115000"/>
              </a:lnSpc>
              <a:spcBef>
                <a:spcPts val="0"/>
              </a:spcBef>
              <a:spcAft>
                <a:spcPts val="0"/>
              </a:spcAft>
              <a:buClr>
                <a:schemeClr val="dk1"/>
              </a:buClr>
              <a:buSzPts val="1100"/>
              <a:buFont typeface="Arial"/>
              <a:buNone/>
            </a:pPr>
            <a:r>
              <a:rPr lang="en-GB" sz="2400">
                <a:solidFill>
                  <a:schemeClr val="dk1"/>
                </a:solidFill>
              </a:rPr>
              <a:t>2.</a:t>
            </a:r>
            <a:r>
              <a:rPr lang="en-GB" sz="2400">
                <a:solidFill>
                  <a:srgbClr val="404040"/>
                </a:solidFill>
              </a:rPr>
              <a:t>Resource prioritization</a:t>
            </a:r>
            <a:endParaRPr sz="2400">
              <a:solidFill>
                <a:srgbClr val="404040"/>
              </a:solidFill>
            </a:endParaRPr>
          </a:p>
          <a:p>
            <a:pPr marL="0" lvl="0" indent="0" rtl="0">
              <a:lnSpc>
                <a:spcPct val="115000"/>
              </a:lnSpc>
              <a:spcBef>
                <a:spcPts val="0"/>
              </a:spcBef>
              <a:spcAft>
                <a:spcPts val="0"/>
              </a:spcAft>
              <a:buClr>
                <a:schemeClr val="dk1"/>
              </a:buClr>
              <a:buSzPts val="1100"/>
              <a:buFont typeface="Arial"/>
              <a:buNone/>
            </a:pPr>
            <a:r>
              <a:rPr lang="en-GB" sz="2400">
                <a:solidFill>
                  <a:srgbClr val="404040"/>
                </a:solidFill>
              </a:rPr>
              <a:t>3. Flexible consumption</a:t>
            </a:r>
            <a:endParaRPr sz="2400">
              <a:solidFill>
                <a:srgbClr val="404040"/>
              </a:solidFill>
            </a:endParaRPr>
          </a:p>
          <a:p>
            <a:pPr marL="0" lvl="0" indent="0" rtl="0">
              <a:lnSpc>
                <a:spcPct val="115000"/>
              </a:lnSpc>
              <a:spcBef>
                <a:spcPts val="0"/>
              </a:spcBef>
              <a:spcAft>
                <a:spcPts val="0"/>
              </a:spcAft>
              <a:buClr>
                <a:schemeClr val="dk1"/>
              </a:buClr>
              <a:buSzPts val="1100"/>
              <a:buFont typeface="Arial"/>
              <a:buNone/>
            </a:pPr>
            <a:r>
              <a:rPr lang="en-GB" sz="2400">
                <a:solidFill>
                  <a:schemeClr val="dk1"/>
                </a:solidFill>
              </a:rPr>
              <a:t>4. </a:t>
            </a:r>
            <a:r>
              <a:rPr lang="en-GB" sz="2400">
                <a:solidFill>
                  <a:srgbClr val="404040"/>
                </a:solidFill>
              </a:rPr>
              <a:t>Adaptation</a:t>
            </a:r>
            <a:endParaRPr sz="1200">
              <a:solidFill>
                <a:schemeClr val="dk1"/>
              </a:solidFill>
              <a:latin typeface="Calibri"/>
              <a:ea typeface="Calibri"/>
              <a:cs typeface="Calibri"/>
              <a:sym typeface="Calibri"/>
            </a:endParaRPr>
          </a:p>
          <a:p>
            <a:pPr marL="0" lvl="0" indent="0" rtl="0">
              <a:lnSpc>
                <a:spcPct val="115000"/>
              </a:lnSpc>
              <a:spcBef>
                <a:spcPts val="0"/>
              </a:spcBef>
              <a:spcAft>
                <a:spcPts val="0"/>
              </a:spcAft>
              <a:buClr>
                <a:schemeClr val="dk1"/>
              </a:buClr>
              <a:buSzPts val="1100"/>
              <a:buFont typeface="Arial"/>
              <a:buNone/>
            </a:pPr>
            <a:r>
              <a:rPr lang="en-GB" sz="1200">
                <a:solidFill>
                  <a:schemeClr val="dk1"/>
                </a:solidFill>
              </a:rPr>
              <a:t>1)</a:t>
            </a:r>
            <a:r>
              <a:rPr lang="en-GB" sz="1200">
                <a:solidFill>
                  <a:schemeClr val="dk1"/>
                </a:solidFill>
                <a:latin typeface="Calibri"/>
                <a:ea typeface="Calibri"/>
                <a:cs typeface="Calibri"/>
                <a:sym typeface="Calibri"/>
              </a:rPr>
              <a:t>Sensitivity analysis etc</a:t>
            </a:r>
            <a:endParaRPr sz="1200">
              <a:solidFill>
                <a:schemeClr val="dk1"/>
              </a:solidFill>
              <a:latin typeface="Calibri"/>
              <a:ea typeface="Calibri"/>
              <a:cs typeface="Calibri"/>
              <a:sym typeface="Calibri"/>
            </a:endParaRPr>
          </a:p>
          <a:p>
            <a:pPr marL="0" lvl="0" indent="0" rtl="0">
              <a:lnSpc>
                <a:spcPct val="115000"/>
              </a:lnSpc>
              <a:spcBef>
                <a:spcPts val="0"/>
              </a:spcBef>
              <a:spcAft>
                <a:spcPts val="0"/>
              </a:spcAft>
              <a:buClr>
                <a:schemeClr val="dk1"/>
              </a:buClr>
              <a:buSzPts val="1100"/>
              <a:buFont typeface="Arial"/>
              <a:buNone/>
            </a:pPr>
            <a:r>
              <a:rPr lang="en-GB" sz="1200">
                <a:solidFill>
                  <a:schemeClr val="dk1"/>
                </a:solidFill>
              </a:rPr>
              <a:t>2)</a:t>
            </a:r>
            <a:r>
              <a:rPr lang="en-GB" sz="1200">
                <a:solidFill>
                  <a:schemeClr val="dk1"/>
                </a:solidFill>
                <a:latin typeface="Calibri"/>
                <a:ea typeface="Calibri"/>
                <a:cs typeface="Calibri"/>
                <a:sym typeface="Calibri"/>
              </a:rPr>
              <a:t>Switch to most effective resources</a:t>
            </a:r>
            <a:endParaRPr sz="1200">
              <a:solidFill>
                <a:schemeClr val="dk1"/>
              </a:solidFill>
              <a:latin typeface="Calibri"/>
              <a:ea typeface="Calibri"/>
              <a:cs typeface="Calibri"/>
              <a:sym typeface="Calibri"/>
            </a:endParaRPr>
          </a:p>
          <a:p>
            <a:pPr marL="0" lvl="0" indent="0" rtl="0">
              <a:lnSpc>
                <a:spcPct val="115000"/>
              </a:lnSpc>
              <a:spcBef>
                <a:spcPts val="0"/>
              </a:spcBef>
              <a:spcAft>
                <a:spcPts val="0"/>
              </a:spcAft>
              <a:buClr>
                <a:schemeClr val="dk1"/>
              </a:buClr>
              <a:buSzPts val="1100"/>
              <a:buFont typeface="Arial"/>
              <a:buNone/>
            </a:pPr>
            <a:r>
              <a:rPr lang="en-GB" sz="1200">
                <a:solidFill>
                  <a:schemeClr val="dk1"/>
                </a:solidFill>
                <a:latin typeface="Calibri"/>
                <a:ea typeface="Calibri"/>
                <a:cs typeface="Calibri"/>
                <a:sym typeface="Calibri"/>
              </a:rPr>
              <a:t>3) Use of intel resources e.g. CASBs?</a:t>
            </a:r>
            <a:endParaRPr sz="1200">
              <a:solidFill>
                <a:schemeClr val="dk1"/>
              </a:solidFill>
              <a:latin typeface="Calibri"/>
              <a:ea typeface="Calibri"/>
              <a:cs typeface="Calibri"/>
              <a:sym typeface="Calibri"/>
            </a:endParaRPr>
          </a:p>
          <a:p>
            <a:pPr marL="0" lvl="0" indent="0" rtl="0">
              <a:lnSpc>
                <a:spcPct val="115000"/>
              </a:lnSpc>
              <a:spcBef>
                <a:spcPts val="0"/>
              </a:spcBef>
              <a:spcAft>
                <a:spcPts val="0"/>
              </a:spcAft>
              <a:buClr>
                <a:schemeClr val="dk1"/>
              </a:buClr>
              <a:buSzPts val="1100"/>
              <a:buFont typeface="Arial"/>
              <a:buNone/>
            </a:pPr>
            <a:r>
              <a:rPr lang="en-GB" sz="1200">
                <a:solidFill>
                  <a:schemeClr val="dk1"/>
                </a:solidFill>
              </a:rPr>
              <a:t>4)</a:t>
            </a:r>
            <a:r>
              <a:rPr lang="en-GB" sz="1200">
                <a:solidFill>
                  <a:schemeClr val="dk1"/>
                </a:solidFill>
                <a:latin typeface="Calibri"/>
                <a:ea typeface="Calibri"/>
                <a:cs typeface="Calibri"/>
                <a:sym typeface="Calibri"/>
              </a:rPr>
              <a:t>AADSS approach</a:t>
            </a:r>
            <a:endParaRPr sz="1200">
              <a:solidFill>
                <a:schemeClr val="dk1"/>
              </a:solidFill>
              <a:latin typeface="Calibri"/>
              <a:ea typeface="Calibri"/>
              <a:cs typeface="Calibri"/>
              <a:sym typeface="Calibri"/>
            </a:endParaRPr>
          </a:p>
          <a:p>
            <a:pPr marL="0" lvl="0" indent="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Shape 22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0" name="Shape 23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Shape 23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7" name="Shape 23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GB"/>
              <a:t>CASBs etc</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Shape 24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4" name="Shape 24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GB"/>
              <a:t>AADSS</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Shape 25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1" name="Shape 25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Shape 6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0"/>
              </a:spcAft>
              <a:buNone/>
            </a:pPr>
            <a:r>
              <a:rPr lang="en-GB" sz="1200" b="1">
                <a:solidFill>
                  <a:srgbClr val="FF0000"/>
                </a:solidFill>
              </a:rPr>
              <a:t>146 days </a:t>
            </a:r>
            <a:r>
              <a:rPr lang="en-GB" sz="1200">
                <a:solidFill>
                  <a:schemeClr val="dk1"/>
                </a:solidFill>
              </a:rPr>
              <a:t>– the average time before an organisation discovers it has been internally compromised.</a:t>
            </a:r>
            <a:endParaRPr sz="1200">
              <a:solidFill>
                <a:schemeClr val="dk1"/>
              </a:solidFill>
            </a:endParaRPr>
          </a:p>
          <a:p>
            <a:pPr marL="0" lvl="0" indent="0" rtl="0">
              <a:lnSpc>
                <a:spcPct val="115000"/>
              </a:lnSpc>
              <a:spcBef>
                <a:spcPts val="0"/>
              </a:spcBef>
              <a:spcAft>
                <a:spcPts val="0"/>
              </a:spcAft>
              <a:buNone/>
            </a:pPr>
            <a:r>
              <a:rPr lang="en-GB" sz="1200">
                <a:solidFill>
                  <a:schemeClr val="dk1"/>
                </a:solidFill>
              </a:rPr>
              <a:t>Organisations generate </a:t>
            </a:r>
            <a:r>
              <a:rPr lang="en-GB" sz="1200" b="1">
                <a:solidFill>
                  <a:srgbClr val="FF0000"/>
                </a:solidFill>
              </a:rPr>
              <a:t>huge volumes of fragmented data</a:t>
            </a:r>
            <a:r>
              <a:rPr lang="en-GB" sz="1200">
                <a:solidFill>
                  <a:schemeClr val="dk1"/>
                </a:solidFill>
              </a:rPr>
              <a:t>. Understanding the security threats within the data is increasingly challenging.</a:t>
            </a:r>
            <a:endParaRPr sz="1200">
              <a:solidFill>
                <a:schemeClr val="dk1"/>
              </a:solidFill>
            </a:endParaRPr>
          </a:p>
          <a:p>
            <a:pPr marL="0" lvl="0" indent="0" rtl="0">
              <a:lnSpc>
                <a:spcPct val="115000"/>
              </a:lnSpc>
              <a:spcBef>
                <a:spcPts val="0"/>
              </a:spcBef>
              <a:spcAft>
                <a:spcPts val="0"/>
              </a:spcAft>
              <a:buNone/>
            </a:pPr>
            <a:r>
              <a:rPr lang="en-GB" sz="1200">
                <a:solidFill>
                  <a:schemeClr val="dk1"/>
                </a:solidFill>
              </a:rPr>
              <a:t>You are only one </a:t>
            </a:r>
            <a:r>
              <a:rPr lang="en-GB" sz="1200" b="1">
                <a:solidFill>
                  <a:srgbClr val="FF0000"/>
                </a:solidFill>
              </a:rPr>
              <a:t>zero day from being owned</a:t>
            </a:r>
            <a:r>
              <a:rPr lang="en-GB" sz="1200">
                <a:solidFill>
                  <a:schemeClr val="dk1"/>
                </a:solidFill>
              </a:rPr>
              <a:t>. Response and containment is critical</a:t>
            </a:r>
            <a:endParaRPr sz="1200">
              <a:solidFill>
                <a:schemeClr val="dk1"/>
              </a:solidFill>
            </a:endParaRPr>
          </a:p>
          <a:p>
            <a:pPr marL="0" lvl="0" indent="0"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Shape 25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8" name="Shape 25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GB"/>
              <a:t>THANKS TO HELPERS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 name="Shape 7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Shape 7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7" name="Shape 7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0"/>
              </a:spcAft>
              <a:buClr>
                <a:schemeClr val="dk1"/>
              </a:buClr>
              <a:buSzPts val="1100"/>
              <a:buFont typeface="Arial"/>
              <a:buNone/>
            </a:pPr>
            <a:r>
              <a:rPr lang="en-GB" sz="1200">
                <a:solidFill>
                  <a:schemeClr val="dk1"/>
                </a:solidFill>
                <a:highlight>
                  <a:schemeClr val="lt1"/>
                </a:highlight>
              </a:rPr>
              <a:t>Artificial Intelligence is the broader concept of machines being able to carry out tasks in a way that we would consider “smart”.</a:t>
            </a:r>
            <a:endParaRPr sz="1200">
              <a:solidFill>
                <a:schemeClr val="dk1"/>
              </a:solidFill>
              <a:highlight>
                <a:schemeClr val="lt1"/>
              </a:highlight>
            </a:endParaRPr>
          </a:p>
          <a:p>
            <a:pPr marL="0" lvl="0" indent="0" rtl="0">
              <a:lnSpc>
                <a:spcPct val="115000"/>
              </a:lnSpc>
              <a:spcBef>
                <a:spcPts val="1600"/>
              </a:spcBef>
              <a:spcAft>
                <a:spcPts val="0"/>
              </a:spcAft>
              <a:buClr>
                <a:schemeClr val="dk1"/>
              </a:buClr>
              <a:buSzPts val="1100"/>
              <a:buFont typeface="Arial"/>
              <a:buNone/>
            </a:pPr>
            <a:r>
              <a:rPr lang="en-GB" sz="1200">
                <a:solidFill>
                  <a:schemeClr val="dk1"/>
                </a:solidFill>
                <a:highlight>
                  <a:schemeClr val="lt1"/>
                </a:highlight>
              </a:rPr>
              <a:t>Machine Learning is a current application of AI based around the idea that we should really just be able to give machines access to data and let them learn for themselves</a:t>
            </a:r>
            <a:endParaRPr sz="1200">
              <a:solidFill>
                <a:schemeClr val="dk1"/>
              </a:solidFill>
              <a:highlight>
                <a:schemeClr val="lt1"/>
              </a:highlight>
            </a:endParaRPr>
          </a:p>
          <a:p>
            <a:pPr marL="0" lvl="0" indent="0" rtl="0">
              <a:lnSpc>
                <a:spcPct val="115000"/>
              </a:lnSpc>
              <a:spcBef>
                <a:spcPts val="1600"/>
              </a:spcBef>
              <a:spcAft>
                <a:spcPts val="0"/>
              </a:spcAft>
              <a:buClr>
                <a:schemeClr val="dk1"/>
              </a:buClr>
              <a:buSzPts val="1100"/>
              <a:buFont typeface="Arial"/>
              <a:buNone/>
            </a:pPr>
            <a:r>
              <a:rPr lang="en-GB" sz="1000">
                <a:solidFill>
                  <a:schemeClr val="dk1"/>
                </a:solidFill>
              </a:rPr>
              <a:t>Machine Learning is a subset of the larger field of Artificial Intelligence. At current levels of maturity, ML is mostly applied statistics. </a:t>
            </a:r>
            <a:endParaRPr sz="1000">
              <a:solidFill>
                <a:schemeClr val="dk1"/>
              </a:solidFill>
            </a:endParaRPr>
          </a:p>
          <a:p>
            <a:pPr marL="0" lvl="0" indent="0" rtl="0">
              <a:lnSpc>
                <a:spcPct val="115000"/>
              </a:lnSpc>
              <a:spcBef>
                <a:spcPts val="0"/>
              </a:spcBef>
              <a:spcAft>
                <a:spcPts val="0"/>
              </a:spcAft>
              <a:buClr>
                <a:schemeClr val="dk1"/>
              </a:buClr>
              <a:buSzPts val="1100"/>
              <a:buFont typeface="Arial"/>
              <a:buNone/>
            </a:pPr>
            <a:endParaRPr sz="1000">
              <a:solidFill>
                <a:schemeClr val="dk1"/>
              </a:solidFill>
            </a:endParaRPr>
          </a:p>
          <a:p>
            <a:pPr marL="0" lvl="0" indent="0" rtl="0">
              <a:lnSpc>
                <a:spcPct val="115000"/>
              </a:lnSpc>
              <a:spcBef>
                <a:spcPts val="0"/>
              </a:spcBef>
              <a:spcAft>
                <a:spcPts val="0"/>
              </a:spcAft>
              <a:buClr>
                <a:schemeClr val="dk1"/>
              </a:buClr>
              <a:buSzPts val="1100"/>
              <a:buFont typeface="Arial"/>
              <a:buNone/>
            </a:pPr>
            <a:r>
              <a:rPr lang="en-GB" sz="1000">
                <a:solidFill>
                  <a:schemeClr val="dk1"/>
                </a:solidFill>
              </a:rPr>
              <a:t>Most ML algorithms process a set of data and create a matrix of the characteristics.</a:t>
            </a:r>
            <a:endParaRPr sz="1000">
              <a:solidFill>
                <a:schemeClr val="dk1"/>
              </a:solidFill>
            </a:endParaRPr>
          </a:p>
          <a:p>
            <a:pPr marL="0" lvl="0" indent="0" rtl="0">
              <a:lnSpc>
                <a:spcPct val="115000"/>
              </a:lnSpc>
              <a:spcBef>
                <a:spcPts val="0"/>
              </a:spcBef>
              <a:spcAft>
                <a:spcPts val="0"/>
              </a:spcAft>
              <a:buClr>
                <a:schemeClr val="dk1"/>
              </a:buClr>
              <a:buSzPts val="1100"/>
              <a:buFont typeface="Arial"/>
              <a:buNone/>
            </a:pPr>
            <a:r>
              <a:rPr lang="en-GB" sz="1000">
                <a:solidFill>
                  <a:schemeClr val="dk1"/>
                </a:solidFill>
              </a:rPr>
              <a:t>That matrix of characteristics is called your “model” and it will be used for evaluating</a:t>
            </a:r>
            <a:endParaRPr sz="1000">
              <a:solidFill>
                <a:schemeClr val="dk1"/>
              </a:solidFill>
            </a:endParaRPr>
          </a:p>
          <a:p>
            <a:pPr marL="0" lvl="0" indent="0" rtl="0">
              <a:lnSpc>
                <a:spcPct val="115000"/>
              </a:lnSpc>
              <a:spcBef>
                <a:spcPts val="0"/>
              </a:spcBef>
              <a:spcAft>
                <a:spcPts val="0"/>
              </a:spcAft>
              <a:buClr>
                <a:schemeClr val="dk1"/>
              </a:buClr>
              <a:buSzPts val="1100"/>
              <a:buFont typeface="Arial"/>
              <a:buNone/>
            </a:pPr>
            <a:r>
              <a:rPr lang="en-GB" sz="1000">
                <a:solidFill>
                  <a:schemeClr val="dk1"/>
                </a:solidFill>
              </a:rPr>
              <a:t>additional data against. The model is the output of training your ML algorithm with data and is what is used to evaluate other data to determine what it is. When you use your ML model in hunting, for instance, you run new data against the model and the results are things that an analyst should then look at closer.</a:t>
            </a:r>
            <a:endParaRPr sz="1000">
              <a:solidFill>
                <a:schemeClr val="dk1"/>
              </a:solidFill>
            </a:endParaRPr>
          </a:p>
          <a:p>
            <a:pPr marL="0" lvl="0" indent="0" rtl="0">
              <a:lnSpc>
                <a:spcPct val="115000"/>
              </a:lnSpc>
              <a:spcBef>
                <a:spcPts val="0"/>
              </a:spcBef>
              <a:spcAft>
                <a:spcPts val="0"/>
              </a:spcAft>
              <a:buClr>
                <a:schemeClr val="dk1"/>
              </a:buClr>
              <a:buSzPts val="1100"/>
              <a:buFont typeface="Arial"/>
              <a:buNone/>
            </a:pPr>
            <a:endParaRPr sz="1000">
              <a:solidFill>
                <a:schemeClr val="dk1"/>
              </a:solidFill>
            </a:endParaRPr>
          </a:p>
          <a:p>
            <a:pPr marL="0" lvl="0" indent="0" rtl="0">
              <a:lnSpc>
                <a:spcPct val="115000"/>
              </a:lnSpc>
              <a:spcBef>
                <a:spcPts val="0"/>
              </a:spcBef>
              <a:spcAft>
                <a:spcPts val="0"/>
              </a:spcAft>
              <a:buClr>
                <a:schemeClr val="dk1"/>
              </a:buClr>
              <a:buSzPts val="1100"/>
              <a:buFont typeface="Arial"/>
              <a:buNone/>
            </a:pPr>
            <a:r>
              <a:rPr lang="en-GB" sz="1200">
                <a:solidFill>
                  <a:schemeClr val="dk1"/>
                </a:solidFill>
                <a:highlight>
                  <a:schemeClr val="lt1"/>
                </a:highlight>
              </a:rPr>
              <a:t>Supervised machine learning uses labeled training data to make predictions about unlabeled data. Given a set of known good and known bad examples, you can create a binary classifier capable of taking in new transactions and deciding if they look more similar to the good training set or the bad training set.</a:t>
            </a:r>
            <a:endParaRPr sz="1200">
              <a:solidFill>
                <a:schemeClr val="dk1"/>
              </a:solidFill>
              <a:highlight>
                <a:schemeClr val="lt1"/>
              </a:highlight>
            </a:endParaRPr>
          </a:p>
          <a:p>
            <a:pPr marL="0" lvl="0" indent="0" rtl="0">
              <a:lnSpc>
                <a:spcPct val="115000"/>
              </a:lnSpc>
              <a:spcBef>
                <a:spcPts val="1600"/>
              </a:spcBef>
              <a:spcAft>
                <a:spcPts val="0"/>
              </a:spcAft>
              <a:buClr>
                <a:schemeClr val="dk1"/>
              </a:buClr>
              <a:buSzPts val="1100"/>
              <a:buFont typeface="Arial"/>
              <a:buNone/>
            </a:pPr>
            <a:r>
              <a:rPr lang="en-GB" sz="1000">
                <a:solidFill>
                  <a:schemeClr val="dk1"/>
                </a:solidFill>
              </a:rPr>
              <a:t>Supervised - you’ll need a set of data separated between the types you are trying to build</a:t>
            </a:r>
            <a:endParaRPr sz="1000">
              <a:solidFill>
                <a:schemeClr val="dk1"/>
              </a:solidFill>
            </a:endParaRPr>
          </a:p>
          <a:p>
            <a:pPr marL="0" lvl="0" indent="0" rtl="0">
              <a:lnSpc>
                <a:spcPct val="115000"/>
              </a:lnSpc>
              <a:spcBef>
                <a:spcPts val="0"/>
              </a:spcBef>
              <a:spcAft>
                <a:spcPts val="0"/>
              </a:spcAft>
              <a:buClr>
                <a:schemeClr val="dk1"/>
              </a:buClr>
              <a:buSzPts val="1100"/>
              <a:buFont typeface="Arial"/>
              <a:buNone/>
            </a:pPr>
            <a:r>
              <a:rPr lang="en-GB" sz="1000">
                <a:solidFill>
                  <a:schemeClr val="dk1"/>
                </a:solidFill>
              </a:rPr>
              <a:t>your model to recognize.</a:t>
            </a:r>
            <a:endParaRPr sz="1000">
              <a:solidFill>
                <a:schemeClr val="dk1"/>
              </a:solidFill>
            </a:endParaRPr>
          </a:p>
          <a:p>
            <a:pPr marL="0" lvl="0" indent="0" rtl="0">
              <a:lnSpc>
                <a:spcPct val="115000"/>
              </a:lnSpc>
              <a:spcBef>
                <a:spcPts val="0"/>
              </a:spcBef>
              <a:spcAft>
                <a:spcPts val="0"/>
              </a:spcAft>
              <a:buClr>
                <a:schemeClr val="dk1"/>
              </a:buClr>
              <a:buSzPts val="1100"/>
              <a:buFont typeface="Arial"/>
              <a:buNone/>
            </a:pPr>
            <a:endParaRPr sz="1000">
              <a:solidFill>
                <a:schemeClr val="dk1"/>
              </a:solidFill>
            </a:endParaRPr>
          </a:p>
          <a:p>
            <a:pPr marL="0" lvl="0" indent="0" rtl="0">
              <a:lnSpc>
                <a:spcPct val="115000"/>
              </a:lnSpc>
              <a:spcBef>
                <a:spcPts val="0"/>
              </a:spcBef>
              <a:spcAft>
                <a:spcPts val="0"/>
              </a:spcAft>
              <a:buClr>
                <a:schemeClr val="dk1"/>
              </a:buClr>
              <a:buSzPts val="1100"/>
              <a:buFont typeface="Arial"/>
              <a:buNone/>
            </a:pPr>
            <a:r>
              <a:rPr lang="en-GB" sz="1000">
                <a:solidFill>
                  <a:schemeClr val="dk1"/>
                </a:solidFill>
              </a:rPr>
              <a:t>Unsupervised ML is essentially anomaly detection. Unsupervised ML is extremely</a:t>
            </a:r>
            <a:endParaRPr sz="1000">
              <a:solidFill>
                <a:schemeClr val="dk1"/>
              </a:solidFill>
            </a:endParaRPr>
          </a:p>
          <a:p>
            <a:pPr marL="0" lvl="0" indent="0" rtl="0">
              <a:lnSpc>
                <a:spcPct val="115000"/>
              </a:lnSpc>
              <a:spcBef>
                <a:spcPts val="0"/>
              </a:spcBef>
              <a:spcAft>
                <a:spcPts val="0"/>
              </a:spcAft>
              <a:buClr>
                <a:schemeClr val="dk1"/>
              </a:buClr>
              <a:buSzPts val="1100"/>
              <a:buFont typeface="Arial"/>
              <a:buNone/>
            </a:pPr>
            <a:r>
              <a:rPr lang="en-GB" sz="1000">
                <a:solidFill>
                  <a:schemeClr val="dk1"/>
                </a:solidFill>
              </a:rPr>
              <a:t>powerful but usually better suited to broader use cases.</a:t>
            </a:r>
            <a:endParaRPr sz="1000">
              <a:solidFill>
                <a:schemeClr val="dk1"/>
              </a:solidFill>
            </a:endParaRPr>
          </a:p>
          <a:p>
            <a:pPr marL="0" lvl="0" indent="0" rtl="0">
              <a:lnSpc>
                <a:spcPct val="115000"/>
              </a:lnSpc>
              <a:spcBef>
                <a:spcPts val="0"/>
              </a:spcBef>
              <a:spcAft>
                <a:spcPts val="0"/>
              </a:spcAft>
              <a:buClr>
                <a:schemeClr val="dk1"/>
              </a:buClr>
              <a:buSzPts val="1100"/>
              <a:buFont typeface="Arial"/>
              <a:buNone/>
            </a:pPr>
            <a:endParaRPr sz="1200">
              <a:solidFill>
                <a:schemeClr val="dk1"/>
              </a:solidFill>
              <a:highlight>
                <a:schemeClr val="lt1"/>
              </a:highlight>
            </a:endParaRPr>
          </a:p>
          <a:p>
            <a:pPr marL="0" lvl="0" indent="0" rtl="0">
              <a:lnSpc>
                <a:spcPct val="115000"/>
              </a:lnSpc>
              <a:spcBef>
                <a:spcPts val="1600"/>
              </a:spcBef>
              <a:spcAft>
                <a:spcPts val="1600"/>
              </a:spcAft>
              <a:buClr>
                <a:schemeClr val="dk1"/>
              </a:buClr>
              <a:buSzPts val="1100"/>
              <a:buFont typeface="Arial"/>
              <a:buNone/>
            </a:pPr>
            <a:endParaRPr sz="1200">
              <a:solidFill>
                <a:schemeClr val="dk1"/>
              </a:solidFill>
              <a:highlight>
                <a:schemeClr val="lt1"/>
              </a:highlight>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4" name="Shape 8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0"/>
              </a:spcAft>
              <a:buNone/>
            </a:pPr>
            <a:r>
              <a:rPr lang="en-GB">
                <a:solidFill>
                  <a:schemeClr val="dk1"/>
                </a:solidFill>
              </a:rPr>
              <a:t>1.</a:t>
            </a:r>
            <a:r>
              <a:rPr lang="en-GB">
                <a:solidFill>
                  <a:srgbClr val="404040"/>
                </a:solidFill>
              </a:rPr>
              <a:t>Resources</a:t>
            </a:r>
            <a:endParaRPr>
              <a:solidFill>
                <a:schemeClr val="dk1"/>
              </a:solidFill>
            </a:endParaRPr>
          </a:p>
          <a:p>
            <a:pPr marL="0" lvl="0" indent="0" rtl="0">
              <a:lnSpc>
                <a:spcPct val="115000"/>
              </a:lnSpc>
              <a:spcBef>
                <a:spcPts val="0"/>
              </a:spcBef>
              <a:spcAft>
                <a:spcPts val="0"/>
              </a:spcAft>
              <a:buNone/>
            </a:pPr>
            <a:r>
              <a:rPr lang="en-GB">
                <a:solidFill>
                  <a:schemeClr val="dk1"/>
                </a:solidFill>
              </a:rPr>
              <a:t>2.</a:t>
            </a:r>
            <a:r>
              <a:rPr lang="en-GB">
                <a:solidFill>
                  <a:srgbClr val="404040"/>
                </a:solidFill>
              </a:rPr>
              <a:t>Big picture</a:t>
            </a:r>
            <a:endParaRPr>
              <a:solidFill>
                <a:schemeClr val="dk1"/>
              </a:solidFill>
            </a:endParaRPr>
          </a:p>
          <a:p>
            <a:pPr marL="0" lvl="0" indent="0" rtl="0">
              <a:lnSpc>
                <a:spcPct val="115000"/>
              </a:lnSpc>
              <a:spcBef>
                <a:spcPts val="0"/>
              </a:spcBef>
              <a:spcAft>
                <a:spcPts val="0"/>
              </a:spcAft>
              <a:buNone/>
            </a:pPr>
            <a:r>
              <a:rPr lang="en-GB">
                <a:solidFill>
                  <a:schemeClr val="dk1"/>
                </a:solidFill>
              </a:rPr>
              <a:t>3.</a:t>
            </a:r>
            <a:r>
              <a:rPr lang="en-GB">
                <a:solidFill>
                  <a:srgbClr val="404040"/>
                </a:solidFill>
              </a:rPr>
              <a:t>Event info - structured &amp; unstructured</a:t>
            </a:r>
            <a:endParaRPr>
              <a:solidFill>
                <a:schemeClr val="dk1"/>
              </a:solidFill>
            </a:endParaRPr>
          </a:p>
          <a:p>
            <a:pPr marL="0" lvl="0" indent="0" rtl="0">
              <a:lnSpc>
                <a:spcPct val="115000"/>
              </a:lnSpc>
              <a:spcBef>
                <a:spcPts val="0"/>
              </a:spcBef>
              <a:spcAft>
                <a:spcPts val="0"/>
              </a:spcAft>
              <a:buNone/>
            </a:pPr>
            <a:r>
              <a:rPr lang="en-GB">
                <a:solidFill>
                  <a:schemeClr val="dk1"/>
                </a:solidFill>
              </a:rPr>
              <a:t>4.</a:t>
            </a:r>
            <a:r>
              <a:rPr lang="en-GB">
                <a:solidFill>
                  <a:srgbClr val="404040"/>
                </a:solidFill>
              </a:rPr>
              <a:t>Perspectives</a:t>
            </a:r>
            <a:endParaRPr>
              <a:solidFill>
                <a:srgbClr val="404040"/>
              </a:solidFill>
            </a:endParaRPr>
          </a:p>
          <a:p>
            <a:pPr marL="0" lvl="0" indent="0" rtl="0">
              <a:lnSpc>
                <a:spcPct val="115000"/>
              </a:lnSpc>
              <a:spcBef>
                <a:spcPts val="0"/>
              </a:spcBef>
              <a:spcAft>
                <a:spcPts val="0"/>
              </a:spcAft>
              <a:buClr>
                <a:schemeClr val="dk1"/>
              </a:buClr>
              <a:buSzPts val="1100"/>
              <a:buFont typeface="Arial"/>
              <a:buNone/>
            </a:pPr>
            <a:endParaRPr sz="1200">
              <a:solidFill>
                <a:schemeClr val="dk1"/>
              </a:solidFill>
            </a:endParaRPr>
          </a:p>
          <a:p>
            <a:pPr marL="0" lvl="0" indent="0" rtl="0">
              <a:lnSpc>
                <a:spcPct val="115000"/>
              </a:lnSpc>
              <a:spcBef>
                <a:spcPts val="0"/>
              </a:spcBef>
              <a:spcAft>
                <a:spcPts val="0"/>
              </a:spcAft>
              <a:buClr>
                <a:schemeClr val="dk1"/>
              </a:buClr>
              <a:buSzPts val="1100"/>
              <a:buFont typeface="Arial"/>
              <a:buNone/>
            </a:pPr>
            <a:r>
              <a:rPr lang="en-GB" sz="1200">
                <a:solidFill>
                  <a:schemeClr val="dk1"/>
                </a:solidFill>
              </a:rPr>
              <a:t>1)</a:t>
            </a:r>
            <a:r>
              <a:rPr lang="en-GB" sz="1200">
                <a:solidFill>
                  <a:schemeClr val="dk1"/>
                </a:solidFill>
                <a:latin typeface="Calibri"/>
                <a:ea typeface="Calibri"/>
                <a:cs typeface="Calibri"/>
                <a:sym typeface="Calibri"/>
              </a:rPr>
              <a:t>Experts, dealing with bigger haystacks [BD4S]</a:t>
            </a:r>
            <a:endParaRPr sz="1200">
              <a:solidFill>
                <a:schemeClr val="dk1"/>
              </a:solidFill>
              <a:latin typeface="Calibri"/>
              <a:ea typeface="Calibri"/>
              <a:cs typeface="Calibri"/>
              <a:sym typeface="Calibri"/>
            </a:endParaRPr>
          </a:p>
          <a:p>
            <a:pPr marL="0" lvl="0" indent="0" rtl="0">
              <a:lnSpc>
                <a:spcPct val="115000"/>
              </a:lnSpc>
              <a:spcBef>
                <a:spcPts val="0"/>
              </a:spcBef>
              <a:spcAft>
                <a:spcPts val="0"/>
              </a:spcAft>
              <a:buClr>
                <a:schemeClr val="dk1"/>
              </a:buClr>
              <a:buSzPts val="1100"/>
              <a:buFont typeface="Arial"/>
              <a:buNone/>
            </a:pPr>
            <a:r>
              <a:rPr lang="en-GB" sz="1200">
                <a:solidFill>
                  <a:schemeClr val="dk1"/>
                </a:solidFill>
              </a:rPr>
              <a:t>2)</a:t>
            </a:r>
            <a:r>
              <a:rPr lang="en-GB" sz="1200">
                <a:solidFill>
                  <a:schemeClr val="dk1"/>
                </a:solidFill>
                <a:latin typeface="Calibri"/>
                <a:ea typeface="Calibri"/>
                <a:cs typeface="Calibri"/>
                <a:sym typeface="Calibri"/>
              </a:rPr>
              <a:t>Overwhelmed, trade-offs, inter-relationships between fixes [SPECTRE]</a:t>
            </a:r>
            <a:endParaRPr sz="1200">
              <a:solidFill>
                <a:schemeClr val="dk1"/>
              </a:solidFill>
              <a:latin typeface="Calibri"/>
              <a:ea typeface="Calibri"/>
              <a:cs typeface="Calibri"/>
              <a:sym typeface="Calibri"/>
            </a:endParaRPr>
          </a:p>
          <a:p>
            <a:pPr marL="0" lvl="0" indent="0" rtl="0">
              <a:lnSpc>
                <a:spcPct val="115000"/>
              </a:lnSpc>
              <a:spcBef>
                <a:spcPts val="0"/>
              </a:spcBef>
              <a:spcAft>
                <a:spcPts val="0"/>
              </a:spcAft>
              <a:buClr>
                <a:schemeClr val="dk1"/>
              </a:buClr>
              <a:buSzPts val="1100"/>
              <a:buFont typeface="Arial"/>
              <a:buNone/>
            </a:pPr>
            <a:r>
              <a:rPr lang="en-GB" sz="1200">
                <a:solidFill>
                  <a:schemeClr val="dk1"/>
                </a:solidFill>
              </a:rPr>
              <a:t>3)</a:t>
            </a:r>
            <a:r>
              <a:rPr lang="en-GB" sz="1200">
                <a:solidFill>
                  <a:schemeClr val="dk1"/>
                </a:solidFill>
                <a:latin typeface="Calibri"/>
                <a:ea typeface="Calibri"/>
                <a:cs typeface="Calibri"/>
                <a:sym typeface="Calibri"/>
              </a:rPr>
              <a:t>Top10 – why?</a:t>
            </a:r>
            <a:endParaRPr sz="1200">
              <a:solidFill>
                <a:schemeClr val="dk1"/>
              </a:solidFill>
              <a:latin typeface="Calibri"/>
              <a:ea typeface="Calibri"/>
              <a:cs typeface="Calibri"/>
              <a:sym typeface="Calibri"/>
            </a:endParaRPr>
          </a:p>
          <a:p>
            <a:pPr marL="0" lvl="0" indent="0" rtl="0">
              <a:lnSpc>
                <a:spcPct val="115000"/>
              </a:lnSpc>
              <a:spcBef>
                <a:spcPts val="0"/>
              </a:spcBef>
              <a:spcAft>
                <a:spcPts val="0"/>
              </a:spcAft>
              <a:buClr>
                <a:schemeClr val="dk1"/>
              </a:buClr>
              <a:buSzPts val="1100"/>
              <a:buFont typeface="Arial"/>
              <a:buNone/>
            </a:pPr>
            <a:r>
              <a:rPr lang="en-GB" sz="1200">
                <a:solidFill>
                  <a:schemeClr val="dk1"/>
                </a:solidFill>
                <a:latin typeface="Calibri"/>
                <a:ea typeface="Calibri"/>
                <a:cs typeface="Calibri"/>
                <a:sym typeface="Calibri"/>
              </a:rPr>
              <a:t>Much useful info is not structured – how to make sense? Risks?</a:t>
            </a:r>
            <a:endParaRPr sz="1200">
              <a:solidFill>
                <a:schemeClr val="dk1"/>
              </a:solidFill>
              <a:latin typeface="Calibri"/>
              <a:ea typeface="Calibri"/>
              <a:cs typeface="Calibri"/>
              <a:sym typeface="Calibri"/>
            </a:endParaRPr>
          </a:p>
          <a:p>
            <a:pPr marL="0" lvl="0" indent="0">
              <a:spcBef>
                <a:spcPts val="0"/>
              </a:spcBef>
              <a:spcAft>
                <a:spcPts val="0"/>
              </a:spcAft>
              <a:buNone/>
            </a:pPr>
            <a:r>
              <a:rPr lang="en-GB" sz="1200">
                <a:solidFill>
                  <a:schemeClr val="dk1"/>
                </a:solidFill>
                <a:latin typeface="Calibri"/>
                <a:ea typeface="Calibri"/>
                <a:cs typeface="Calibri"/>
                <a:sym typeface="Calibri"/>
              </a:rPr>
              <a:t>4) Language needs to vary by persona – adaptive vizs?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0" name="Shape 9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8" name="Shape 9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6" name="Shape 10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GB" sz="1000">
                <a:solidFill>
                  <a:srgbClr val="333333"/>
                </a:solidFill>
                <a:highlight>
                  <a:srgbClr val="FFFFFF"/>
                </a:highlight>
              </a:rPr>
              <a:t>naive processing of event data - long term problem of storage of junk data</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Shape 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endParaRPr/>
          </a:p>
        </p:txBody>
      </p:sp>
      <p:sp>
        <p:nvSpPr>
          <p:cNvPr id="46" name="Shape 46"/>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Shape 4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38B33-6DFA-4C2A-A096-0B592E81C8E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B1ABB16-CF01-4D05-9EA6-6047CB0F9FA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5A4786D-1811-4156-BF34-4C8786105650}"/>
              </a:ext>
            </a:extLst>
          </p:cNvPr>
          <p:cNvSpPr>
            <a:spLocks noGrp="1"/>
          </p:cNvSpPr>
          <p:nvPr>
            <p:ph type="dt" sz="half" idx="10"/>
          </p:nvPr>
        </p:nvSpPr>
        <p:spPr/>
        <p:txBody>
          <a:bodyPr/>
          <a:lstStyle/>
          <a:p>
            <a:fld id="{856B5932-FD5A-4910-A29F-BA9BBC5F33C2}" type="datetimeFigureOut">
              <a:rPr lang="en-GB" smtClean="0"/>
              <a:t>19/01/2018</a:t>
            </a:fld>
            <a:endParaRPr lang="en-GB"/>
          </a:p>
        </p:txBody>
      </p:sp>
      <p:sp>
        <p:nvSpPr>
          <p:cNvPr id="5" name="Footer Placeholder 4">
            <a:extLst>
              <a:ext uri="{FF2B5EF4-FFF2-40B4-BE49-F238E27FC236}">
                <a16:creationId xmlns:a16="http://schemas.microsoft.com/office/drawing/2014/main" id="{6847E731-AE2E-45AE-951C-DB0F49C3924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987E3B2-6AF4-474C-A254-37DE274A6127}"/>
              </a:ext>
            </a:extLst>
          </p:cNvPr>
          <p:cNvSpPr>
            <a:spLocks noGrp="1"/>
          </p:cNvSpPr>
          <p:nvPr>
            <p:ph type="sldNum" sz="quarter" idx="12"/>
          </p:nvPr>
        </p:nvSpPr>
        <p:spPr/>
        <p:txBody>
          <a:bodyPr/>
          <a:lstStyle/>
          <a:p>
            <a:fld id="{4D648380-6B98-45D2-833D-F7A6D9E55DA8}" type="slidenum">
              <a:rPr lang="en-GB" smtClean="0"/>
              <a:t>‹#›</a:t>
            </a:fld>
            <a:endParaRPr lang="en-GB"/>
          </a:p>
        </p:txBody>
      </p:sp>
    </p:spTree>
    <p:extLst>
      <p:ext uri="{BB962C8B-B14F-4D97-AF65-F5344CB8AC3E}">
        <p14:creationId xmlns:p14="http://schemas.microsoft.com/office/powerpoint/2010/main" val="2016282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Shape 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Shape 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Shape 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Shape 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Shape 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Shape 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 name="Shape 37"/>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Shape 3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Shape 4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Shape 4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Shape 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a:spcBef>
                <a:spcPts val="0"/>
              </a:spcBef>
              <a:spcAft>
                <a:spcPts val="0"/>
              </a:spcAft>
              <a:buNone/>
            </a:pPr>
            <a:fld id="{00000000-1234-1234-1234-123412341234}" type="slidenum">
              <a:rPr lang="en-GB" sz="1000">
                <a:solidFill>
                  <a:schemeClr val="dk2"/>
                </a:solidFill>
              </a:rPr>
              <a:t>‹#›</a:t>
            </a:fld>
            <a:endParaRPr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cyberqgroup.com/" TargetMode="External"/><Relationship Id="rId3" Type="http://schemas.openxmlformats.org/officeDocument/2006/relationships/image" Target="../media/image1.png"/><Relationship Id="rId7" Type="http://schemas.openxmlformats.org/officeDocument/2006/relationships/hyperlink" Target="mailto:Neil@Cyberqgroup.com.com"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hyperlink" Target="http://www.cybersparta.com/" TargetMode="External"/><Relationship Id="rId5" Type="http://schemas.openxmlformats.org/officeDocument/2006/relationships/hyperlink" Target="mailto:Chris@CyberSparta.com"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jpeg"/><Relationship Id="rId9"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9.jp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comments" Target="../comments/comment2.xml"/><Relationship Id="rId5" Type="http://schemas.openxmlformats.org/officeDocument/2006/relationships/image" Target="../media/image21.png"/><Relationship Id="rId4" Type="http://schemas.openxmlformats.org/officeDocument/2006/relationships/image" Target="../media/image20.jp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comments" Target="../comments/comment3.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23.jp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24.jp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25.jp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27.png"/><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28.jp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32.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34.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3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comments" Target="../comments/comment1.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Shape 54"/>
          <p:cNvPicPr preferRelativeResize="0"/>
          <p:nvPr/>
        </p:nvPicPr>
        <p:blipFill>
          <a:blip r:embed="rId3">
            <a:alphaModFix/>
          </a:blip>
          <a:stretch>
            <a:fillRect/>
          </a:stretch>
        </p:blipFill>
        <p:spPr>
          <a:xfrm>
            <a:off x="152399" y="730326"/>
            <a:ext cx="8839202" cy="4093174"/>
          </a:xfrm>
          <a:prstGeom prst="rect">
            <a:avLst/>
          </a:prstGeom>
          <a:noFill/>
          <a:ln>
            <a:noFill/>
          </a:ln>
        </p:spPr>
      </p:pic>
      <p:pic>
        <p:nvPicPr>
          <p:cNvPr id="55" name="Shape 55"/>
          <p:cNvPicPr preferRelativeResize="0"/>
          <p:nvPr/>
        </p:nvPicPr>
        <p:blipFill>
          <a:blip r:embed="rId4">
            <a:alphaModFix/>
          </a:blip>
          <a:stretch>
            <a:fillRect/>
          </a:stretch>
        </p:blipFill>
        <p:spPr>
          <a:xfrm>
            <a:off x="1291225" y="294623"/>
            <a:ext cx="5364852" cy="1656401"/>
          </a:xfrm>
          <a:prstGeom prst="rect">
            <a:avLst/>
          </a:prstGeom>
          <a:noFill/>
          <a:ln>
            <a:noFill/>
          </a:ln>
        </p:spPr>
      </p:pic>
      <p:sp>
        <p:nvSpPr>
          <p:cNvPr id="2" name="TextBox 1">
            <a:extLst>
              <a:ext uri="{FF2B5EF4-FFF2-40B4-BE49-F238E27FC236}">
                <a16:creationId xmlns:a16="http://schemas.microsoft.com/office/drawing/2014/main" id="{A46064AD-6DF7-4422-BC3D-95E5D68AB946}"/>
              </a:ext>
            </a:extLst>
          </p:cNvPr>
          <p:cNvSpPr txBox="1"/>
          <p:nvPr/>
        </p:nvSpPr>
        <p:spPr>
          <a:xfrm>
            <a:off x="1291225" y="3296092"/>
            <a:ext cx="2729023" cy="738664"/>
          </a:xfrm>
          <a:prstGeom prst="rect">
            <a:avLst/>
          </a:prstGeom>
          <a:noFill/>
        </p:spPr>
        <p:txBody>
          <a:bodyPr wrap="square" rtlCol="0">
            <a:spAutoFit/>
          </a:bodyPr>
          <a:lstStyle/>
          <a:p>
            <a:r>
              <a:rPr lang="en-GB" dirty="0">
                <a:hlinkClick r:id="rId5"/>
              </a:rPr>
              <a:t>Chris@CyberSparta.com</a:t>
            </a:r>
            <a:endParaRPr lang="en-GB" dirty="0"/>
          </a:p>
          <a:p>
            <a:r>
              <a:rPr lang="en-GB" dirty="0">
                <a:hlinkClick r:id="rId6"/>
              </a:rPr>
              <a:t>www.cybersparta.com</a:t>
            </a:r>
            <a:endParaRPr lang="en-GB" dirty="0"/>
          </a:p>
          <a:p>
            <a:endParaRPr lang="en-GB" dirty="0"/>
          </a:p>
        </p:txBody>
      </p:sp>
      <p:sp>
        <p:nvSpPr>
          <p:cNvPr id="5" name="TextBox 4">
            <a:extLst>
              <a:ext uri="{FF2B5EF4-FFF2-40B4-BE49-F238E27FC236}">
                <a16:creationId xmlns:a16="http://schemas.microsoft.com/office/drawing/2014/main" id="{5730285A-B6DB-4641-AE84-B556B106F7EF}"/>
              </a:ext>
            </a:extLst>
          </p:cNvPr>
          <p:cNvSpPr txBox="1"/>
          <p:nvPr/>
        </p:nvSpPr>
        <p:spPr>
          <a:xfrm>
            <a:off x="4855535" y="3296092"/>
            <a:ext cx="2729023" cy="738664"/>
          </a:xfrm>
          <a:prstGeom prst="rect">
            <a:avLst/>
          </a:prstGeom>
          <a:noFill/>
        </p:spPr>
        <p:txBody>
          <a:bodyPr wrap="square" rtlCol="0">
            <a:spAutoFit/>
          </a:bodyPr>
          <a:lstStyle/>
          <a:p>
            <a:r>
              <a:rPr lang="en-GB" dirty="0">
                <a:hlinkClick r:id="rId7"/>
              </a:rPr>
              <a:t>Neil@Cyberqgroup.com.com</a:t>
            </a:r>
            <a:endParaRPr lang="en-GB" dirty="0"/>
          </a:p>
          <a:p>
            <a:r>
              <a:rPr lang="en-GB" dirty="0">
                <a:hlinkClick r:id="rId8"/>
              </a:rPr>
              <a:t>www.cyberqgroup.com</a:t>
            </a:r>
            <a:endParaRPr lang="en-GB" dirty="0"/>
          </a:p>
          <a:p>
            <a:endParaRPr lang="en-GB"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Shape 115"/>
          <p:cNvSpPr txBox="1">
            <a:spLocks noGrp="1"/>
          </p:cNvSpPr>
          <p:nvPr>
            <p:ph type="title"/>
          </p:nvPr>
        </p:nvSpPr>
        <p:spPr>
          <a:xfrm>
            <a:off x="134325" y="182525"/>
            <a:ext cx="8520600" cy="5727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0"/>
              </a:spcAft>
              <a:buClr>
                <a:schemeClr val="dk1"/>
              </a:buClr>
              <a:buSzPts val="1100"/>
              <a:buFont typeface="Arial"/>
              <a:buNone/>
            </a:pPr>
            <a:r>
              <a:rPr lang="en-GB" sz="1800"/>
              <a:t>A4.</a:t>
            </a:r>
            <a:r>
              <a:rPr lang="en-GB" sz="1800">
                <a:solidFill>
                  <a:srgbClr val="404040"/>
                </a:solidFill>
              </a:rPr>
              <a:t>Perspectives - Visualisations</a:t>
            </a:r>
            <a:endParaRPr sz="1800">
              <a:solidFill>
                <a:schemeClr val="dk2"/>
              </a:solidFill>
            </a:endParaRPr>
          </a:p>
          <a:p>
            <a:pPr marL="0" lvl="0" indent="0">
              <a:spcBef>
                <a:spcPts val="0"/>
              </a:spcBef>
              <a:spcAft>
                <a:spcPts val="0"/>
              </a:spcAft>
              <a:buNone/>
            </a:pPr>
            <a:endParaRPr/>
          </a:p>
        </p:txBody>
      </p:sp>
      <p:pic>
        <p:nvPicPr>
          <p:cNvPr id="116" name="Shape 116"/>
          <p:cNvPicPr preferRelativeResize="0"/>
          <p:nvPr/>
        </p:nvPicPr>
        <p:blipFill>
          <a:blip r:embed="rId3">
            <a:alphaModFix/>
          </a:blip>
          <a:stretch>
            <a:fillRect/>
          </a:stretch>
        </p:blipFill>
        <p:spPr>
          <a:xfrm>
            <a:off x="7635825" y="0"/>
            <a:ext cx="1508175" cy="843650"/>
          </a:xfrm>
          <a:prstGeom prst="rect">
            <a:avLst/>
          </a:prstGeom>
          <a:noFill/>
          <a:ln>
            <a:noFill/>
          </a:ln>
        </p:spPr>
      </p:pic>
      <p:pic>
        <p:nvPicPr>
          <p:cNvPr id="117" name="Shape 117"/>
          <p:cNvPicPr preferRelativeResize="0"/>
          <p:nvPr/>
        </p:nvPicPr>
        <p:blipFill>
          <a:blip r:embed="rId4">
            <a:alphaModFix/>
          </a:blip>
          <a:stretch>
            <a:fillRect/>
          </a:stretch>
        </p:blipFill>
        <p:spPr>
          <a:xfrm>
            <a:off x="1932525" y="1141400"/>
            <a:ext cx="4924200" cy="32844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10" descr="3D render of a Robot with combination padlock photo"/>
          <p:cNvPicPr>
            <a:picLocks noChangeAspect="1" noChangeArrowheads="1"/>
          </p:cNvPicPr>
          <p:nvPr/>
        </p:nvPicPr>
        <p:blipFill>
          <a:blip r:embed="rId3"/>
          <a:srcRect/>
          <a:stretch>
            <a:fillRect/>
          </a:stretch>
        </p:blipFill>
        <p:spPr bwMode="auto">
          <a:xfrm>
            <a:off x="138654" y="3004857"/>
            <a:ext cx="1506644" cy="1907999"/>
          </a:xfrm>
          <a:prstGeom prst="rect">
            <a:avLst/>
          </a:prstGeom>
          <a:noFill/>
        </p:spPr>
      </p:pic>
      <p:pic>
        <p:nvPicPr>
          <p:cNvPr id="24" name="Picture 2" descr="Related image"/>
          <p:cNvPicPr>
            <a:picLocks noChangeAspect="1" noChangeArrowheads="1"/>
          </p:cNvPicPr>
          <p:nvPr/>
        </p:nvPicPr>
        <p:blipFill>
          <a:blip r:embed="rId4"/>
          <a:srcRect/>
          <a:stretch>
            <a:fillRect/>
          </a:stretch>
        </p:blipFill>
        <p:spPr bwMode="auto">
          <a:xfrm>
            <a:off x="5651428" y="513721"/>
            <a:ext cx="1431711" cy="1790768"/>
          </a:xfrm>
          <a:prstGeom prst="rect">
            <a:avLst/>
          </a:prstGeom>
          <a:noFill/>
          <a:ln>
            <a:noFill/>
          </a:ln>
        </p:spPr>
      </p:pic>
      <p:sp>
        <p:nvSpPr>
          <p:cNvPr id="19" name="Rectangle 3">
            <a:extLst>
              <a:ext uri="{FF2B5EF4-FFF2-40B4-BE49-F238E27FC236}">
                <a16:creationId xmlns:a16="http://schemas.microsoft.com/office/drawing/2014/main" id="{06342AD0-5B35-4E39-9A50-AF1FDD46D481}"/>
              </a:ext>
            </a:extLst>
          </p:cNvPr>
          <p:cNvSpPr>
            <a:spLocks/>
          </p:cNvSpPr>
          <p:nvPr/>
        </p:nvSpPr>
        <p:spPr bwMode="auto">
          <a:xfrm>
            <a:off x="167894" y="78024"/>
            <a:ext cx="2941511" cy="2748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1"/>
            <a:r>
              <a:rPr lang="en-US" sz="1786" dirty="0">
                <a:solidFill>
                  <a:schemeClr val="tx1">
                    <a:lumMod val="75000"/>
                    <a:lumOff val="25000"/>
                  </a:schemeClr>
                </a:solidFill>
                <a:latin typeface="Segoe UI Semilight" panose="020B0402040204020203" pitchFamily="34" charset="0"/>
                <a:cs typeface="Segoe UI Semilight" panose="020B0402040204020203" pitchFamily="34" charset="0"/>
                <a:sym typeface="Trebuchet MS" charset="0"/>
              </a:rPr>
              <a:t> Conversation with AI Persona</a:t>
            </a:r>
            <a:endParaRPr lang="en-US" sz="1786" dirty="0">
              <a:solidFill>
                <a:schemeClr val="tx1">
                  <a:lumMod val="75000"/>
                  <a:lumOff val="25000"/>
                </a:schemeClr>
              </a:solidFill>
              <a:latin typeface="Segoe UI Semilight" panose="020B0402040204020203" pitchFamily="34" charset="0"/>
              <a:cs typeface="Segoe UI Semilight" panose="020B0402040204020203" pitchFamily="34" charset="0"/>
            </a:endParaRPr>
          </a:p>
        </p:txBody>
      </p:sp>
      <p:sp>
        <p:nvSpPr>
          <p:cNvPr id="25" name="Rectangle 8">
            <a:extLst>
              <a:ext uri="{FF2B5EF4-FFF2-40B4-BE49-F238E27FC236}">
                <a16:creationId xmlns:a16="http://schemas.microsoft.com/office/drawing/2014/main" id="{33FD7657-E679-486A-9EB8-FE9163ED18E0}"/>
              </a:ext>
            </a:extLst>
          </p:cNvPr>
          <p:cNvSpPr>
            <a:spLocks/>
          </p:cNvSpPr>
          <p:nvPr/>
        </p:nvSpPr>
        <p:spPr bwMode="auto">
          <a:xfrm>
            <a:off x="1318330" y="1760006"/>
            <a:ext cx="1210235" cy="3584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p>
            <a:pPr algn="ctr" defTabSz="499207">
              <a:lnSpc>
                <a:spcPct val="110000"/>
              </a:lnSpc>
            </a:pPr>
            <a:r>
              <a:rPr lang="en-GB" sz="2118" b="1" dirty="0">
                <a:solidFill>
                  <a:schemeClr val="tx1">
                    <a:lumMod val="75000"/>
                    <a:lumOff val="25000"/>
                  </a:schemeClr>
                </a:solidFill>
                <a:effectLst>
                  <a:outerShdw blurRad="38100" dist="38100" dir="2700000" algn="tl">
                    <a:srgbClr val="000000">
                      <a:alpha val="43137"/>
                    </a:srgbClr>
                  </a:outerShdw>
                </a:effectLst>
                <a:latin typeface="Segoe UI Light" panose="020B0502040204020203" pitchFamily="34" charset="0"/>
                <a:cs typeface="Segoe UI Light" panose="020B0502040204020203" pitchFamily="34" charset="0"/>
              </a:rPr>
              <a:t>Hacker	</a:t>
            </a:r>
          </a:p>
        </p:txBody>
      </p:sp>
      <p:sp>
        <p:nvSpPr>
          <p:cNvPr id="27" name="Rectangle 8">
            <a:extLst>
              <a:ext uri="{FF2B5EF4-FFF2-40B4-BE49-F238E27FC236}">
                <a16:creationId xmlns:a16="http://schemas.microsoft.com/office/drawing/2014/main" id="{F23794CA-807E-4CD6-9181-D469CB69CE3F}"/>
              </a:ext>
            </a:extLst>
          </p:cNvPr>
          <p:cNvSpPr>
            <a:spLocks/>
          </p:cNvSpPr>
          <p:nvPr/>
        </p:nvSpPr>
        <p:spPr bwMode="auto">
          <a:xfrm>
            <a:off x="7039950" y="1791624"/>
            <a:ext cx="1109382" cy="7169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p>
            <a:pPr algn="ctr" defTabSz="499207">
              <a:lnSpc>
                <a:spcPct val="110000"/>
              </a:lnSpc>
            </a:pPr>
            <a:r>
              <a:rPr lang="en-GB" sz="2118" b="1" dirty="0">
                <a:solidFill>
                  <a:schemeClr val="tx1">
                    <a:lumMod val="75000"/>
                    <a:lumOff val="25000"/>
                  </a:schemeClr>
                </a:solidFill>
                <a:effectLst>
                  <a:outerShdw blurRad="38100" dist="38100" dir="2700000" algn="tl">
                    <a:srgbClr val="000000">
                      <a:alpha val="43137"/>
                    </a:srgbClr>
                  </a:outerShdw>
                </a:effectLst>
                <a:latin typeface="Segoe UI Light" panose="020B0502040204020203" pitchFamily="34" charset="0"/>
                <a:cs typeface="Segoe UI Light" panose="020B0502040204020203" pitchFamily="34" charset="0"/>
              </a:rPr>
              <a:t>Defender	</a:t>
            </a:r>
          </a:p>
        </p:txBody>
      </p:sp>
      <p:sp>
        <p:nvSpPr>
          <p:cNvPr id="28" name="Rectangle 8">
            <a:extLst>
              <a:ext uri="{FF2B5EF4-FFF2-40B4-BE49-F238E27FC236}">
                <a16:creationId xmlns:a16="http://schemas.microsoft.com/office/drawing/2014/main" id="{92CF55A3-096B-4310-982C-53A16BFDE554}"/>
              </a:ext>
            </a:extLst>
          </p:cNvPr>
          <p:cNvSpPr>
            <a:spLocks/>
          </p:cNvSpPr>
          <p:nvPr/>
        </p:nvSpPr>
        <p:spPr bwMode="auto">
          <a:xfrm>
            <a:off x="1193426" y="4134888"/>
            <a:ext cx="1260662" cy="4033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p>
            <a:pPr algn="ctr" defTabSz="499207">
              <a:lnSpc>
                <a:spcPct val="110000"/>
              </a:lnSpc>
            </a:pPr>
            <a:r>
              <a:rPr lang="en-GB" sz="2383" b="1" dirty="0">
                <a:solidFill>
                  <a:schemeClr val="tx1">
                    <a:lumMod val="75000"/>
                    <a:lumOff val="25000"/>
                  </a:schemeClr>
                </a:solidFill>
                <a:effectLst>
                  <a:outerShdw blurRad="38100" dist="38100" dir="2700000" algn="tl">
                    <a:srgbClr val="000000">
                      <a:alpha val="43137"/>
                    </a:srgbClr>
                  </a:outerShdw>
                </a:effectLst>
                <a:latin typeface="Segoe UI Light" panose="020B0502040204020203" pitchFamily="34" charset="0"/>
                <a:cs typeface="Segoe UI Light" panose="020B0502040204020203" pitchFamily="34" charset="0"/>
              </a:rPr>
              <a:t>CISO</a:t>
            </a:r>
            <a:endParaRPr lang="en-GB" sz="2383" b="1" strike="sngStrike" dirty="0">
              <a:solidFill>
                <a:schemeClr val="tx1">
                  <a:lumMod val="75000"/>
                  <a:lumOff val="25000"/>
                </a:schemeClr>
              </a:solidFill>
              <a:latin typeface="Segoe UI Light" panose="020B0502040204020203" pitchFamily="34" charset="0"/>
              <a:cs typeface="Segoe UI Light" panose="020B0502040204020203" pitchFamily="34" charset="0"/>
            </a:endParaRPr>
          </a:p>
        </p:txBody>
      </p:sp>
      <p:sp>
        <p:nvSpPr>
          <p:cNvPr id="29" name="Rectangle 8">
            <a:extLst>
              <a:ext uri="{FF2B5EF4-FFF2-40B4-BE49-F238E27FC236}">
                <a16:creationId xmlns:a16="http://schemas.microsoft.com/office/drawing/2014/main" id="{003AB8CD-7ECF-40EF-A0F1-D1E7BB178965}"/>
              </a:ext>
            </a:extLst>
          </p:cNvPr>
          <p:cNvSpPr>
            <a:spLocks/>
          </p:cNvSpPr>
          <p:nvPr/>
        </p:nvSpPr>
        <p:spPr bwMode="auto">
          <a:xfrm>
            <a:off x="7327843" y="4188356"/>
            <a:ext cx="960169" cy="8067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p>
            <a:pPr algn="ctr" defTabSz="499207">
              <a:lnSpc>
                <a:spcPct val="110000"/>
              </a:lnSpc>
            </a:pPr>
            <a:r>
              <a:rPr lang="en-GB" sz="2383" b="1" dirty="0">
                <a:solidFill>
                  <a:schemeClr val="tx1">
                    <a:lumMod val="75000"/>
                    <a:lumOff val="25000"/>
                  </a:schemeClr>
                </a:solidFill>
                <a:effectLst>
                  <a:outerShdw blurRad="38100" dist="38100" dir="2700000" algn="tl">
                    <a:srgbClr val="000000">
                      <a:alpha val="43137"/>
                    </a:srgbClr>
                  </a:outerShdw>
                </a:effectLst>
                <a:latin typeface="Segoe UI Light" panose="020B0502040204020203" pitchFamily="34" charset="0"/>
                <a:cs typeface="Segoe UI Light" panose="020B0502040204020203" pitchFamily="34" charset="0"/>
              </a:rPr>
              <a:t>CEO	</a:t>
            </a:r>
          </a:p>
        </p:txBody>
      </p:sp>
      <p:pic>
        <p:nvPicPr>
          <p:cNvPr id="34" name="Picture 2" descr="Related image"/>
          <p:cNvPicPr>
            <a:picLocks noChangeAspect="1" noChangeArrowheads="1"/>
          </p:cNvPicPr>
          <p:nvPr/>
        </p:nvPicPr>
        <p:blipFill>
          <a:blip r:embed="rId5"/>
          <a:srcRect/>
          <a:stretch>
            <a:fillRect/>
          </a:stretch>
        </p:blipFill>
        <p:spPr bwMode="auto">
          <a:xfrm>
            <a:off x="3663830" y="773747"/>
            <a:ext cx="1242492" cy="1045866"/>
          </a:xfrm>
          <a:prstGeom prst="rect">
            <a:avLst/>
          </a:prstGeom>
          <a:noFill/>
        </p:spPr>
      </p:pic>
      <p:pic>
        <p:nvPicPr>
          <p:cNvPr id="10241" name="Picture 1"/>
          <p:cNvPicPr>
            <a:picLocks noChangeAspect="1" noChangeArrowheads="1"/>
          </p:cNvPicPr>
          <p:nvPr/>
        </p:nvPicPr>
        <p:blipFill>
          <a:blip r:embed="rId6"/>
          <a:srcRect/>
          <a:stretch>
            <a:fillRect/>
          </a:stretch>
        </p:blipFill>
        <p:spPr bwMode="auto">
          <a:xfrm>
            <a:off x="165434" y="591352"/>
            <a:ext cx="1550614" cy="1827959"/>
          </a:xfrm>
          <a:prstGeom prst="rect">
            <a:avLst/>
          </a:prstGeom>
          <a:noFill/>
          <a:ln w="9525">
            <a:noFill/>
            <a:miter lim="800000"/>
            <a:headEnd/>
            <a:tailEnd/>
          </a:ln>
          <a:effectLst/>
        </p:spPr>
      </p:pic>
      <p:sp>
        <p:nvSpPr>
          <p:cNvPr id="37" name="Rounded Rectangular Callout 36"/>
          <p:cNvSpPr/>
          <p:nvPr/>
        </p:nvSpPr>
        <p:spPr>
          <a:xfrm>
            <a:off x="1491975" y="665540"/>
            <a:ext cx="1260662" cy="994983"/>
          </a:xfrm>
          <a:prstGeom prst="wedgeRoundRectCallout">
            <a:avLst>
              <a:gd name="adj1" fmla="val -71177"/>
              <a:gd name="adj2" fmla="val -21270"/>
              <a:gd name="adj3" fmla="val 16667"/>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sz="1324" b="1" dirty="0">
                <a:solidFill>
                  <a:srgbClr val="FF0000"/>
                </a:solidFill>
                <a:latin typeface="Segoe UI Light" panose="020B0502040204020203" pitchFamily="34" charset="0"/>
                <a:cs typeface="Segoe UI Light" panose="020B0502040204020203" pitchFamily="34" charset="0"/>
              </a:rPr>
              <a:t>I Can Destroy</a:t>
            </a:r>
          </a:p>
          <a:p>
            <a:pPr algn="ctr"/>
            <a:r>
              <a:rPr lang="en-GB" sz="1324" b="1" dirty="0">
                <a:solidFill>
                  <a:srgbClr val="FF0000"/>
                </a:solidFill>
                <a:latin typeface="Segoe UI Light" panose="020B0502040204020203" pitchFamily="34" charset="0"/>
              </a:rPr>
              <a:t>You</a:t>
            </a:r>
            <a:endParaRPr lang="en-US" sz="1324" dirty="0"/>
          </a:p>
        </p:txBody>
      </p:sp>
      <p:pic>
        <p:nvPicPr>
          <p:cNvPr id="38" name="Picture 14" descr="Image result for relaxing woman working robot"/>
          <p:cNvPicPr>
            <a:picLocks noChangeAspect="1" noChangeArrowheads="1"/>
          </p:cNvPicPr>
          <p:nvPr/>
        </p:nvPicPr>
        <p:blipFill>
          <a:blip r:embed="rId7"/>
          <a:srcRect/>
          <a:stretch>
            <a:fillRect/>
          </a:stretch>
        </p:blipFill>
        <p:spPr bwMode="auto">
          <a:xfrm>
            <a:off x="3012685" y="2152754"/>
            <a:ext cx="2544784" cy="1416019"/>
          </a:xfrm>
          <a:prstGeom prst="rect">
            <a:avLst/>
          </a:prstGeom>
          <a:noFill/>
        </p:spPr>
      </p:pic>
      <p:cxnSp>
        <p:nvCxnSpPr>
          <p:cNvPr id="40" name="Straight Connector 39"/>
          <p:cNvCxnSpPr>
            <a:cxnSpLocks/>
          </p:cNvCxnSpPr>
          <p:nvPr/>
        </p:nvCxnSpPr>
        <p:spPr>
          <a:xfrm>
            <a:off x="1" y="2723030"/>
            <a:ext cx="2987648"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41" name="Straight Connector 40"/>
          <p:cNvCxnSpPr>
            <a:cxnSpLocks/>
          </p:cNvCxnSpPr>
          <p:nvPr/>
        </p:nvCxnSpPr>
        <p:spPr>
          <a:xfrm>
            <a:off x="5557468" y="2720552"/>
            <a:ext cx="3429722" cy="0"/>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10242" name="Picture 2"/>
          <p:cNvPicPr>
            <a:picLocks noChangeAspect="1" noChangeArrowheads="1"/>
          </p:cNvPicPr>
          <p:nvPr/>
        </p:nvPicPr>
        <p:blipFill>
          <a:blip r:embed="rId8"/>
          <a:srcRect/>
          <a:stretch>
            <a:fillRect/>
          </a:stretch>
        </p:blipFill>
        <p:spPr bwMode="auto">
          <a:xfrm>
            <a:off x="5987698" y="2872289"/>
            <a:ext cx="1314614" cy="1639142"/>
          </a:xfrm>
          <a:prstGeom prst="rect">
            <a:avLst/>
          </a:prstGeom>
          <a:noFill/>
          <a:ln w="9525">
            <a:noFill/>
            <a:miter lim="800000"/>
            <a:headEnd/>
            <a:tailEnd/>
          </a:ln>
          <a:effectLst/>
        </p:spPr>
      </p:pic>
      <p:cxnSp>
        <p:nvCxnSpPr>
          <p:cNvPr id="43" name="Straight Connector 42"/>
          <p:cNvCxnSpPr>
            <a:cxnSpLocks/>
          </p:cNvCxnSpPr>
          <p:nvPr/>
        </p:nvCxnSpPr>
        <p:spPr>
          <a:xfrm flipV="1">
            <a:off x="4370294" y="3568773"/>
            <a:ext cx="0" cy="1574728"/>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0" name="Rounded Rectangular Callout 36">
            <a:extLst>
              <a:ext uri="{FF2B5EF4-FFF2-40B4-BE49-F238E27FC236}">
                <a16:creationId xmlns:a16="http://schemas.microsoft.com/office/drawing/2014/main" id="{558F84F3-339F-415F-8695-7B7BEE81CDFE}"/>
              </a:ext>
            </a:extLst>
          </p:cNvPr>
          <p:cNvSpPr/>
          <p:nvPr/>
        </p:nvSpPr>
        <p:spPr>
          <a:xfrm>
            <a:off x="1658062" y="3000602"/>
            <a:ext cx="1260662" cy="994983"/>
          </a:xfrm>
          <a:prstGeom prst="wedgeRoundRectCallout">
            <a:avLst>
              <a:gd name="adj1" fmla="val -71177"/>
              <a:gd name="adj2" fmla="val -21270"/>
              <a:gd name="adj3" fmla="val 16667"/>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sz="1324" b="1" dirty="0">
                <a:solidFill>
                  <a:srgbClr val="FF0000"/>
                </a:solidFill>
                <a:latin typeface="Segoe UI Light" panose="020B0502040204020203" pitchFamily="34" charset="0"/>
                <a:cs typeface="Segoe UI Light" panose="020B0502040204020203" pitchFamily="34" charset="0"/>
              </a:rPr>
              <a:t>I Know My Risks</a:t>
            </a:r>
            <a:endParaRPr lang="en-US" sz="1324" dirty="0"/>
          </a:p>
        </p:txBody>
      </p:sp>
      <p:sp>
        <p:nvSpPr>
          <p:cNvPr id="21" name="Rounded Rectangular Callout 36">
            <a:extLst>
              <a:ext uri="{FF2B5EF4-FFF2-40B4-BE49-F238E27FC236}">
                <a16:creationId xmlns:a16="http://schemas.microsoft.com/office/drawing/2014/main" id="{DC527B26-189B-4728-97C1-879124ABC9B7}"/>
              </a:ext>
            </a:extLst>
          </p:cNvPr>
          <p:cNvSpPr/>
          <p:nvPr/>
        </p:nvSpPr>
        <p:spPr>
          <a:xfrm>
            <a:off x="7165173" y="714650"/>
            <a:ext cx="1260662" cy="994983"/>
          </a:xfrm>
          <a:prstGeom prst="wedgeRoundRectCallout">
            <a:avLst>
              <a:gd name="adj1" fmla="val -71177"/>
              <a:gd name="adj2" fmla="val -21270"/>
              <a:gd name="adj3" fmla="val 16667"/>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sz="1324" b="1" dirty="0">
                <a:solidFill>
                  <a:srgbClr val="FF0000"/>
                </a:solidFill>
                <a:latin typeface="Segoe UI Light" panose="020B0502040204020203" pitchFamily="34" charset="0"/>
                <a:cs typeface="Segoe UI Light" panose="020B0502040204020203" pitchFamily="34" charset="0"/>
              </a:rPr>
              <a:t>I Will Protect You</a:t>
            </a:r>
            <a:endParaRPr lang="en-US" sz="1324" dirty="0"/>
          </a:p>
        </p:txBody>
      </p:sp>
      <p:sp>
        <p:nvSpPr>
          <p:cNvPr id="22" name="Rounded Rectangular Callout 36">
            <a:extLst>
              <a:ext uri="{FF2B5EF4-FFF2-40B4-BE49-F238E27FC236}">
                <a16:creationId xmlns:a16="http://schemas.microsoft.com/office/drawing/2014/main" id="{66CB5BB2-C88E-454F-9869-AE200807E35C}"/>
              </a:ext>
            </a:extLst>
          </p:cNvPr>
          <p:cNvSpPr/>
          <p:nvPr/>
        </p:nvSpPr>
        <p:spPr>
          <a:xfrm>
            <a:off x="7519001" y="3004857"/>
            <a:ext cx="1260662" cy="994983"/>
          </a:xfrm>
          <a:prstGeom prst="wedgeRoundRectCallout">
            <a:avLst>
              <a:gd name="adj1" fmla="val -71177"/>
              <a:gd name="adj2" fmla="val -21270"/>
              <a:gd name="adj3" fmla="val 16667"/>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sz="1324" b="1" dirty="0">
                <a:solidFill>
                  <a:srgbClr val="FF0000"/>
                </a:solidFill>
                <a:latin typeface="Segoe UI Light" panose="020B0502040204020203" pitchFamily="34" charset="0"/>
                <a:cs typeface="Segoe UI Light" panose="020B0502040204020203" pitchFamily="34" charset="0"/>
              </a:rPr>
              <a:t>How Secure Are We?</a:t>
            </a:r>
            <a:endParaRPr lang="en-US" sz="1324" dirty="0"/>
          </a:p>
        </p:txBody>
      </p:sp>
      <p:sp>
        <p:nvSpPr>
          <p:cNvPr id="30" name="Line 6">
            <a:extLst>
              <a:ext uri="{FF2B5EF4-FFF2-40B4-BE49-F238E27FC236}">
                <a16:creationId xmlns:a16="http://schemas.microsoft.com/office/drawing/2014/main" id="{BCF63298-C10E-4F92-8323-B863E7191E32}"/>
              </a:ext>
            </a:extLst>
          </p:cNvPr>
          <p:cNvSpPr>
            <a:spLocks noChangeShapeType="1"/>
          </p:cNvSpPr>
          <p:nvPr/>
        </p:nvSpPr>
        <p:spPr bwMode="auto">
          <a:xfrm flipV="1">
            <a:off x="90195" y="446443"/>
            <a:ext cx="9053806" cy="13843"/>
          </a:xfrm>
          <a:prstGeom prst="line">
            <a:avLst/>
          </a:prstGeom>
          <a:noFill/>
          <a:ln w="15875" cap="rnd">
            <a:solidFill>
              <a:schemeClr val="bg1">
                <a:lumMod val="95000"/>
              </a:schemeClr>
            </a:solidFill>
            <a:prstDash val="solid"/>
            <a:round/>
            <a:headEnd/>
            <a:tailEnd/>
          </a:ln>
          <a:extLst>
            <a:ext uri="{909E8E84-426E-40dd-AFC4-6F175D3DCCD1}">
              <a14:hiddenFill xmlns:a14="http://schemas.microsoft.com/office/drawing/2010/main" xmlns="">
                <a:noFill/>
              </a14:hiddenFill>
            </a:ext>
          </a:extLst>
        </p:spPr>
        <p:txBody>
          <a:bodyPr lIns="0" tIns="0" rIns="0" bIns="0"/>
          <a:lstStyle/>
          <a:p>
            <a:endParaRPr lang="en-US" sz="1191"/>
          </a:p>
        </p:txBody>
      </p:sp>
      <p:pic>
        <p:nvPicPr>
          <p:cNvPr id="23" name="Shape 116">
            <a:extLst>
              <a:ext uri="{FF2B5EF4-FFF2-40B4-BE49-F238E27FC236}">
                <a16:creationId xmlns:a16="http://schemas.microsoft.com/office/drawing/2014/main" id="{FA0D201B-2478-4D25-A66A-480DA3B74919}"/>
              </a:ext>
            </a:extLst>
          </p:cNvPr>
          <p:cNvPicPr preferRelativeResize="0"/>
          <p:nvPr/>
        </p:nvPicPr>
        <p:blipFill>
          <a:blip r:embed="rId9">
            <a:alphaModFix/>
          </a:blip>
          <a:stretch>
            <a:fillRect/>
          </a:stretch>
        </p:blipFill>
        <p:spPr>
          <a:xfrm>
            <a:off x="8229600" y="17554"/>
            <a:ext cx="793612" cy="442732"/>
          </a:xfrm>
          <a:prstGeom prst="rect">
            <a:avLst/>
          </a:prstGeom>
          <a:noFill/>
          <a:ln>
            <a:noFill/>
          </a:ln>
        </p:spPr>
      </p:pic>
    </p:spTree>
    <p:extLst>
      <p:ext uri="{BB962C8B-B14F-4D97-AF65-F5344CB8AC3E}">
        <p14:creationId xmlns:p14="http://schemas.microsoft.com/office/powerpoint/2010/main" val="2913704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par>
                                <p:cTn id="8" presetID="10" presetClass="entr" presetSubtype="0" fill="hold"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fade">
                                      <p:cBhvr>
                                        <p:cTn id="10" dur="500"/>
                                        <p:tgtEl>
                                          <p:spTgt spid="40"/>
                                        </p:tgtEl>
                                      </p:cBhvr>
                                    </p:animEffect>
                                  </p:childTnLst>
                                </p:cTn>
                              </p:par>
                              <p:par>
                                <p:cTn id="11" presetID="10" presetClass="entr" presetSubtype="0" fill="hold" nodeType="withEffect">
                                  <p:stCondLst>
                                    <p:cond delay="0"/>
                                  </p:stCondLst>
                                  <p:childTnLst>
                                    <p:set>
                                      <p:cBhvr>
                                        <p:cTn id="12" dur="1" fill="hold">
                                          <p:stCondLst>
                                            <p:cond delay="0"/>
                                          </p:stCondLst>
                                        </p:cTn>
                                        <p:tgtEl>
                                          <p:spTgt spid="41"/>
                                        </p:tgtEl>
                                        <p:attrNameLst>
                                          <p:attrName>style.visibility</p:attrName>
                                        </p:attrNameLst>
                                      </p:cBhvr>
                                      <p:to>
                                        <p:strVal val="visible"/>
                                      </p:to>
                                    </p:set>
                                    <p:animEffect transition="in" filter="fade">
                                      <p:cBhvr>
                                        <p:cTn id="13" dur="500"/>
                                        <p:tgtEl>
                                          <p:spTgt spid="41"/>
                                        </p:tgtEl>
                                      </p:cBhvr>
                                    </p:animEffect>
                                  </p:childTnLst>
                                </p:cTn>
                              </p:par>
                              <p:par>
                                <p:cTn id="14" presetID="10" presetClass="entr" presetSubtype="0" fill="hold" nodeType="with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fade">
                                      <p:cBhvr>
                                        <p:cTn id="16" dur="500"/>
                                        <p:tgtEl>
                                          <p:spTgt spid="43"/>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10241"/>
                                        </p:tgtEl>
                                        <p:attrNameLst>
                                          <p:attrName>style.visibility</p:attrName>
                                        </p:attrNameLst>
                                      </p:cBhvr>
                                      <p:to>
                                        <p:strVal val="visible"/>
                                      </p:to>
                                    </p:set>
                                    <p:animEffect transition="in" filter="fade">
                                      <p:cBhvr>
                                        <p:cTn id="20" dur="500"/>
                                        <p:tgtEl>
                                          <p:spTgt spid="10241"/>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Effect transition="in" filter="fade">
                                      <p:cBhvr>
                                        <p:cTn id="24" dur="500"/>
                                        <p:tgtEl>
                                          <p:spTgt spid="37"/>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500"/>
                                        <p:tgtEl>
                                          <p:spTgt spid="25"/>
                                        </p:tgtEl>
                                      </p:cBhvr>
                                    </p:animEffect>
                                  </p:childTnLst>
                                </p:cTn>
                              </p:par>
                            </p:childTnLst>
                          </p:cTn>
                        </p:par>
                        <p:par>
                          <p:cTn id="29" fill="hold">
                            <p:stCondLst>
                              <p:cond delay="2000"/>
                            </p:stCondLst>
                            <p:childTnLst>
                              <p:par>
                                <p:cTn id="30" presetID="10" presetClass="entr" presetSubtype="0" fill="hold" nodeType="after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500"/>
                                        <p:tgtEl>
                                          <p:spTgt spid="24"/>
                                        </p:tgtEl>
                                      </p:cBhvr>
                                    </p:animEffect>
                                  </p:childTnLst>
                                </p:cTn>
                              </p:par>
                            </p:childTnLst>
                          </p:cTn>
                        </p:par>
                        <p:par>
                          <p:cTn id="33" fill="hold">
                            <p:stCondLst>
                              <p:cond delay="2500"/>
                            </p:stCondLst>
                            <p:childTnLst>
                              <p:par>
                                <p:cTn id="34" presetID="10" presetClass="entr" presetSubtype="0"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500"/>
                                        <p:tgtEl>
                                          <p:spTgt spid="21"/>
                                        </p:tgtEl>
                                      </p:cBhvr>
                                    </p:animEffect>
                                  </p:childTnLst>
                                </p:cTn>
                              </p:par>
                            </p:childTnLst>
                          </p:cTn>
                        </p:par>
                        <p:par>
                          <p:cTn id="37" fill="hold">
                            <p:stCondLst>
                              <p:cond delay="3000"/>
                            </p:stCondLst>
                            <p:childTnLst>
                              <p:par>
                                <p:cTn id="38" presetID="10" presetClass="entr" presetSubtype="0" fill="hold" grpId="0" nodeType="after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fade">
                                      <p:cBhvr>
                                        <p:cTn id="40" dur="500"/>
                                        <p:tgtEl>
                                          <p:spTgt spid="27"/>
                                        </p:tgtEl>
                                      </p:cBhvr>
                                    </p:animEffect>
                                  </p:childTnLst>
                                </p:cTn>
                              </p:par>
                            </p:childTnLst>
                          </p:cTn>
                        </p:par>
                        <p:par>
                          <p:cTn id="41" fill="hold">
                            <p:stCondLst>
                              <p:cond delay="3500"/>
                            </p:stCondLst>
                            <p:childTnLst>
                              <p:par>
                                <p:cTn id="42" presetID="10" presetClass="entr" presetSubtype="0" fill="hold" nodeType="after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500"/>
                                        <p:tgtEl>
                                          <p:spTgt spid="36"/>
                                        </p:tgtEl>
                                      </p:cBhvr>
                                    </p:animEffect>
                                  </p:childTnLst>
                                </p:cTn>
                              </p:par>
                            </p:childTnLst>
                          </p:cTn>
                        </p:par>
                        <p:par>
                          <p:cTn id="45" fill="hold">
                            <p:stCondLst>
                              <p:cond delay="4000"/>
                            </p:stCondLst>
                            <p:childTnLst>
                              <p:par>
                                <p:cTn id="46" presetID="10" presetClass="entr" presetSubtype="0" fill="hold" grpId="0" nodeType="after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fade">
                                      <p:cBhvr>
                                        <p:cTn id="48" dur="500"/>
                                        <p:tgtEl>
                                          <p:spTgt spid="20"/>
                                        </p:tgtEl>
                                      </p:cBhvr>
                                    </p:animEffect>
                                  </p:childTnLst>
                                </p:cTn>
                              </p:par>
                            </p:childTnLst>
                          </p:cTn>
                        </p:par>
                        <p:par>
                          <p:cTn id="49" fill="hold">
                            <p:stCondLst>
                              <p:cond delay="4500"/>
                            </p:stCondLst>
                            <p:childTnLst>
                              <p:par>
                                <p:cTn id="50" presetID="10"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500"/>
                                        <p:tgtEl>
                                          <p:spTgt spid="28"/>
                                        </p:tgtEl>
                                      </p:cBhvr>
                                    </p:animEffect>
                                  </p:childTnLst>
                                </p:cTn>
                              </p:par>
                            </p:childTnLst>
                          </p:cTn>
                        </p:par>
                        <p:par>
                          <p:cTn id="53" fill="hold">
                            <p:stCondLst>
                              <p:cond delay="5000"/>
                            </p:stCondLst>
                            <p:childTnLst>
                              <p:par>
                                <p:cTn id="54" presetID="10" presetClass="entr" presetSubtype="0" fill="hold" nodeType="afterEffect">
                                  <p:stCondLst>
                                    <p:cond delay="0"/>
                                  </p:stCondLst>
                                  <p:childTnLst>
                                    <p:set>
                                      <p:cBhvr>
                                        <p:cTn id="55" dur="1" fill="hold">
                                          <p:stCondLst>
                                            <p:cond delay="0"/>
                                          </p:stCondLst>
                                        </p:cTn>
                                        <p:tgtEl>
                                          <p:spTgt spid="10242"/>
                                        </p:tgtEl>
                                        <p:attrNameLst>
                                          <p:attrName>style.visibility</p:attrName>
                                        </p:attrNameLst>
                                      </p:cBhvr>
                                      <p:to>
                                        <p:strVal val="visible"/>
                                      </p:to>
                                    </p:set>
                                    <p:animEffect transition="in" filter="fade">
                                      <p:cBhvr>
                                        <p:cTn id="56" dur="500"/>
                                        <p:tgtEl>
                                          <p:spTgt spid="10242"/>
                                        </p:tgtEl>
                                      </p:cBhvr>
                                    </p:animEffect>
                                  </p:childTnLst>
                                </p:cTn>
                              </p:par>
                            </p:childTnLst>
                          </p:cTn>
                        </p:par>
                        <p:par>
                          <p:cTn id="57" fill="hold">
                            <p:stCondLst>
                              <p:cond delay="5500"/>
                            </p:stCondLst>
                            <p:childTnLst>
                              <p:par>
                                <p:cTn id="58" presetID="10" presetClass="entr" presetSubtype="0" fill="hold" grpId="0" nodeType="after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500"/>
                                        <p:tgtEl>
                                          <p:spTgt spid="22"/>
                                        </p:tgtEl>
                                      </p:cBhvr>
                                    </p:animEffect>
                                  </p:childTnLst>
                                </p:cTn>
                              </p:par>
                            </p:childTnLst>
                          </p:cTn>
                        </p:par>
                        <p:par>
                          <p:cTn id="61" fill="hold">
                            <p:stCondLst>
                              <p:cond delay="6000"/>
                            </p:stCondLst>
                            <p:childTnLst>
                              <p:par>
                                <p:cTn id="62" presetID="10" presetClass="entr" presetSubtype="0"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childTnLst>
                                </p:cTn>
                              </p:par>
                            </p:childTnLst>
                          </p:cTn>
                        </p:par>
                        <p:par>
                          <p:cTn id="65" fill="hold">
                            <p:stCondLst>
                              <p:cond delay="6500"/>
                            </p:stCondLst>
                            <p:childTnLst>
                              <p:par>
                                <p:cTn id="66" presetID="10" presetClass="entr" presetSubtype="0" fill="hold" nodeType="afterEffect">
                                  <p:stCondLst>
                                    <p:cond delay="0"/>
                                  </p:stCondLst>
                                  <p:childTnLst>
                                    <p:set>
                                      <p:cBhvr>
                                        <p:cTn id="67" dur="1" fill="hold">
                                          <p:stCondLst>
                                            <p:cond delay="0"/>
                                          </p:stCondLst>
                                        </p:cTn>
                                        <p:tgtEl>
                                          <p:spTgt spid="34"/>
                                        </p:tgtEl>
                                        <p:attrNameLst>
                                          <p:attrName>style.visibility</p:attrName>
                                        </p:attrNameLst>
                                      </p:cBhvr>
                                      <p:to>
                                        <p:strVal val="visible"/>
                                      </p:to>
                                    </p:set>
                                    <p:animEffect transition="in" filter="fade">
                                      <p:cBhvr>
                                        <p:cTn id="68"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7" grpId="0"/>
      <p:bldP spid="28" grpId="0"/>
      <p:bldP spid="29" grpId="0"/>
      <p:bldP spid="37" grpId="0" animBg="1"/>
      <p:bldP spid="20" grpId="0" animBg="1"/>
      <p:bldP spid="21" grpId="0" animBg="1"/>
      <p:bldP spid="2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Shape 130"/>
          <p:cNvSpPr txBox="1">
            <a:spLocks noGrp="1"/>
          </p:cNvSpPr>
          <p:nvPr>
            <p:ph type="title"/>
          </p:nvPr>
        </p:nvSpPr>
        <p:spPr>
          <a:xfrm>
            <a:off x="595800" y="1352575"/>
            <a:ext cx="7952400" cy="4380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0"/>
              </a:spcAft>
              <a:buClr>
                <a:schemeClr val="dk1"/>
              </a:buClr>
              <a:buSzPts val="1100"/>
              <a:buFont typeface="Arial"/>
              <a:buNone/>
            </a:pPr>
            <a:r>
              <a:rPr lang="en-GB" sz="4800">
                <a:solidFill>
                  <a:srgbClr val="404040"/>
                </a:solidFill>
              </a:rPr>
              <a:t>What are opportunities for ML in Security Operations?</a:t>
            </a:r>
            <a:endParaRPr sz="4800">
              <a:solidFill>
                <a:srgbClr val="404040"/>
              </a:solidFill>
            </a:endParaRPr>
          </a:p>
          <a:p>
            <a:pPr marL="0" lvl="0" indent="0">
              <a:spcBef>
                <a:spcPts val="0"/>
              </a:spcBef>
              <a:spcAft>
                <a:spcPts val="0"/>
              </a:spcAft>
              <a:buNone/>
            </a:pPr>
            <a:endParaRPr sz="4800"/>
          </a:p>
        </p:txBody>
      </p:sp>
      <p:sp>
        <p:nvSpPr>
          <p:cNvPr id="131" name="Shape 131"/>
          <p:cNvSpPr txBox="1">
            <a:spLocks noGrp="1"/>
          </p:cNvSpPr>
          <p:nvPr>
            <p:ph type="body" idx="1"/>
          </p:nvPr>
        </p:nvSpPr>
        <p:spPr>
          <a:xfrm>
            <a:off x="311700" y="1085675"/>
            <a:ext cx="8520600" cy="3416400"/>
          </a:xfrm>
          <a:prstGeom prst="rect">
            <a:avLst/>
          </a:prstGeom>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endParaRPr sz="2400">
              <a:solidFill>
                <a:srgbClr val="404040"/>
              </a:solidFill>
            </a:endParaRPr>
          </a:p>
          <a:p>
            <a:pPr marL="0" lvl="0" indent="0" rtl="0">
              <a:spcBef>
                <a:spcPts val="0"/>
              </a:spcBef>
              <a:spcAft>
                <a:spcPts val="0"/>
              </a:spcAft>
              <a:buClr>
                <a:schemeClr val="dk1"/>
              </a:buClr>
              <a:buSzPts val="1100"/>
              <a:buFont typeface="Arial"/>
              <a:buNone/>
            </a:pPr>
            <a:endParaRPr sz="1750">
              <a:solidFill>
                <a:schemeClr val="dk1"/>
              </a:solidFill>
            </a:endParaRPr>
          </a:p>
          <a:p>
            <a:pPr marL="0" lvl="0" indent="0">
              <a:spcBef>
                <a:spcPts val="0"/>
              </a:spcBef>
              <a:spcAft>
                <a:spcPts val="1600"/>
              </a:spcAft>
              <a:buNone/>
            </a:pPr>
            <a:endParaRPr/>
          </a:p>
        </p:txBody>
      </p:sp>
      <p:pic>
        <p:nvPicPr>
          <p:cNvPr id="132" name="Shape 132"/>
          <p:cNvPicPr preferRelativeResize="0"/>
          <p:nvPr/>
        </p:nvPicPr>
        <p:blipFill>
          <a:blip r:embed="rId3">
            <a:alphaModFix/>
          </a:blip>
          <a:stretch>
            <a:fillRect/>
          </a:stretch>
        </p:blipFill>
        <p:spPr>
          <a:xfrm>
            <a:off x="7635825" y="0"/>
            <a:ext cx="1508175" cy="8436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Shape 13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0"/>
              </a:spcAft>
              <a:buClr>
                <a:schemeClr val="dk1"/>
              </a:buClr>
              <a:buSzPts val="1100"/>
              <a:buFont typeface="Arial"/>
              <a:buNone/>
            </a:pPr>
            <a:r>
              <a:rPr lang="en-GB" sz="2400">
                <a:solidFill>
                  <a:srgbClr val="404040"/>
                </a:solidFill>
              </a:rPr>
              <a:t>B1. Physical ML</a:t>
            </a:r>
            <a:endParaRPr sz="2400">
              <a:solidFill>
                <a:srgbClr val="404040"/>
              </a:solidFill>
            </a:endParaRPr>
          </a:p>
          <a:p>
            <a:pPr marL="0" lvl="0" indent="0">
              <a:spcBef>
                <a:spcPts val="0"/>
              </a:spcBef>
              <a:spcAft>
                <a:spcPts val="0"/>
              </a:spcAft>
              <a:buNone/>
            </a:pPr>
            <a:endParaRPr/>
          </a:p>
        </p:txBody>
      </p:sp>
      <p:pic>
        <p:nvPicPr>
          <p:cNvPr id="138" name="Shape 138"/>
          <p:cNvPicPr preferRelativeResize="0"/>
          <p:nvPr/>
        </p:nvPicPr>
        <p:blipFill>
          <a:blip r:embed="rId3">
            <a:alphaModFix/>
          </a:blip>
          <a:stretch>
            <a:fillRect/>
          </a:stretch>
        </p:blipFill>
        <p:spPr>
          <a:xfrm>
            <a:off x="7635825" y="0"/>
            <a:ext cx="1508175" cy="843650"/>
          </a:xfrm>
          <a:prstGeom prst="rect">
            <a:avLst/>
          </a:prstGeom>
          <a:noFill/>
          <a:ln>
            <a:noFill/>
          </a:ln>
        </p:spPr>
      </p:pic>
      <p:pic>
        <p:nvPicPr>
          <p:cNvPr id="139" name="Shape 139"/>
          <p:cNvPicPr preferRelativeResize="0"/>
          <p:nvPr/>
        </p:nvPicPr>
        <p:blipFill>
          <a:blip r:embed="rId4">
            <a:alphaModFix/>
          </a:blip>
          <a:stretch>
            <a:fillRect/>
          </a:stretch>
        </p:blipFill>
        <p:spPr>
          <a:xfrm>
            <a:off x="1744550" y="1416237"/>
            <a:ext cx="5127849" cy="28888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Shape 14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0"/>
              </a:spcAft>
              <a:buClr>
                <a:schemeClr val="dk1"/>
              </a:buClr>
              <a:buSzPts val="1100"/>
              <a:buFont typeface="Arial"/>
              <a:buNone/>
            </a:pPr>
            <a:r>
              <a:rPr lang="en-GB" sz="2400">
                <a:solidFill>
                  <a:srgbClr val="404040"/>
                </a:solidFill>
              </a:rPr>
              <a:t>B2. Correlation</a:t>
            </a:r>
            <a:endParaRPr sz="2400">
              <a:solidFill>
                <a:srgbClr val="404040"/>
              </a:solidFill>
            </a:endParaRPr>
          </a:p>
          <a:p>
            <a:pPr marL="0" lvl="0" indent="0">
              <a:spcBef>
                <a:spcPts val="0"/>
              </a:spcBef>
              <a:spcAft>
                <a:spcPts val="0"/>
              </a:spcAft>
              <a:buNone/>
            </a:pPr>
            <a:endParaRPr/>
          </a:p>
        </p:txBody>
      </p:sp>
      <p:pic>
        <p:nvPicPr>
          <p:cNvPr id="145" name="Shape 145"/>
          <p:cNvPicPr preferRelativeResize="0"/>
          <p:nvPr/>
        </p:nvPicPr>
        <p:blipFill>
          <a:blip r:embed="rId3">
            <a:alphaModFix/>
          </a:blip>
          <a:stretch>
            <a:fillRect/>
          </a:stretch>
        </p:blipFill>
        <p:spPr>
          <a:xfrm>
            <a:off x="7635825" y="0"/>
            <a:ext cx="1508175" cy="843650"/>
          </a:xfrm>
          <a:prstGeom prst="rect">
            <a:avLst/>
          </a:prstGeom>
          <a:noFill/>
          <a:ln>
            <a:noFill/>
          </a:ln>
        </p:spPr>
      </p:pic>
      <p:pic>
        <p:nvPicPr>
          <p:cNvPr id="146" name="Shape 146"/>
          <p:cNvPicPr preferRelativeResize="0"/>
          <p:nvPr/>
        </p:nvPicPr>
        <p:blipFill rotWithShape="1">
          <a:blip r:embed="rId4">
            <a:alphaModFix/>
          </a:blip>
          <a:srcRect b="14339"/>
          <a:stretch/>
        </p:blipFill>
        <p:spPr>
          <a:xfrm>
            <a:off x="735900" y="2421800"/>
            <a:ext cx="2467601" cy="2261800"/>
          </a:xfrm>
          <a:prstGeom prst="rect">
            <a:avLst/>
          </a:prstGeom>
          <a:noFill/>
          <a:ln>
            <a:noFill/>
          </a:ln>
        </p:spPr>
      </p:pic>
      <p:pic>
        <p:nvPicPr>
          <p:cNvPr id="147" name="Shape 147"/>
          <p:cNvPicPr preferRelativeResize="0"/>
          <p:nvPr/>
        </p:nvPicPr>
        <p:blipFill>
          <a:blip r:embed="rId5">
            <a:alphaModFix/>
          </a:blip>
          <a:stretch>
            <a:fillRect/>
          </a:stretch>
        </p:blipFill>
        <p:spPr>
          <a:xfrm>
            <a:off x="3745950" y="1017725"/>
            <a:ext cx="5086350" cy="25812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Shape 15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GB" sz="2400">
                <a:solidFill>
                  <a:srgbClr val="404040"/>
                </a:solidFill>
              </a:rPr>
              <a:t>B3. Enrichment</a:t>
            </a:r>
            <a:endParaRPr/>
          </a:p>
        </p:txBody>
      </p:sp>
      <p:pic>
        <p:nvPicPr>
          <p:cNvPr id="153" name="Shape 153"/>
          <p:cNvPicPr preferRelativeResize="0"/>
          <p:nvPr/>
        </p:nvPicPr>
        <p:blipFill>
          <a:blip r:embed="rId3">
            <a:alphaModFix/>
          </a:blip>
          <a:stretch>
            <a:fillRect/>
          </a:stretch>
        </p:blipFill>
        <p:spPr>
          <a:xfrm>
            <a:off x="7635825" y="0"/>
            <a:ext cx="1508175" cy="843650"/>
          </a:xfrm>
          <a:prstGeom prst="rect">
            <a:avLst/>
          </a:prstGeom>
          <a:noFill/>
          <a:ln>
            <a:noFill/>
          </a:ln>
        </p:spPr>
      </p:pic>
      <p:pic>
        <p:nvPicPr>
          <p:cNvPr id="154" name="Shape 154"/>
          <p:cNvPicPr preferRelativeResize="0"/>
          <p:nvPr/>
        </p:nvPicPr>
        <p:blipFill>
          <a:blip r:embed="rId4">
            <a:alphaModFix/>
          </a:blip>
          <a:stretch>
            <a:fillRect/>
          </a:stretch>
        </p:blipFill>
        <p:spPr>
          <a:xfrm>
            <a:off x="1644975" y="1139325"/>
            <a:ext cx="4705175" cy="350952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Shape 15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0"/>
              </a:spcAft>
              <a:buClr>
                <a:schemeClr val="dk1"/>
              </a:buClr>
              <a:buSzPts val="1100"/>
              <a:buFont typeface="Arial"/>
              <a:buNone/>
            </a:pPr>
            <a:r>
              <a:rPr lang="en-GB" sz="2400">
                <a:solidFill>
                  <a:srgbClr val="404040"/>
                </a:solidFill>
              </a:rPr>
              <a:t>B4. Incident Analysis</a:t>
            </a:r>
            <a:endParaRPr sz="2400">
              <a:solidFill>
                <a:srgbClr val="404040"/>
              </a:solidFill>
            </a:endParaRPr>
          </a:p>
          <a:p>
            <a:pPr marL="0" lvl="0" indent="0">
              <a:spcBef>
                <a:spcPts val="0"/>
              </a:spcBef>
              <a:spcAft>
                <a:spcPts val="0"/>
              </a:spcAft>
              <a:buNone/>
            </a:pPr>
            <a:endParaRPr/>
          </a:p>
        </p:txBody>
      </p:sp>
      <p:pic>
        <p:nvPicPr>
          <p:cNvPr id="160" name="Shape 160"/>
          <p:cNvPicPr preferRelativeResize="0"/>
          <p:nvPr/>
        </p:nvPicPr>
        <p:blipFill>
          <a:blip r:embed="rId3">
            <a:alphaModFix/>
          </a:blip>
          <a:stretch>
            <a:fillRect/>
          </a:stretch>
        </p:blipFill>
        <p:spPr>
          <a:xfrm>
            <a:off x="7635825" y="0"/>
            <a:ext cx="1508175" cy="843650"/>
          </a:xfrm>
          <a:prstGeom prst="rect">
            <a:avLst/>
          </a:prstGeom>
          <a:noFill/>
          <a:ln>
            <a:noFill/>
          </a:ln>
        </p:spPr>
      </p:pic>
      <p:pic>
        <p:nvPicPr>
          <p:cNvPr id="161" name="Shape 161"/>
          <p:cNvPicPr preferRelativeResize="0"/>
          <p:nvPr/>
        </p:nvPicPr>
        <p:blipFill>
          <a:blip r:embed="rId4">
            <a:alphaModFix/>
          </a:blip>
          <a:stretch>
            <a:fillRect/>
          </a:stretch>
        </p:blipFill>
        <p:spPr>
          <a:xfrm>
            <a:off x="2081175" y="1323451"/>
            <a:ext cx="4269550" cy="32021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Shape 16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0"/>
              </a:spcAft>
              <a:buClr>
                <a:schemeClr val="dk1"/>
              </a:buClr>
              <a:buSzPts val="1100"/>
              <a:buFont typeface="Arial"/>
              <a:buNone/>
            </a:pPr>
            <a:r>
              <a:rPr lang="en-GB" sz="2400">
                <a:solidFill>
                  <a:srgbClr val="404040"/>
                </a:solidFill>
              </a:rPr>
              <a:t>B5. Malware Analysis</a:t>
            </a:r>
            <a:endParaRPr sz="2400">
              <a:solidFill>
                <a:srgbClr val="404040"/>
              </a:solidFill>
            </a:endParaRPr>
          </a:p>
          <a:p>
            <a:pPr marL="0" lvl="0" indent="0">
              <a:spcBef>
                <a:spcPts val="0"/>
              </a:spcBef>
              <a:spcAft>
                <a:spcPts val="0"/>
              </a:spcAft>
              <a:buNone/>
            </a:pPr>
            <a:endParaRPr/>
          </a:p>
        </p:txBody>
      </p:sp>
      <p:sp>
        <p:nvSpPr>
          <p:cNvPr id="167" name="Shape 16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a:p>
            <a:pPr marL="0" lvl="0" indent="0">
              <a:spcBef>
                <a:spcPts val="1600"/>
              </a:spcBef>
              <a:spcAft>
                <a:spcPts val="1600"/>
              </a:spcAft>
              <a:buNone/>
            </a:pPr>
            <a:endParaRPr/>
          </a:p>
        </p:txBody>
      </p:sp>
      <p:pic>
        <p:nvPicPr>
          <p:cNvPr id="168" name="Shape 168"/>
          <p:cNvPicPr preferRelativeResize="0"/>
          <p:nvPr/>
        </p:nvPicPr>
        <p:blipFill>
          <a:blip r:embed="rId3">
            <a:alphaModFix/>
          </a:blip>
          <a:stretch>
            <a:fillRect/>
          </a:stretch>
        </p:blipFill>
        <p:spPr>
          <a:xfrm>
            <a:off x="7635825" y="0"/>
            <a:ext cx="1508175" cy="843650"/>
          </a:xfrm>
          <a:prstGeom prst="rect">
            <a:avLst/>
          </a:prstGeom>
          <a:noFill/>
          <a:ln>
            <a:noFill/>
          </a:ln>
        </p:spPr>
      </p:pic>
      <p:pic>
        <p:nvPicPr>
          <p:cNvPr id="169" name="Shape 169"/>
          <p:cNvPicPr preferRelativeResize="0"/>
          <p:nvPr/>
        </p:nvPicPr>
        <p:blipFill>
          <a:blip r:embed="rId4">
            <a:alphaModFix/>
          </a:blip>
          <a:stretch>
            <a:fillRect/>
          </a:stretch>
        </p:blipFill>
        <p:spPr>
          <a:xfrm>
            <a:off x="1531150" y="1376775"/>
            <a:ext cx="5853674" cy="306534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Shape 17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0"/>
              </a:spcAft>
              <a:buClr>
                <a:schemeClr val="dk1"/>
              </a:buClr>
              <a:buSzPts val="1100"/>
              <a:buFont typeface="Arial"/>
              <a:buNone/>
            </a:pPr>
            <a:r>
              <a:rPr lang="en-GB" sz="2400">
                <a:solidFill>
                  <a:srgbClr val="404040"/>
                </a:solidFill>
              </a:rPr>
              <a:t>B6. Anomalies</a:t>
            </a:r>
            <a:endParaRPr sz="2400">
              <a:solidFill>
                <a:srgbClr val="404040"/>
              </a:solidFill>
            </a:endParaRPr>
          </a:p>
          <a:p>
            <a:pPr marL="0" lvl="0" indent="0">
              <a:spcBef>
                <a:spcPts val="0"/>
              </a:spcBef>
              <a:spcAft>
                <a:spcPts val="0"/>
              </a:spcAft>
              <a:buNone/>
            </a:pPr>
            <a:endParaRPr/>
          </a:p>
        </p:txBody>
      </p:sp>
      <p:sp>
        <p:nvSpPr>
          <p:cNvPr id="175" name="Shape 17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a:p>
            <a:pPr marL="0" lvl="0" indent="0">
              <a:spcBef>
                <a:spcPts val="1600"/>
              </a:spcBef>
              <a:spcAft>
                <a:spcPts val="1600"/>
              </a:spcAft>
              <a:buNone/>
            </a:pPr>
            <a:endParaRPr/>
          </a:p>
        </p:txBody>
      </p:sp>
      <p:pic>
        <p:nvPicPr>
          <p:cNvPr id="176" name="Shape 176"/>
          <p:cNvPicPr preferRelativeResize="0"/>
          <p:nvPr/>
        </p:nvPicPr>
        <p:blipFill>
          <a:blip r:embed="rId3">
            <a:alphaModFix/>
          </a:blip>
          <a:stretch>
            <a:fillRect/>
          </a:stretch>
        </p:blipFill>
        <p:spPr>
          <a:xfrm>
            <a:off x="7635825" y="0"/>
            <a:ext cx="1508175" cy="843650"/>
          </a:xfrm>
          <a:prstGeom prst="rect">
            <a:avLst/>
          </a:prstGeom>
          <a:noFill/>
          <a:ln>
            <a:noFill/>
          </a:ln>
        </p:spPr>
      </p:pic>
      <p:pic>
        <p:nvPicPr>
          <p:cNvPr id="177" name="Shape 177"/>
          <p:cNvPicPr preferRelativeResize="0"/>
          <p:nvPr/>
        </p:nvPicPr>
        <p:blipFill rotWithShape="1">
          <a:blip r:embed="rId4">
            <a:alphaModFix/>
          </a:blip>
          <a:srcRect b="6524"/>
          <a:stretch/>
        </p:blipFill>
        <p:spPr>
          <a:xfrm>
            <a:off x="3091075" y="789325"/>
            <a:ext cx="3689549" cy="368770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Shape 182"/>
          <p:cNvSpPr txBox="1">
            <a:spLocks noGrp="1"/>
          </p:cNvSpPr>
          <p:nvPr>
            <p:ph type="title"/>
          </p:nvPr>
        </p:nvSpPr>
        <p:spPr>
          <a:xfrm>
            <a:off x="311700" y="1032850"/>
            <a:ext cx="8520600" cy="5727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n-GB" sz="4800">
                <a:solidFill>
                  <a:srgbClr val="404040"/>
                </a:solidFill>
              </a:rPr>
              <a:t>Current innovations – evaluating effectiveness</a:t>
            </a:r>
            <a:endParaRPr sz="4800">
              <a:solidFill>
                <a:srgbClr val="404040"/>
              </a:solidFill>
            </a:endParaRPr>
          </a:p>
          <a:p>
            <a:pPr marL="0" lvl="0" indent="0" algn="ctr">
              <a:spcBef>
                <a:spcPts val="0"/>
              </a:spcBef>
              <a:spcAft>
                <a:spcPts val="0"/>
              </a:spcAft>
              <a:buNone/>
            </a:pPr>
            <a:endParaRPr sz="4800"/>
          </a:p>
        </p:txBody>
      </p:sp>
      <p:pic>
        <p:nvPicPr>
          <p:cNvPr id="183" name="Shape 183"/>
          <p:cNvPicPr preferRelativeResize="0"/>
          <p:nvPr/>
        </p:nvPicPr>
        <p:blipFill>
          <a:blip r:embed="rId3">
            <a:alphaModFix/>
          </a:blip>
          <a:stretch>
            <a:fillRect/>
          </a:stretch>
        </p:blipFill>
        <p:spPr>
          <a:xfrm>
            <a:off x="7635825" y="0"/>
            <a:ext cx="1508175" cy="8436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pic>
        <p:nvPicPr>
          <p:cNvPr id="60" name="Shape 60"/>
          <p:cNvPicPr preferRelativeResize="0"/>
          <p:nvPr/>
        </p:nvPicPr>
        <p:blipFill>
          <a:blip r:embed="rId3">
            <a:alphaModFix/>
          </a:blip>
          <a:stretch>
            <a:fillRect/>
          </a:stretch>
        </p:blipFill>
        <p:spPr>
          <a:xfrm>
            <a:off x="0" y="0"/>
            <a:ext cx="9045475" cy="4926674"/>
          </a:xfrm>
          <a:prstGeom prst="rect">
            <a:avLst/>
          </a:prstGeom>
          <a:noFill/>
          <a:ln>
            <a:noFill/>
          </a:ln>
        </p:spPr>
      </p:pic>
      <p:pic>
        <p:nvPicPr>
          <p:cNvPr id="61" name="Shape 61"/>
          <p:cNvPicPr preferRelativeResize="0"/>
          <p:nvPr/>
        </p:nvPicPr>
        <p:blipFill>
          <a:blip r:embed="rId4">
            <a:alphaModFix/>
          </a:blip>
          <a:stretch>
            <a:fillRect/>
          </a:stretch>
        </p:blipFill>
        <p:spPr>
          <a:xfrm>
            <a:off x="7635825" y="0"/>
            <a:ext cx="1508175" cy="8436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Shape 18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0"/>
              </a:spcAft>
              <a:buClr>
                <a:schemeClr val="dk1"/>
              </a:buClr>
              <a:buSzPts val="1100"/>
              <a:buFont typeface="Arial"/>
              <a:buNone/>
            </a:pPr>
            <a:r>
              <a:rPr lang="en-GB" sz="2400">
                <a:solidFill>
                  <a:srgbClr val="404040"/>
                </a:solidFill>
              </a:rPr>
              <a:t>C1. Mock Attacks</a:t>
            </a:r>
            <a:endParaRPr sz="2400">
              <a:solidFill>
                <a:srgbClr val="404040"/>
              </a:solidFill>
            </a:endParaRPr>
          </a:p>
          <a:p>
            <a:pPr marL="0" lvl="0" indent="0">
              <a:spcBef>
                <a:spcPts val="0"/>
              </a:spcBef>
              <a:spcAft>
                <a:spcPts val="0"/>
              </a:spcAft>
              <a:buNone/>
            </a:pPr>
            <a:endParaRPr/>
          </a:p>
        </p:txBody>
      </p:sp>
      <p:pic>
        <p:nvPicPr>
          <p:cNvPr id="189" name="Shape 189"/>
          <p:cNvPicPr preferRelativeResize="0"/>
          <p:nvPr/>
        </p:nvPicPr>
        <p:blipFill>
          <a:blip r:embed="rId3">
            <a:alphaModFix/>
          </a:blip>
          <a:stretch>
            <a:fillRect/>
          </a:stretch>
        </p:blipFill>
        <p:spPr>
          <a:xfrm>
            <a:off x="7635825" y="0"/>
            <a:ext cx="1508175" cy="843650"/>
          </a:xfrm>
          <a:prstGeom prst="rect">
            <a:avLst/>
          </a:prstGeom>
          <a:noFill/>
          <a:ln>
            <a:noFill/>
          </a:ln>
        </p:spPr>
      </p:pic>
      <p:pic>
        <p:nvPicPr>
          <p:cNvPr id="190" name="Shape 190"/>
          <p:cNvPicPr preferRelativeResize="0"/>
          <p:nvPr/>
        </p:nvPicPr>
        <p:blipFill>
          <a:blip r:embed="rId4">
            <a:alphaModFix/>
          </a:blip>
          <a:stretch>
            <a:fillRect/>
          </a:stretch>
        </p:blipFill>
        <p:spPr>
          <a:xfrm>
            <a:off x="394750" y="2409025"/>
            <a:ext cx="3774925" cy="2287550"/>
          </a:xfrm>
          <a:prstGeom prst="rect">
            <a:avLst/>
          </a:prstGeom>
          <a:noFill/>
          <a:ln>
            <a:noFill/>
          </a:ln>
        </p:spPr>
      </p:pic>
      <p:pic>
        <p:nvPicPr>
          <p:cNvPr id="191" name="Shape 191"/>
          <p:cNvPicPr preferRelativeResize="0"/>
          <p:nvPr/>
        </p:nvPicPr>
        <p:blipFill>
          <a:blip r:embed="rId5">
            <a:alphaModFix/>
          </a:blip>
          <a:stretch>
            <a:fillRect/>
          </a:stretch>
        </p:blipFill>
        <p:spPr>
          <a:xfrm>
            <a:off x="4549600" y="1017725"/>
            <a:ext cx="4234196" cy="3565149"/>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Shape 19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0"/>
              </a:spcAft>
              <a:buClr>
                <a:schemeClr val="dk1"/>
              </a:buClr>
              <a:buSzPts val="1100"/>
              <a:buFont typeface="Arial"/>
              <a:buNone/>
            </a:pPr>
            <a:r>
              <a:rPr lang="en-GB" sz="2400">
                <a:solidFill>
                  <a:srgbClr val="404040"/>
                </a:solidFill>
              </a:rPr>
              <a:t>C2. UEBA</a:t>
            </a:r>
            <a:endParaRPr sz="2400">
              <a:solidFill>
                <a:srgbClr val="404040"/>
              </a:solidFill>
            </a:endParaRPr>
          </a:p>
          <a:p>
            <a:pPr marL="0" lvl="0" indent="0">
              <a:spcBef>
                <a:spcPts val="0"/>
              </a:spcBef>
              <a:spcAft>
                <a:spcPts val="0"/>
              </a:spcAft>
              <a:buNone/>
            </a:pPr>
            <a:endParaRPr/>
          </a:p>
        </p:txBody>
      </p:sp>
      <p:pic>
        <p:nvPicPr>
          <p:cNvPr id="197" name="Shape 197"/>
          <p:cNvPicPr preferRelativeResize="0"/>
          <p:nvPr/>
        </p:nvPicPr>
        <p:blipFill>
          <a:blip r:embed="rId3">
            <a:alphaModFix/>
          </a:blip>
          <a:stretch>
            <a:fillRect/>
          </a:stretch>
        </p:blipFill>
        <p:spPr>
          <a:xfrm>
            <a:off x="7635825" y="0"/>
            <a:ext cx="1508175" cy="843650"/>
          </a:xfrm>
          <a:prstGeom prst="rect">
            <a:avLst/>
          </a:prstGeom>
          <a:noFill/>
          <a:ln>
            <a:noFill/>
          </a:ln>
        </p:spPr>
      </p:pic>
      <p:pic>
        <p:nvPicPr>
          <p:cNvPr id="198" name="Shape 198"/>
          <p:cNvPicPr preferRelativeResize="0"/>
          <p:nvPr/>
        </p:nvPicPr>
        <p:blipFill>
          <a:blip r:embed="rId4">
            <a:alphaModFix/>
          </a:blip>
          <a:stretch>
            <a:fillRect/>
          </a:stretch>
        </p:blipFill>
        <p:spPr>
          <a:xfrm>
            <a:off x="2445550" y="1017725"/>
            <a:ext cx="3908350" cy="39083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Shape 20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GB" sz="2400">
                <a:solidFill>
                  <a:srgbClr val="404040"/>
                </a:solidFill>
              </a:rPr>
              <a:t>C3. Analyst Behavior Analysis</a:t>
            </a:r>
            <a:endParaRPr/>
          </a:p>
        </p:txBody>
      </p:sp>
      <p:pic>
        <p:nvPicPr>
          <p:cNvPr id="204" name="Shape 204"/>
          <p:cNvPicPr preferRelativeResize="0"/>
          <p:nvPr/>
        </p:nvPicPr>
        <p:blipFill>
          <a:blip r:embed="rId3">
            <a:alphaModFix/>
          </a:blip>
          <a:stretch>
            <a:fillRect/>
          </a:stretch>
        </p:blipFill>
        <p:spPr>
          <a:xfrm>
            <a:off x="7635825" y="0"/>
            <a:ext cx="1508175" cy="843650"/>
          </a:xfrm>
          <a:prstGeom prst="rect">
            <a:avLst/>
          </a:prstGeom>
          <a:noFill/>
          <a:ln>
            <a:noFill/>
          </a:ln>
        </p:spPr>
      </p:pic>
      <p:pic>
        <p:nvPicPr>
          <p:cNvPr id="205" name="Shape 205"/>
          <p:cNvPicPr preferRelativeResize="0"/>
          <p:nvPr/>
        </p:nvPicPr>
        <p:blipFill>
          <a:blip r:embed="rId4">
            <a:alphaModFix/>
          </a:blip>
          <a:stretch>
            <a:fillRect/>
          </a:stretch>
        </p:blipFill>
        <p:spPr>
          <a:xfrm>
            <a:off x="2704450" y="1195800"/>
            <a:ext cx="3821050" cy="32351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Shape 21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0"/>
              </a:spcAft>
              <a:buClr>
                <a:schemeClr val="dk1"/>
              </a:buClr>
              <a:buSzPts val="1100"/>
              <a:buFont typeface="Arial"/>
              <a:buNone/>
            </a:pPr>
            <a:r>
              <a:rPr lang="en-GB" sz="2400">
                <a:solidFill>
                  <a:srgbClr val="404040"/>
                </a:solidFill>
              </a:rPr>
              <a:t>C4. Analysis of intelligence sources</a:t>
            </a:r>
            <a:endParaRPr sz="2400">
              <a:solidFill>
                <a:srgbClr val="404040"/>
              </a:solidFill>
            </a:endParaRPr>
          </a:p>
          <a:p>
            <a:pPr marL="0" lvl="0" indent="0">
              <a:spcBef>
                <a:spcPts val="0"/>
              </a:spcBef>
              <a:spcAft>
                <a:spcPts val="0"/>
              </a:spcAft>
              <a:buNone/>
            </a:pPr>
            <a:endParaRPr/>
          </a:p>
        </p:txBody>
      </p:sp>
      <p:pic>
        <p:nvPicPr>
          <p:cNvPr id="211" name="Shape 211"/>
          <p:cNvPicPr preferRelativeResize="0"/>
          <p:nvPr/>
        </p:nvPicPr>
        <p:blipFill>
          <a:blip r:embed="rId3">
            <a:alphaModFix/>
          </a:blip>
          <a:stretch>
            <a:fillRect/>
          </a:stretch>
        </p:blipFill>
        <p:spPr>
          <a:xfrm>
            <a:off x="7635825" y="0"/>
            <a:ext cx="1508175" cy="843650"/>
          </a:xfrm>
          <a:prstGeom prst="rect">
            <a:avLst/>
          </a:prstGeom>
          <a:noFill/>
          <a:ln>
            <a:noFill/>
          </a:ln>
        </p:spPr>
      </p:pic>
      <p:pic>
        <p:nvPicPr>
          <p:cNvPr id="212" name="Shape 212"/>
          <p:cNvPicPr preferRelativeResize="0"/>
          <p:nvPr/>
        </p:nvPicPr>
        <p:blipFill>
          <a:blip r:embed="rId4">
            <a:alphaModFix/>
          </a:blip>
          <a:stretch>
            <a:fillRect/>
          </a:stretch>
        </p:blipFill>
        <p:spPr>
          <a:xfrm>
            <a:off x="3106878" y="1460678"/>
            <a:ext cx="2636975" cy="26369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Shape 2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0"/>
              </a:spcAft>
              <a:buClr>
                <a:schemeClr val="dk1"/>
              </a:buClr>
              <a:buSzPts val="1100"/>
              <a:buFont typeface="Arial"/>
              <a:buNone/>
            </a:pPr>
            <a:r>
              <a:rPr lang="en-GB" sz="2400">
                <a:solidFill>
                  <a:srgbClr val="404040"/>
                </a:solidFill>
              </a:rPr>
              <a:t>C5. Analysis of Methods</a:t>
            </a:r>
            <a:endParaRPr sz="2400">
              <a:solidFill>
                <a:srgbClr val="404040"/>
              </a:solidFill>
            </a:endParaRPr>
          </a:p>
          <a:p>
            <a:pPr marL="0" lvl="0" indent="0">
              <a:spcBef>
                <a:spcPts val="0"/>
              </a:spcBef>
              <a:spcAft>
                <a:spcPts val="0"/>
              </a:spcAft>
              <a:buNone/>
            </a:pPr>
            <a:endParaRPr/>
          </a:p>
        </p:txBody>
      </p:sp>
      <p:sp>
        <p:nvSpPr>
          <p:cNvPr id="218" name="Shape 2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a:p>
            <a:pPr marL="0" lvl="0" indent="0">
              <a:spcBef>
                <a:spcPts val="1600"/>
              </a:spcBef>
              <a:spcAft>
                <a:spcPts val="1600"/>
              </a:spcAft>
              <a:buNone/>
            </a:pPr>
            <a:endParaRPr/>
          </a:p>
        </p:txBody>
      </p:sp>
      <p:pic>
        <p:nvPicPr>
          <p:cNvPr id="219" name="Shape 219"/>
          <p:cNvPicPr preferRelativeResize="0"/>
          <p:nvPr/>
        </p:nvPicPr>
        <p:blipFill>
          <a:blip r:embed="rId3">
            <a:alphaModFix/>
          </a:blip>
          <a:stretch>
            <a:fillRect/>
          </a:stretch>
        </p:blipFill>
        <p:spPr>
          <a:xfrm>
            <a:off x="7635825" y="0"/>
            <a:ext cx="1508175" cy="843650"/>
          </a:xfrm>
          <a:prstGeom prst="rect">
            <a:avLst/>
          </a:prstGeom>
          <a:noFill/>
          <a:ln>
            <a:noFill/>
          </a:ln>
        </p:spPr>
      </p:pic>
      <p:pic>
        <p:nvPicPr>
          <p:cNvPr id="220" name="Shape 220"/>
          <p:cNvPicPr preferRelativeResize="0"/>
          <p:nvPr/>
        </p:nvPicPr>
        <p:blipFill>
          <a:blip r:embed="rId4">
            <a:alphaModFix/>
          </a:blip>
          <a:stretch>
            <a:fillRect/>
          </a:stretch>
        </p:blipFill>
        <p:spPr>
          <a:xfrm>
            <a:off x="1867196" y="1484150"/>
            <a:ext cx="4120450" cy="317275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Shape 225"/>
          <p:cNvSpPr txBox="1">
            <a:spLocks noGrp="1"/>
          </p:cNvSpPr>
          <p:nvPr>
            <p:ph type="title"/>
          </p:nvPr>
        </p:nvSpPr>
        <p:spPr>
          <a:xfrm>
            <a:off x="178100" y="1380200"/>
            <a:ext cx="8520600" cy="5727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n-GB" sz="4800">
                <a:solidFill>
                  <a:srgbClr val="404040"/>
                </a:solidFill>
              </a:rPr>
              <a:t>Current innovations – continuous improvement</a:t>
            </a:r>
            <a:endParaRPr sz="4800">
              <a:solidFill>
                <a:srgbClr val="404040"/>
              </a:solidFill>
            </a:endParaRPr>
          </a:p>
          <a:p>
            <a:pPr marL="0" lvl="0" indent="0" algn="ctr">
              <a:spcBef>
                <a:spcPts val="0"/>
              </a:spcBef>
              <a:spcAft>
                <a:spcPts val="0"/>
              </a:spcAft>
              <a:buNone/>
            </a:pPr>
            <a:endParaRPr sz="4800"/>
          </a:p>
        </p:txBody>
      </p:sp>
      <p:sp>
        <p:nvSpPr>
          <p:cNvPr id="226" name="Shape 22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endParaRPr sz="2400">
              <a:solidFill>
                <a:srgbClr val="404040"/>
              </a:solidFill>
            </a:endParaRPr>
          </a:p>
          <a:p>
            <a:pPr marL="0" lvl="0" indent="0">
              <a:spcBef>
                <a:spcPts val="0"/>
              </a:spcBef>
              <a:spcAft>
                <a:spcPts val="1600"/>
              </a:spcAft>
              <a:buNone/>
            </a:pPr>
            <a:endParaRPr/>
          </a:p>
        </p:txBody>
      </p:sp>
      <p:pic>
        <p:nvPicPr>
          <p:cNvPr id="227" name="Shape 227"/>
          <p:cNvPicPr preferRelativeResize="0"/>
          <p:nvPr/>
        </p:nvPicPr>
        <p:blipFill>
          <a:blip r:embed="rId3">
            <a:alphaModFix/>
          </a:blip>
          <a:stretch>
            <a:fillRect/>
          </a:stretch>
        </p:blipFill>
        <p:spPr>
          <a:xfrm>
            <a:off x="7635825" y="0"/>
            <a:ext cx="1508175" cy="84365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Shape 23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0"/>
              </a:spcAft>
              <a:buClr>
                <a:schemeClr val="dk1"/>
              </a:buClr>
              <a:buSzPts val="1100"/>
              <a:buFont typeface="Arial"/>
              <a:buNone/>
            </a:pPr>
            <a:r>
              <a:rPr lang="en-GB" sz="2400">
                <a:solidFill>
                  <a:srgbClr val="404040"/>
                </a:solidFill>
              </a:rPr>
              <a:t>D1. Resource prioritisation</a:t>
            </a:r>
            <a:endParaRPr sz="2400">
              <a:solidFill>
                <a:srgbClr val="404040"/>
              </a:solidFill>
            </a:endParaRPr>
          </a:p>
          <a:p>
            <a:pPr marL="0" lvl="0" indent="0">
              <a:spcBef>
                <a:spcPts val="0"/>
              </a:spcBef>
              <a:spcAft>
                <a:spcPts val="0"/>
              </a:spcAft>
              <a:buNone/>
            </a:pPr>
            <a:endParaRPr/>
          </a:p>
        </p:txBody>
      </p:sp>
      <p:pic>
        <p:nvPicPr>
          <p:cNvPr id="233" name="Shape 233"/>
          <p:cNvPicPr preferRelativeResize="0"/>
          <p:nvPr/>
        </p:nvPicPr>
        <p:blipFill>
          <a:blip r:embed="rId3">
            <a:alphaModFix/>
          </a:blip>
          <a:stretch>
            <a:fillRect/>
          </a:stretch>
        </p:blipFill>
        <p:spPr>
          <a:xfrm>
            <a:off x="7635825" y="0"/>
            <a:ext cx="1508175" cy="843650"/>
          </a:xfrm>
          <a:prstGeom prst="rect">
            <a:avLst/>
          </a:prstGeom>
          <a:noFill/>
          <a:ln>
            <a:noFill/>
          </a:ln>
        </p:spPr>
      </p:pic>
      <p:pic>
        <p:nvPicPr>
          <p:cNvPr id="234" name="Shape 234"/>
          <p:cNvPicPr preferRelativeResize="0"/>
          <p:nvPr/>
        </p:nvPicPr>
        <p:blipFill>
          <a:blip r:embed="rId4">
            <a:alphaModFix/>
          </a:blip>
          <a:stretch>
            <a:fillRect/>
          </a:stretch>
        </p:blipFill>
        <p:spPr>
          <a:xfrm>
            <a:off x="2893625" y="1017725"/>
            <a:ext cx="3089738" cy="382097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Shape 23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0"/>
              </a:spcAft>
              <a:buClr>
                <a:schemeClr val="dk1"/>
              </a:buClr>
              <a:buSzPts val="1100"/>
              <a:buFont typeface="Arial"/>
              <a:buNone/>
            </a:pPr>
            <a:r>
              <a:rPr lang="en-GB" sz="2400">
                <a:solidFill>
                  <a:srgbClr val="404040"/>
                </a:solidFill>
              </a:rPr>
              <a:t>D2. Flexible consumption</a:t>
            </a:r>
            <a:endParaRPr sz="2400">
              <a:solidFill>
                <a:srgbClr val="404040"/>
              </a:solidFill>
            </a:endParaRPr>
          </a:p>
          <a:p>
            <a:pPr marL="0" lvl="0" indent="0">
              <a:spcBef>
                <a:spcPts val="0"/>
              </a:spcBef>
              <a:spcAft>
                <a:spcPts val="0"/>
              </a:spcAft>
              <a:buNone/>
            </a:pPr>
            <a:endParaRPr/>
          </a:p>
        </p:txBody>
      </p:sp>
      <p:pic>
        <p:nvPicPr>
          <p:cNvPr id="240" name="Shape 240"/>
          <p:cNvPicPr preferRelativeResize="0"/>
          <p:nvPr/>
        </p:nvPicPr>
        <p:blipFill>
          <a:blip r:embed="rId3">
            <a:alphaModFix/>
          </a:blip>
          <a:stretch>
            <a:fillRect/>
          </a:stretch>
        </p:blipFill>
        <p:spPr>
          <a:xfrm>
            <a:off x="7635825" y="0"/>
            <a:ext cx="1508175" cy="843650"/>
          </a:xfrm>
          <a:prstGeom prst="rect">
            <a:avLst/>
          </a:prstGeom>
          <a:noFill/>
          <a:ln>
            <a:noFill/>
          </a:ln>
        </p:spPr>
      </p:pic>
      <p:pic>
        <p:nvPicPr>
          <p:cNvPr id="241" name="Shape 241"/>
          <p:cNvPicPr preferRelativeResize="0"/>
          <p:nvPr/>
        </p:nvPicPr>
        <p:blipFill>
          <a:blip r:embed="rId4">
            <a:alphaModFix/>
          </a:blip>
          <a:stretch>
            <a:fillRect/>
          </a:stretch>
        </p:blipFill>
        <p:spPr>
          <a:xfrm>
            <a:off x="2277925" y="1635950"/>
            <a:ext cx="4797200" cy="269705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Shape 24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0"/>
              </a:spcAft>
              <a:buClr>
                <a:schemeClr val="dk1"/>
              </a:buClr>
              <a:buSzPts val="1100"/>
              <a:buFont typeface="Arial"/>
              <a:buNone/>
            </a:pPr>
            <a:r>
              <a:rPr lang="en-GB" sz="2400">
                <a:solidFill>
                  <a:srgbClr val="404040"/>
                </a:solidFill>
              </a:rPr>
              <a:t>D3. ML Adaptation</a:t>
            </a:r>
            <a:endParaRPr sz="2400">
              <a:solidFill>
                <a:srgbClr val="404040"/>
              </a:solidFill>
            </a:endParaRPr>
          </a:p>
          <a:p>
            <a:pPr marL="0" lvl="0" indent="0">
              <a:spcBef>
                <a:spcPts val="0"/>
              </a:spcBef>
              <a:spcAft>
                <a:spcPts val="0"/>
              </a:spcAft>
              <a:buNone/>
            </a:pPr>
            <a:endParaRPr/>
          </a:p>
        </p:txBody>
      </p:sp>
      <p:pic>
        <p:nvPicPr>
          <p:cNvPr id="247" name="Shape 247"/>
          <p:cNvPicPr preferRelativeResize="0"/>
          <p:nvPr/>
        </p:nvPicPr>
        <p:blipFill>
          <a:blip r:embed="rId3">
            <a:alphaModFix/>
          </a:blip>
          <a:stretch>
            <a:fillRect/>
          </a:stretch>
        </p:blipFill>
        <p:spPr>
          <a:xfrm>
            <a:off x="7635825" y="0"/>
            <a:ext cx="1508175" cy="843650"/>
          </a:xfrm>
          <a:prstGeom prst="rect">
            <a:avLst/>
          </a:prstGeom>
          <a:noFill/>
          <a:ln>
            <a:noFill/>
          </a:ln>
        </p:spPr>
      </p:pic>
      <p:pic>
        <p:nvPicPr>
          <p:cNvPr id="248" name="Shape 248"/>
          <p:cNvPicPr preferRelativeResize="0"/>
          <p:nvPr/>
        </p:nvPicPr>
        <p:blipFill>
          <a:blip r:embed="rId4">
            <a:alphaModFix/>
          </a:blip>
          <a:stretch>
            <a:fillRect/>
          </a:stretch>
        </p:blipFill>
        <p:spPr>
          <a:xfrm>
            <a:off x="2949025" y="566575"/>
            <a:ext cx="5287501" cy="427212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Shape 253"/>
          <p:cNvSpPr txBox="1">
            <a:spLocks noGrp="1"/>
          </p:cNvSpPr>
          <p:nvPr>
            <p:ph type="title"/>
          </p:nvPr>
        </p:nvSpPr>
        <p:spPr>
          <a:xfrm>
            <a:off x="151375" y="1927950"/>
            <a:ext cx="8520600" cy="5727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n-GB" sz="4800">
                <a:solidFill>
                  <a:srgbClr val="404040"/>
                </a:solidFill>
              </a:rPr>
              <a:t>Summary</a:t>
            </a:r>
            <a:endParaRPr sz="4800">
              <a:solidFill>
                <a:srgbClr val="404040"/>
              </a:solidFill>
            </a:endParaRPr>
          </a:p>
          <a:p>
            <a:pPr marL="0" lvl="0" indent="0" algn="ctr">
              <a:spcBef>
                <a:spcPts val="0"/>
              </a:spcBef>
              <a:spcAft>
                <a:spcPts val="0"/>
              </a:spcAft>
              <a:buNone/>
            </a:pPr>
            <a:endParaRPr sz="4800"/>
          </a:p>
        </p:txBody>
      </p:sp>
      <p:sp>
        <p:nvSpPr>
          <p:cNvPr id="254" name="Shape 25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a:p>
            <a:pPr marL="0" lvl="0" indent="0">
              <a:spcBef>
                <a:spcPts val="1600"/>
              </a:spcBef>
              <a:spcAft>
                <a:spcPts val="1600"/>
              </a:spcAft>
              <a:buNone/>
            </a:pPr>
            <a:endParaRPr/>
          </a:p>
        </p:txBody>
      </p:sp>
      <p:pic>
        <p:nvPicPr>
          <p:cNvPr id="255" name="Shape 255"/>
          <p:cNvPicPr preferRelativeResize="0"/>
          <p:nvPr/>
        </p:nvPicPr>
        <p:blipFill>
          <a:blip r:embed="rId3">
            <a:alphaModFix/>
          </a:blip>
          <a:stretch>
            <a:fillRect/>
          </a:stretch>
        </p:blipFill>
        <p:spPr>
          <a:xfrm>
            <a:off x="7635825" y="0"/>
            <a:ext cx="1508175" cy="8436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pic>
        <p:nvPicPr>
          <p:cNvPr id="66" name="Shape 66"/>
          <p:cNvPicPr preferRelativeResize="0"/>
          <p:nvPr/>
        </p:nvPicPr>
        <p:blipFill>
          <a:blip r:embed="rId3">
            <a:alphaModFix/>
          </a:blip>
          <a:stretch>
            <a:fillRect/>
          </a:stretch>
        </p:blipFill>
        <p:spPr>
          <a:xfrm>
            <a:off x="152400" y="167850"/>
            <a:ext cx="8720675" cy="4745900"/>
          </a:xfrm>
          <a:prstGeom prst="rect">
            <a:avLst/>
          </a:prstGeom>
          <a:noFill/>
          <a:ln>
            <a:noFill/>
          </a:ln>
        </p:spPr>
      </p:pic>
      <p:pic>
        <p:nvPicPr>
          <p:cNvPr id="67" name="Shape 67"/>
          <p:cNvPicPr preferRelativeResize="0"/>
          <p:nvPr/>
        </p:nvPicPr>
        <p:blipFill>
          <a:blip r:embed="rId4">
            <a:alphaModFix/>
          </a:blip>
          <a:stretch>
            <a:fillRect/>
          </a:stretch>
        </p:blipFill>
        <p:spPr>
          <a:xfrm>
            <a:off x="7635825" y="0"/>
            <a:ext cx="1508175" cy="84365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Shape 26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a:p>
            <a:pPr marL="0" lvl="0" indent="0">
              <a:spcBef>
                <a:spcPts val="0"/>
              </a:spcBef>
              <a:spcAft>
                <a:spcPts val="0"/>
              </a:spcAft>
              <a:buNone/>
            </a:pPr>
            <a:endParaRPr/>
          </a:p>
        </p:txBody>
      </p:sp>
      <p:sp>
        <p:nvSpPr>
          <p:cNvPr id="261" name="Shape 26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a:p>
            <a:pPr marL="0" lvl="0" indent="0">
              <a:spcBef>
                <a:spcPts val="1600"/>
              </a:spcBef>
              <a:spcAft>
                <a:spcPts val="1600"/>
              </a:spcAft>
              <a:buNone/>
            </a:pPr>
            <a:endParaRPr/>
          </a:p>
        </p:txBody>
      </p:sp>
      <p:pic>
        <p:nvPicPr>
          <p:cNvPr id="262" name="Shape 262"/>
          <p:cNvPicPr preferRelativeResize="0"/>
          <p:nvPr/>
        </p:nvPicPr>
        <p:blipFill>
          <a:blip r:embed="rId3">
            <a:alphaModFix/>
          </a:blip>
          <a:stretch>
            <a:fillRect/>
          </a:stretch>
        </p:blipFill>
        <p:spPr>
          <a:xfrm>
            <a:off x="7635825" y="0"/>
            <a:ext cx="1508175" cy="843650"/>
          </a:xfrm>
          <a:prstGeom prst="rect">
            <a:avLst/>
          </a:prstGeom>
          <a:noFill/>
          <a:ln>
            <a:noFill/>
          </a:ln>
        </p:spPr>
      </p:pic>
      <p:pic>
        <p:nvPicPr>
          <p:cNvPr id="263" name="Shape 263"/>
          <p:cNvPicPr preferRelativeResize="0"/>
          <p:nvPr/>
        </p:nvPicPr>
        <p:blipFill>
          <a:blip r:embed="rId4">
            <a:alphaModFix/>
          </a:blip>
          <a:stretch>
            <a:fillRect/>
          </a:stretch>
        </p:blipFill>
        <p:spPr>
          <a:xfrm>
            <a:off x="912700" y="757522"/>
            <a:ext cx="7477875" cy="420630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pic>
        <p:nvPicPr>
          <p:cNvPr id="72" name="Shape 72"/>
          <p:cNvPicPr preferRelativeResize="0"/>
          <p:nvPr/>
        </p:nvPicPr>
        <p:blipFill>
          <a:blip r:embed="rId3">
            <a:alphaModFix/>
          </a:blip>
          <a:stretch>
            <a:fillRect/>
          </a:stretch>
        </p:blipFill>
        <p:spPr>
          <a:xfrm>
            <a:off x="7635825" y="0"/>
            <a:ext cx="1508175" cy="843650"/>
          </a:xfrm>
          <a:prstGeom prst="rect">
            <a:avLst/>
          </a:prstGeom>
          <a:noFill/>
          <a:ln>
            <a:noFill/>
          </a:ln>
        </p:spPr>
      </p:pic>
      <p:pic>
        <p:nvPicPr>
          <p:cNvPr id="73" name="Shape 73"/>
          <p:cNvPicPr preferRelativeResize="0"/>
          <p:nvPr/>
        </p:nvPicPr>
        <p:blipFill>
          <a:blip r:embed="rId4">
            <a:alphaModFix/>
          </a:blip>
          <a:stretch>
            <a:fillRect/>
          </a:stretch>
        </p:blipFill>
        <p:spPr>
          <a:xfrm>
            <a:off x="86150" y="205475"/>
            <a:ext cx="7362825" cy="638175"/>
          </a:xfrm>
          <a:prstGeom prst="rect">
            <a:avLst/>
          </a:prstGeom>
          <a:noFill/>
          <a:ln>
            <a:noFill/>
          </a:ln>
        </p:spPr>
      </p:pic>
      <p:pic>
        <p:nvPicPr>
          <p:cNvPr id="74" name="Shape 74"/>
          <p:cNvPicPr preferRelativeResize="0"/>
          <p:nvPr/>
        </p:nvPicPr>
        <p:blipFill>
          <a:blip r:embed="rId5">
            <a:alphaModFix/>
          </a:blip>
          <a:stretch>
            <a:fillRect/>
          </a:stretch>
        </p:blipFill>
        <p:spPr>
          <a:xfrm>
            <a:off x="251800" y="911450"/>
            <a:ext cx="8739800" cy="38284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Shape 79"/>
          <p:cNvSpPr txBox="1">
            <a:spLocks noGrp="1"/>
          </p:cNvSpPr>
          <p:nvPr>
            <p:ph type="title"/>
          </p:nvPr>
        </p:nvSpPr>
        <p:spPr>
          <a:xfrm>
            <a:off x="311700" y="367000"/>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GB" sz="2400">
                <a:solidFill>
                  <a:srgbClr val="404040"/>
                </a:solidFill>
              </a:rPr>
              <a:t>Why AI and ML? </a:t>
            </a:r>
            <a:endParaRPr/>
          </a:p>
        </p:txBody>
      </p:sp>
      <p:pic>
        <p:nvPicPr>
          <p:cNvPr id="80" name="Shape 80"/>
          <p:cNvPicPr preferRelativeResize="0"/>
          <p:nvPr/>
        </p:nvPicPr>
        <p:blipFill>
          <a:blip r:embed="rId3">
            <a:alphaModFix/>
          </a:blip>
          <a:stretch>
            <a:fillRect/>
          </a:stretch>
        </p:blipFill>
        <p:spPr>
          <a:xfrm>
            <a:off x="7635825" y="152400"/>
            <a:ext cx="1508175" cy="843650"/>
          </a:xfrm>
          <a:prstGeom prst="rect">
            <a:avLst/>
          </a:prstGeom>
          <a:noFill/>
          <a:ln>
            <a:noFill/>
          </a:ln>
        </p:spPr>
      </p:pic>
      <p:pic>
        <p:nvPicPr>
          <p:cNvPr id="81" name="Shape 81"/>
          <p:cNvPicPr preferRelativeResize="0"/>
          <p:nvPr/>
        </p:nvPicPr>
        <p:blipFill>
          <a:blip r:embed="rId4">
            <a:alphaModFix/>
          </a:blip>
          <a:stretch>
            <a:fillRect/>
          </a:stretch>
        </p:blipFill>
        <p:spPr>
          <a:xfrm>
            <a:off x="1608600" y="1130050"/>
            <a:ext cx="5313245" cy="382097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Shape 86"/>
          <p:cNvSpPr txBox="1">
            <a:spLocks noGrp="1"/>
          </p:cNvSpPr>
          <p:nvPr>
            <p:ph type="title"/>
          </p:nvPr>
        </p:nvSpPr>
        <p:spPr>
          <a:xfrm>
            <a:off x="639750" y="1460375"/>
            <a:ext cx="7864500" cy="19197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n-GB" sz="4800">
                <a:solidFill>
                  <a:srgbClr val="404040"/>
                </a:solidFill>
              </a:rPr>
              <a:t>What are the key challenges in a SOC context? </a:t>
            </a:r>
            <a:endParaRPr sz="4800"/>
          </a:p>
        </p:txBody>
      </p:sp>
      <p:pic>
        <p:nvPicPr>
          <p:cNvPr id="87" name="Shape 87"/>
          <p:cNvPicPr preferRelativeResize="0"/>
          <p:nvPr/>
        </p:nvPicPr>
        <p:blipFill>
          <a:blip r:embed="rId3">
            <a:alphaModFix/>
          </a:blip>
          <a:stretch>
            <a:fillRect/>
          </a:stretch>
        </p:blipFill>
        <p:spPr>
          <a:xfrm>
            <a:off x="7635825" y="152400"/>
            <a:ext cx="1508175" cy="8436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Shape 92"/>
          <p:cNvSpPr txBox="1">
            <a:spLocks noGrp="1"/>
          </p:cNvSpPr>
          <p:nvPr>
            <p:ph type="title"/>
          </p:nvPr>
        </p:nvSpPr>
        <p:spPr>
          <a:xfrm>
            <a:off x="311700" y="270950"/>
            <a:ext cx="8520600" cy="5727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0"/>
              </a:spcAft>
              <a:buClr>
                <a:schemeClr val="dk1"/>
              </a:buClr>
              <a:buSzPts val="1100"/>
              <a:buFont typeface="Arial"/>
              <a:buNone/>
            </a:pPr>
            <a:r>
              <a:rPr lang="en-GB" sz="1800"/>
              <a:t>A1.</a:t>
            </a:r>
            <a:r>
              <a:rPr lang="en-GB" sz="1800">
                <a:solidFill>
                  <a:srgbClr val="404040"/>
                </a:solidFill>
              </a:rPr>
              <a:t>Resources</a:t>
            </a:r>
            <a:endParaRPr/>
          </a:p>
        </p:txBody>
      </p:sp>
      <p:sp>
        <p:nvSpPr>
          <p:cNvPr id="93" name="Shape 93"/>
          <p:cNvSpPr txBox="1">
            <a:spLocks noGrp="1"/>
          </p:cNvSpPr>
          <p:nvPr>
            <p:ph type="body" idx="1"/>
          </p:nvPr>
        </p:nvSpPr>
        <p:spPr>
          <a:xfrm>
            <a:off x="282250" y="1174575"/>
            <a:ext cx="8520600" cy="3416400"/>
          </a:xfrm>
          <a:prstGeom prst="rect">
            <a:avLst/>
          </a:prstGeom>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endParaRPr>
              <a:solidFill>
                <a:srgbClr val="404040"/>
              </a:solidFill>
            </a:endParaRPr>
          </a:p>
          <a:p>
            <a:pPr marL="0" lvl="0" indent="0" rtl="0">
              <a:spcBef>
                <a:spcPts val="0"/>
              </a:spcBef>
              <a:spcAft>
                <a:spcPts val="0"/>
              </a:spcAft>
              <a:buNone/>
            </a:pPr>
            <a:endParaRPr>
              <a:solidFill>
                <a:schemeClr val="dk1"/>
              </a:solidFill>
            </a:endParaRPr>
          </a:p>
          <a:p>
            <a:pPr marL="0" lvl="0" indent="0" rtl="0">
              <a:spcBef>
                <a:spcPts val="0"/>
              </a:spcBef>
              <a:spcAft>
                <a:spcPts val="0"/>
              </a:spcAft>
              <a:buNone/>
            </a:pPr>
            <a:endParaRPr>
              <a:solidFill>
                <a:schemeClr val="dk1"/>
              </a:solidFill>
            </a:endParaRPr>
          </a:p>
          <a:p>
            <a:pPr marL="0" lvl="0" indent="0" rtl="0">
              <a:spcBef>
                <a:spcPts val="0"/>
              </a:spcBef>
              <a:spcAft>
                <a:spcPts val="0"/>
              </a:spcAft>
              <a:buClr>
                <a:schemeClr val="dk1"/>
              </a:buClr>
              <a:buSzPts val="1100"/>
              <a:buFont typeface="Arial"/>
              <a:buNone/>
            </a:pPr>
            <a:endParaRPr>
              <a:solidFill>
                <a:schemeClr val="dk1"/>
              </a:solidFill>
            </a:endParaRPr>
          </a:p>
          <a:p>
            <a:pPr marL="0" lvl="0" indent="0" rtl="0">
              <a:spcBef>
                <a:spcPts val="0"/>
              </a:spcBef>
              <a:spcAft>
                <a:spcPts val="1600"/>
              </a:spcAft>
              <a:buNone/>
            </a:pPr>
            <a:endParaRPr/>
          </a:p>
        </p:txBody>
      </p:sp>
      <p:pic>
        <p:nvPicPr>
          <p:cNvPr id="94" name="Shape 94"/>
          <p:cNvPicPr preferRelativeResize="0"/>
          <p:nvPr/>
        </p:nvPicPr>
        <p:blipFill>
          <a:blip r:embed="rId3">
            <a:alphaModFix/>
          </a:blip>
          <a:stretch>
            <a:fillRect/>
          </a:stretch>
        </p:blipFill>
        <p:spPr>
          <a:xfrm>
            <a:off x="7606375" y="0"/>
            <a:ext cx="1508175" cy="843650"/>
          </a:xfrm>
          <a:prstGeom prst="rect">
            <a:avLst/>
          </a:prstGeom>
          <a:noFill/>
          <a:ln>
            <a:noFill/>
          </a:ln>
        </p:spPr>
      </p:pic>
      <p:pic>
        <p:nvPicPr>
          <p:cNvPr id="95" name="Shape 95"/>
          <p:cNvPicPr preferRelativeResize="0"/>
          <p:nvPr/>
        </p:nvPicPr>
        <p:blipFill>
          <a:blip r:embed="rId4">
            <a:alphaModFix/>
          </a:blip>
          <a:stretch>
            <a:fillRect/>
          </a:stretch>
        </p:blipFill>
        <p:spPr>
          <a:xfrm>
            <a:off x="2386850" y="749475"/>
            <a:ext cx="4697150" cy="394620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txBox="1">
            <a:spLocks noGrp="1"/>
          </p:cNvSpPr>
          <p:nvPr>
            <p:ph type="title"/>
          </p:nvPr>
        </p:nvSpPr>
        <p:spPr>
          <a:xfrm>
            <a:off x="112925" y="216775"/>
            <a:ext cx="8520600" cy="5727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0"/>
              </a:spcAft>
              <a:buClr>
                <a:schemeClr val="dk1"/>
              </a:buClr>
              <a:buSzPts val="1100"/>
              <a:buFont typeface="Arial"/>
              <a:buNone/>
            </a:pPr>
            <a:r>
              <a:rPr lang="en-GB" sz="1800"/>
              <a:t>A2.The </a:t>
            </a:r>
            <a:r>
              <a:rPr lang="en-GB" sz="1800">
                <a:solidFill>
                  <a:srgbClr val="404040"/>
                </a:solidFill>
              </a:rPr>
              <a:t>Big Picture</a:t>
            </a:r>
            <a:endParaRPr sz="1800">
              <a:solidFill>
                <a:srgbClr val="404040"/>
              </a:solidFill>
            </a:endParaRPr>
          </a:p>
          <a:p>
            <a:pPr marL="0" lvl="0" indent="0" rtl="0">
              <a:lnSpc>
                <a:spcPct val="115000"/>
              </a:lnSpc>
              <a:spcBef>
                <a:spcPts val="0"/>
              </a:spcBef>
              <a:spcAft>
                <a:spcPts val="0"/>
              </a:spcAft>
              <a:buClr>
                <a:schemeClr val="dk1"/>
              </a:buClr>
              <a:buSzPts val="1100"/>
              <a:buFont typeface="Arial"/>
              <a:buNone/>
            </a:pPr>
            <a:endParaRPr sz="1800"/>
          </a:p>
          <a:p>
            <a:pPr marL="0" lvl="0" indent="0">
              <a:spcBef>
                <a:spcPts val="0"/>
              </a:spcBef>
              <a:spcAft>
                <a:spcPts val="0"/>
              </a:spcAft>
              <a:buNone/>
            </a:pPr>
            <a:endParaRPr/>
          </a:p>
        </p:txBody>
      </p:sp>
      <p:sp>
        <p:nvSpPr>
          <p:cNvPr id="101" name="Shape 101"/>
          <p:cNvSpPr txBox="1">
            <a:spLocks noGrp="1"/>
          </p:cNvSpPr>
          <p:nvPr>
            <p:ph type="body" idx="1"/>
          </p:nvPr>
        </p:nvSpPr>
        <p:spPr>
          <a:xfrm>
            <a:off x="534225" y="1461550"/>
            <a:ext cx="8520600" cy="3416400"/>
          </a:xfrm>
          <a:prstGeom prst="rect">
            <a:avLst/>
          </a:prstGeom>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endParaRPr>
              <a:solidFill>
                <a:srgbClr val="404040"/>
              </a:solidFill>
            </a:endParaRPr>
          </a:p>
          <a:p>
            <a:pPr marL="0" lvl="0" indent="0">
              <a:spcBef>
                <a:spcPts val="0"/>
              </a:spcBef>
              <a:spcAft>
                <a:spcPts val="1600"/>
              </a:spcAft>
              <a:buNone/>
            </a:pPr>
            <a:endParaRPr/>
          </a:p>
        </p:txBody>
      </p:sp>
      <p:pic>
        <p:nvPicPr>
          <p:cNvPr id="102" name="Shape 102"/>
          <p:cNvPicPr preferRelativeResize="0"/>
          <p:nvPr/>
        </p:nvPicPr>
        <p:blipFill>
          <a:blip r:embed="rId3">
            <a:alphaModFix/>
          </a:blip>
          <a:stretch>
            <a:fillRect/>
          </a:stretch>
        </p:blipFill>
        <p:spPr>
          <a:xfrm>
            <a:off x="7635825" y="0"/>
            <a:ext cx="1508175" cy="843650"/>
          </a:xfrm>
          <a:prstGeom prst="rect">
            <a:avLst/>
          </a:prstGeom>
          <a:noFill/>
          <a:ln>
            <a:noFill/>
          </a:ln>
        </p:spPr>
      </p:pic>
      <p:pic>
        <p:nvPicPr>
          <p:cNvPr id="103" name="Shape 103"/>
          <p:cNvPicPr preferRelativeResize="0"/>
          <p:nvPr/>
        </p:nvPicPr>
        <p:blipFill>
          <a:blip r:embed="rId4">
            <a:alphaModFix/>
          </a:blip>
          <a:stretch>
            <a:fillRect/>
          </a:stretch>
        </p:blipFill>
        <p:spPr>
          <a:xfrm>
            <a:off x="1142675" y="1140300"/>
            <a:ext cx="6144502" cy="346547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Shape 108"/>
          <p:cNvSpPr txBox="1">
            <a:spLocks noGrp="1"/>
          </p:cNvSpPr>
          <p:nvPr>
            <p:ph type="title"/>
          </p:nvPr>
        </p:nvSpPr>
        <p:spPr>
          <a:xfrm>
            <a:off x="205275" y="270950"/>
            <a:ext cx="8520600" cy="5727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0"/>
              </a:spcAft>
              <a:buClr>
                <a:schemeClr val="dk1"/>
              </a:buClr>
              <a:buSzPts val="1100"/>
              <a:buFont typeface="Arial"/>
              <a:buNone/>
            </a:pPr>
            <a:r>
              <a:rPr lang="en-GB" sz="1800"/>
              <a:t>A3.</a:t>
            </a:r>
            <a:r>
              <a:rPr lang="en-GB" sz="1800">
                <a:solidFill>
                  <a:srgbClr val="404040"/>
                </a:solidFill>
              </a:rPr>
              <a:t>Event/log info</a:t>
            </a:r>
            <a:endParaRPr sz="1800">
              <a:solidFill>
                <a:srgbClr val="404040"/>
              </a:solidFill>
            </a:endParaRPr>
          </a:p>
          <a:p>
            <a:pPr marL="0" lvl="0" indent="0">
              <a:spcBef>
                <a:spcPts val="0"/>
              </a:spcBef>
              <a:spcAft>
                <a:spcPts val="0"/>
              </a:spcAft>
              <a:buNone/>
            </a:pPr>
            <a:endParaRPr sz="1800"/>
          </a:p>
        </p:txBody>
      </p:sp>
      <p:pic>
        <p:nvPicPr>
          <p:cNvPr id="109" name="Shape 109"/>
          <p:cNvPicPr preferRelativeResize="0"/>
          <p:nvPr/>
        </p:nvPicPr>
        <p:blipFill>
          <a:blip r:embed="rId3">
            <a:alphaModFix/>
          </a:blip>
          <a:stretch>
            <a:fillRect/>
          </a:stretch>
        </p:blipFill>
        <p:spPr>
          <a:xfrm>
            <a:off x="7635825" y="0"/>
            <a:ext cx="1508175" cy="843650"/>
          </a:xfrm>
          <a:prstGeom prst="rect">
            <a:avLst/>
          </a:prstGeom>
          <a:noFill/>
          <a:ln>
            <a:noFill/>
          </a:ln>
        </p:spPr>
      </p:pic>
      <p:pic>
        <p:nvPicPr>
          <p:cNvPr id="110" name="Shape 110"/>
          <p:cNvPicPr preferRelativeResize="0"/>
          <p:nvPr/>
        </p:nvPicPr>
        <p:blipFill>
          <a:blip r:embed="rId4">
            <a:alphaModFix/>
          </a:blip>
          <a:stretch>
            <a:fillRect/>
          </a:stretch>
        </p:blipFill>
        <p:spPr>
          <a:xfrm>
            <a:off x="1340400" y="1017725"/>
            <a:ext cx="5579950" cy="3813825"/>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TotalTime>
  <Words>872</Words>
  <Application>Microsoft Office PowerPoint</Application>
  <PresentationFormat>On-screen Show (16:9)</PresentationFormat>
  <Paragraphs>122</Paragraphs>
  <Slides>30</Slides>
  <Notes>30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Calibri</vt:lpstr>
      <vt:lpstr>Segoe UI Light</vt:lpstr>
      <vt:lpstr>Segoe UI Semilight</vt:lpstr>
      <vt:lpstr>Trebuchet MS</vt:lpstr>
      <vt:lpstr>Simple Light</vt:lpstr>
      <vt:lpstr>PowerPoint Presentation</vt:lpstr>
      <vt:lpstr>PowerPoint Presentation</vt:lpstr>
      <vt:lpstr>PowerPoint Presentation</vt:lpstr>
      <vt:lpstr>PowerPoint Presentation</vt:lpstr>
      <vt:lpstr>Why AI and ML? </vt:lpstr>
      <vt:lpstr>What are the key challenges in a SOC context? </vt:lpstr>
      <vt:lpstr>A1.Resources</vt:lpstr>
      <vt:lpstr>A2.The Big Picture  </vt:lpstr>
      <vt:lpstr>A3.Event/log info </vt:lpstr>
      <vt:lpstr>A4.Perspectives - Visualisations </vt:lpstr>
      <vt:lpstr>PowerPoint Presentation</vt:lpstr>
      <vt:lpstr>What are opportunities for ML in Security Operations? </vt:lpstr>
      <vt:lpstr>B1. Physical ML </vt:lpstr>
      <vt:lpstr>B2. Correlation </vt:lpstr>
      <vt:lpstr>B3. Enrichment</vt:lpstr>
      <vt:lpstr>B4. Incident Analysis </vt:lpstr>
      <vt:lpstr>B5. Malware Analysis </vt:lpstr>
      <vt:lpstr>B6. Anomalies </vt:lpstr>
      <vt:lpstr>Current innovations – evaluating effectiveness </vt:lpstr>
      <vt:lpstr>C1. Mock Attacks </vt:lpstr>
      <vt:lpstr>C2. UEBA </vt:lpstr>
      <vt:lpstr>C3. Analyst Behavior Analysis</vt:lpstr>
      <vt:lpstr>C4. Analysis of intelligence sources </vt:lpstr>
      <vt:lpstr>C5. Analysis of Methods </vt:lpstr>
      <vt:lpstr>Current innovations – continuous improvement </vt:lpstr>
      <vt:lpstr>D1. Resource prioritisation </vt:lpstr>
      <vt:lpstr>D2. Flexible consumption </vt:lpstr>
      <vt:lpstr>D3. ML Adaptation </vt:lpstr>
      <vt:lpstr>Summary </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Woods</dc:creator>
  <cp:lastModifiedBy>chris Woods</cp:lastModifiedBy>
  <cp:revision>3</cp:revision>
  <dcterms:modified xsi:type="dcterms:W3CDTF">2018-01-19T10:24:17Z</dcterms:modified>
</cp:coreProperties>
</file>