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6" r:id="rId2"/>
    <p:sldId id="298" r:id="rId3"/>
    <p:sldId id="311" r:id="rId4"/>
    <p:sldId id="363" r:id="rId5"/>
    <p:sldId id="351" r:id="rId6"/>
    <p:sldId id="358" r:id="rId7"/>
    <p:sldId id="360" r:id="rId8"/>
    <p:sldId id="361" r:id="rId9"/>
    <p:sldId id="362" r:id="rId10"/>
    <p:sldId id="313" r:id="rId11"/>
    <p:sldId id="314" r:id="rId12"/>
    <p:sldId id="337" r:id="rId13"/>
    <p:sldId id="320" r:id="rId14"/>
    <p:sldId id="357" r:id="rId15"/>
    <p:sldId id="364" r:id="rId16"/>
    <p:sldId id="316" r:id="rId17"/>
    <p:sldId id="365" r:id="rId18"/>
    <p:sldId id="367" r:id="rId19"/>
    <p:sldId id="366" r:id="rId20"/>
    <p:sldId id="369" r:id="rId21"/>
    <p:sldId id="321" r:id="rId22"/>
    <p:sldId id="370" r:id="rId23"/>
    <p:sldId id="372" r:id="rId24"/>
    <p:sldId id="371" r:id="rId25"/>
    <p:sldId id="373" r:id="rId26"/>
    <p:sldId id="374" r:id="rId27"/>
    <p:sldId id="375" r:id="rId28"/>
    <p:sldId id="378" r:id="rId29"/>
    <p:sldId id="379" r:id="rId30"/>
    <p:sldId id="380" r:id="rId31"/>
    <p:sldId id="377" r:id="rId32"/>
    <p:sldId id="376" r:id="rId33"/>
    <p:sldId id="387" r:id="rId34"/>
    <p:sldId id="343" r:id="rId35"/>
    <p:sldId id="345" r:id="rId36"/>
    <p:sldId id="381" r:id="rId37"/>
    <p:sldId id="382" r:id="rId38"/>
    <p:sldId id="388" r:id="rId39"/>
    <p:sldId id="389" r:id="rId40"/>
    <p:sldId id="346" r:id="rId41"/>
    <p:sldId id="383" r:id="rId42"/>
    <p:sldId id="384" r:id="rId43"/>
    <p:sldId id="390" r:id="rId44"/>
    <p:sldId id="385" r:id="rId45"/>
    <p:sldId id="386" r:id="rId46"/>
    <p:sldId id="331" r:id="rId47"/>
    <p:sldId id="297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x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  <a:srgbClr val="B6CBE4"/>
    <a:srgbClr val="FF0000"/>
    <a:srgbClr val="C6D7ED"/>
    <a:srgbClr val="FF3333"/>
    <a:srgbClr val="FBFBFB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>
        <p:scale>
          <a:sx n="100" d="100"/>
          <a:sy n="100" d="100"/>
        </p:scale>
        <p:origin x="-7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B6C0-9A20-450D-86FA-B0F8DDA534A1}" type="datetimeFigureOut">
              <a:rPr lang="en-US" smtClean="0"/>
              <a:pPr/>
              <a:t>4/28/2011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C66BF-D9EE-4C5C-83C6-0E4AD9C665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8396C2-AF94-4CD7-97DB-D7249674BAC1}" type="datetimeFigureOut">
              <a:rPr lang="fr-FR" smtClean="0"/>
              <a:pPr/>
              <a:t>28/04/2011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16C21-A40B-4305-A99C-EB338B7969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16C21-A40B-4305-A99C-EB338B7969B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762000"/>
            <a:ext cx="5867400" cy="1905000"/>
          </a:xfrm>
        </p:spPr>
        <p:txBody>
          <a:bodyPr/>
          <a:lstStyle>
            <a:lvl1pPr>
              <a:defRPr>
                <a:solidFill>
                  <a:srgbClr val="77777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38600" y="3260725"/>
            <a:ext cx="4648200" cy="1752600"/>
          </a:xfrm>
        </p:spPr>
        <p:txBody>
          <a:bodyPr/>
          <a:lstStyle>
            <a:lvl1pPr marL="0" indent="0">
              <a:spcBef>
                <a:spcPct val="5000"/>
              </a:spcBef>
              <a:buFont typeface="Webdings" pitchFamily="16" charset="2"/>
              <a:buNone/>
              <a:defRPr sz="1600">
                <a:solidFill>
                  <a:srgbClr val="969696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5715000"/>
            <a:ext cx="9144000" cy="114935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4038600" y="5165725"/>
            <a:ext cx="4191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00">
                <a:solidFill>
                  <a:srgbClr val="969696"/>
                </a:solidFill>
                <a:latin typeface="Tahoma" pitchFamily="32" charset="0"/>
              </a:rPr>
              <a:t>Copyright © The OWASP Foundation</a:t>
            </a:r>
          </a:p>
          <a:p>
            <a:r>
              <a:rPr lang="en-US" sz="1000">
                <a:solidFill>
                  <a:srgbClr val="969696"/>
                </a:solidFill>
                <a:latin typeface="Tahoma" pitchFamily="32" charset="0"/>
              </a:rPr>
              <a:t>Permission is granted to copy, distribute and/or modify this document under the terms of the OWASP License.</a:t>
            </a:r>
          </a:p>
        </p:txBody>
      </p:sp>
      <p:sp>
        <p:nvSpPr>
          <p:cNvPr id="12" name="Rectangle 14"/>
          <p:cNvSpPr>
            <a:spLocks noChangeArrowheads="1"/>
          </p:cNvSpPr>
          <p:nvPr userDrawn="1"/>
        </p:nvSpPr>
        <p:spPr bwMode="auto">
          <a:xfrm>
            <a:off x="0" y="609600"/>
            <a:ext cx="9144000" cy="152400"/>
          </a:xfrm>
          <a:prstGeom prst="rect">
            <a:avLst/>
          </a:prstGeom>
          <a:solidFill>
            <a:srgbClr val="77777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 userDrawn="1"/>
        </p:nvSpPr>
        <p:spPr bwMode="auto">
          <a:xfrm>
            <a:off x="6350" y="755650"/>
            <a:ext cx="1417638" cy="3740150"/>
          </a:xfrm>
          <a:prstGeom prst="rect">
            <a:avLst/>
          </a:prstGeom>
          <a:solidFill>
            <a:srgbClr val="003399">
              <a:alpha val="5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4" name="Rectangle 18"/>
          <p:cNvSpPr>
            <a:spLocks noChangeArrowheads="1"/>
          </p:cNvSpPr>
          <p:nvPr userDrawn="1"/>
        </p:nvSpPr>
        <p:spPr bwMode="auto">
          <a:xfrm>
            <a:off x="6350" y="5302250"/>
            <a:ext cx="1417638" cy="41275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 userDrawn="1"/>
        </p:nvSpPr>
        <p:spPr bwMode="auto">
          <a:xfrm>
            <a:off x="6350" y="4845050"/>
            <a:ext cx="1417638" cy="56515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 userDrawn="1"/>
        </p:nvSpPr>
        <p:spPr bwMode="auto">
          <a:xfrm>
            <a:off x="6350" y="2667000"/>
            <a:ext cx="1417638" cy="1219200"/>
          </a:xfrm>
          <a:prstGeom prst="rect">
            <a:avLst/>
          </a:prstGeom>
          <a:solidFill>
            <a:srgbClr val="003366">
              <a:alpha val="60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7" name="Rectangle 21"/>
          <p:cNvSpPr>
            <a:spLocks noChangeArrowheads="1"/>
          </p:cNvSpPr>
          <p:nvPr userDrawn="1"/>
        </p:nvSpPr>
        <p:spPr bwMode="auto">
          <a:xfrm>
            <a:off x="14525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8" name="Rectangle 22"/>
          <p:cNvSpPr>
            <a:spLocks noChangeArrowheads="1"/>
          </p:cNvSpPr>
          <p:nvPr userDrawn="1"/>
        </p:nvSpPr>
        <p:spPr bwMode="auto">
          <a:xfrm>
            <a:off x="217011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19" name="Rectangle 23"/>
          <p:cNvSpPr>
            <a:spLocks noChangeArrowheads="1"/>
          </p:cNvSpPr>
          <p:nvPr userDrawn="1"/>
        </p:nvSpPr>
        <p:spPr bwMode="auto">
          <a:xfrm>
            <a:off x="0" y="2641600"/>
            <a:ext cx="9144000" cy="26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20" name="Text Box 26"/>
          <p:cNvSpPr txBox="1">
            <a:spLocks noChangeArrowheads="1"/>
          </p:cNvSpPr>
          <p:nvPr userDrawn="1"/>
        </p:nvSpPr>
        <p:spPr bwMode="auto">
          <a:xfrm>
            <a:off x="4038600" y="593725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AEAEA"/>
                </a:solidFill>
                <a:latin typeface="Tahoma" pitchFamily="32" charset="0"/>
              </a:rPr>
              <a:t>The OWASP Foundation</a:t>
            </a:r>
          </a:p>
        </p:txBody>
      </p:sp>
      <p:sp>
        <p:nvSpPr>
          <p:cNvPr id="21" name="Rectangle 28"/>
          <p:cNvSpPr>
            <a:spLocks noChangeArrowheads="1"/>
          </p:cNvSpPr>
          <p:nvPr userDrawn="1"/>
        </p:nvSpPr>
        <p:spPr bwMode="auto">
          <a:xfrm>
            <a:off x="8462963" y="2667000"/>
            <a:ext cx="681037" cy="1219200"/>
          </a:xfrm>
          <a:prstGeom prst="rect">
            <a:avLst/>
          </a:prstGeom>
          <a:solidFill>
            <a:srgbClr val="339933">
              <a:alpha val="71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>
              <a:latin typeface="Tahoma" pitchFamily="32" charset="0"/>
            </a:endParaRPr>
          </a:p>
        </p:txBody>
      </p:sp>
      <p:sp>
        <p:nvSpPr>
          <p:cNvPr id="22" name="Freeform 29"/>
          <p:cNvSpPr>
            <a:spLocks/>
          </p:cNvSpPr>
          <p:nvPr userDrawn="1"/>
        </p:nvSpPr>
        <p:spPr bwMode="auto">
          <a:xfrm>
            <a:off x="270510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3" name="Freeform 30"/>
          <p:cNvSpPr>
            <a:spLocks/>
          </p:cNvSpPr>
          <p:nvPr userDrawn="1"/>
        </p:nvSpPr>
        <p:spPr bwMode="auto">
          <a:xfrm rot="10800000">
            <a:off x="7385050" y="2667000"/>
            <a:ext cx="10287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28"/>
              </a:cxn>
              <a:cxn ang="0">
                <a:pos x="192" y="528"/>
              </a:cxn>
              <a:cxn ang="0">
                <a:pos x="452" y="260"/>
              </a:cxn>
              <a:cxn ang="0">
                <a:pos x="456" y="1"/>
              </a:cxn>
              <a:cxn ang="0">
                <a:pos x="0" y="0"/>
              </a:cxn>
            </a:cxnLst>
            <a:rect l="0" t="0" r="r" b="b"/>
            <a:pathLst>
              <a:path w="456" h="528">
                <a:moveTo>
                  <a:pt x="0" y="0"/>
                </a:moveTo>
                <a:lnTo>
                  <a:pt x="0" y="528"/>
                </a:lnTo>
                <a:lnTo>
                  <a:pt x="192" y="528"/>
                </a:lnTo>
                <a:lnTo>
                  <a:pt x="452" y="260"/>
                </a:lnTo>
                <a:lnTo>
                  <a:pt x="456" y="1"/>
                </a:lnTo>
                <a:lnTo>
                  <a:pt x="0" y="0"/>
                </a:lnTo>
                <a:close/>
              </a:path>
            </a:pathLst>
          </a:custGeom>
          <a:solidFill>
            <a:srgbClr val="339933">
              <a:alpha val="33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fr-CH"/>
          </a:p>
        </p:txBody>
      </p:sp>
      <p:sp>
        <p:nvSpPr>
          <p:cNvPr id="24" name="Text Box 33"/>
          <p:cNvSpPr txBox="1">
            <a:spLocks noChangeArrowheads="1"/>
          </p:cNvSpPr>
          <p:nvPr userDrawn="1"/>
        </p:nvSpPr>
        <p:spPr bwMode="auto">
          <a:xfrm>
            <a:off x="1524000" y="4229100"/>
            <a:ext cx="355205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777777"/>
                </a:solidFill>
                <a:latin typeface="Tahoma" pitchFamily="32" charset="0"/>
              </a:rPr>
              <a:t>Training</a:t>
            </a:r>
            <a:r>
              <a:rPr lang="en-US" sz="2800" b="1" baseline="0" dirty="0" smtClean="0">
                <a:solidFill>
                  <a:srgbClr val="777777"/>
                </a:solidFill>
                <a:latin typeface="Tahoma" pitchFamily="32" charset="0"/>
              </a:rPr>
              <a:t> Day Paris</a:t>
            </a:r>
            <a:br>
              <a:rPr lang="en-US" sz="2800" b="1" baseline="0" dirty="0" smtClean="0">
                <a:solidFill>
                  <a:srgbClr val="777777"/>
                </a:solidFill>
                <a:latin typeface="Tahoma" pitchFamily="32" charset="0"/>
              </a:rPr>
            </a:br>
            <a:r>
              <a:rPr lang="en-US" sz="2800" b="1" dirty="0" smtClean="0">
                <a:solidFill>
                  <a:srgbClr val="777777"/>
                </a:solidFill>
                <a:latin typeface="Tahoma" pitchFamily="32" charset="0"/>
              </a:rPr>
              <a:t>OWASP</a:t>
            </a:r>
            <a:r>
              <a:rPr lang="en-US" sz="2800" b="1" baseline="0" dirty="0" smtClean="0">
                <a:solidFill>
                  <a:srgbClr val="777777"/>
                </a:solidFill>
                <a:latin typeface="Tahoma" pitchFamily="32" charset="0"/>
              </a:rPr>
              <a:t> </a:t>
            </a:r>
            <a:r>
              <a:rPr lang="en-US" sz="2800" b="1" dirty="0" smtClean="0">
                <a:solidFill>
                  <a:srgbClr val="777777"/>
                </a:solidFill>
                <a:latin typeface="Tahoma" pitchFamily="32" charset="0"/>
              </a:rPr>
              <a:t>France</a:t>
            </a:r>
            <a:endParaRPr lang="en-US" sz="2800" b="1" dirty="0">
              <a:solidFill>
                <a:srgbClr val="777777"/>
              </a:solidFill>
              <a:latin typeface="Tahoma" pitchFamily="32" charset="0"/>
            </a:endParaRPr>
          </a:p>
        </p:txBody>
      </p:sp>
      <p:sp>
        <p:nvSpPr>
          <p:cNvPr id="25" name="Text Box 34"/>
          <p:cNvSpPr txBox="1">
            <a:spLocks noChangeArrowheads="1"/>
          </p:cNvSpPr>
          <p:nvPr userDrawn="1"/>
        </p:nvSpPr>
        <p:spPr bwMode="auto">
          <a:xfrm>
            <a:off x="4038600" y="6326188"/>
            <a:ext cx="480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u="sng">
                <a:solidFill>
                  <a:srgbClr val="EAEAEA"/>
                </a:solidFill>
                <a:latin typeface="Tahoma" pitchFamily="32" charset="0"/>
              </a:rPr>
              <a:t>http://www.owasp.org</a:t>
            </a:r>
            <a:r>
              <a:rPr lang="en-US" sz="1600">
                <a:solidFill>
                  <a:srgbClr val="EAEAEA"/>
                </a:solidFill>
                <a:latin typeface="Tahoma" pitchFamily="32" charset="0"/>
              </a:rPr>
              <a:t> </a:t>
            </a:r>
          </a:p>
        </p:txBody>
      </p:sp>
      <p:pic>
        <p:nvPicPr>
          <p:cNvPr id="26" name="Picture 6" descr="owasp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066800"/>
            <a:ext cx="13716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3648" y="6376243"/>
            <a:ext cx="5832648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OWASP France – Training Day Paris –  </a:t>
            </a:r>
            <a:r>
              <a:rPr lang="en-US" dirty="0" err="1" smtClean="0"/>
              <a:t>Avril</a:t>
            </a:r>
            <a:r>
              <a:rPr lang="en-US" dirty="0" smtClean="0"/>
              <a:t>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1256" y="6381328"/>
            <a:ext cx="442392" cy="365125"/>
          </a:xfrm>
        </p:spPr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6237312"/>
            <a:ext cx="14751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13B0C-2A1B-47A5-BABE-2F8563728FD4}" type="datetimeFigureOut">
              <a:rPr lang="fr-FR" smtClean="0"/>
              <a:pPr/>
              <a:t>28/04/2011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37312"/>
            <a:ext cx="17632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5922D-9CE9-4DAF-BDE8-72278C1EA405}" type="slidenum">
              <a:rPr lang="fr-CH" smtClean="0"/>
              <a:pPr/>
              <a:t>‹#›</a:t>
            </a:fld>
            <a:endParaRPr lang="fr-CH"/>
          </a:p>
        </p:txBody>
      </p:sp>
      <p:pic>
        <p:nvPicPr>
          <p:cNvPr id="7" name="Picture 9" descr="owasp"/>
          <p:cNvPicPr>
            <a:picLocks noChangeAspect="1" noChangeArrowheads="1"/>
          </p:cNvPicPr>
          <p:nvPr userDrawn="1"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8388424" y="6309320"/>
            <a:ext cx="3810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6711950"/>
            <a:ext cx="9144000" cy="1524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CH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7504" y="630932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ensamm.org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://static.panoramio.com/photos/original/58364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196" name="AutoShape 4" descr="http://static.panoramio.com/photos/original/58364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 algn="l" defTabSz="457200" fontAlgn="base">
              <a:lnSpc>
                <a:spcPct val="94000"/>
              </a:lnSpc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fr-CH" sz="3600" b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OpenSAMM</a:t>
            </a:r>
            <a:r>
              <a:rPr lang="fr-CH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/>
            </a:r>
            <a:br>
              <a:rPr lang="fr-CH" sz="36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</a:br>
            <a:r>
              <a:rPr lang="fr-CH" sz="2400" b="1" kern="0" dirty="0" smtClean="0">
                <a:cs typeface="Arial" charset="0"/>
              </a:rPr>
              <a:t>Identifier et réduire le risque durant </a:t>
            </a:r>
            <a:br>
              <a:rPr lang="fr-CH" sz="2400" b="1" kern="0" dirty="0" smtClean="0">
                <a:cs typeface="Arial" charset="0"/>
              </a:rPr>
            </a:br>
            <a:r>
              <a:rPr lang="fr-CH" sz="2400" b="1" kern="0" dirty="0" smtClean="0">
                <a:cs typeface="Arial" charset="0"/>
              </a:rPr>
              <a:t>le cycle de développement logiciel</a:t>
            </a:r>
            <a:endParaRPr lang="fr-CH" sz="3600" b="1" kern="0" dirty="0" smtClean="0">
              <a:cs typeface="Arial" charset="0"/>
            </a:endParaRP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343400" y="3260725"/>
            <a:ext cx="3733800" cy="1400175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Antonio </a:t>
            </a:r>
            <a:r>
              <a:rPr lang="en-US" sz="2000" b="1" dirty="0" err="1" smtClean="0">
                <a:solidFill>
                  <a:schemeClr val="tx1"/>
                </a:solidFill>
              </a:rPr>
              <a:t>Fontes</a:t>
            </a: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1800" b="1" dirty="0" smtClean="0">
                <a:solidFill>
                  <a:schemeClr val="tx1"/>
                </a:solidFill>
              </a:rPr>
              <a:t>OWASP - Suisse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563688" y="5181600"/>
            <a:ext cx="136165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CH" sz="1600" dirty="0" smtClean="0">
                <a:solidFill>
                  <a:srgbClr val="777777"/>
                </a:solidFill>
                <a:latin typeface="Tahoma" pitchFamily="32" charset="0"/>
              </a:rPr>
              <a:t>26 avril 2011</a:t>
            </a:r>
            <a:endParaRPr lang="fr-CH" sz="1600" dirty="0">
              <a:solidFill>
                <a:srgbClr val="777777"/>
              </a:solidFill>
              <a:latin typeface="Tahoma" pitchFamily="32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980728"/>
            <a:ext cx="690193" cy="72008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10</a:t>
            </a:fld>
            <a:endParaRPr lang="fr-CH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340768"/>
            <a:ext cx="7094562" cy="4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Vision limitée du risque:</a:t>
            </a:r>
          </a:p>
          <a:p>
            <a:pPr lvl="1"/>
            <a:r>
              <a:rPr lang="fr-CH" dirty="0" smtClean="0"/>
              <a:t>Par le scope</a:t>
            </a:r>
          </a:p>
          <a:p>
            <a:pPr lvl="1"/>
            <a:r>
              <a:rPr lang="fr-CH" dirty="0" smtClean="0"/>
              <a:t>Par le délai</a:t>
            </a:r>
          </a:p>
          <a:p>
            <a:pPr lvl="1"/>
            <a:r>
              <a:rPr lang="fr-CH" dirty="0" smtClean="0"/>
              <a:t>Par les connaissances </a:t>
            </a:r>
            <a:br>
              <a:rPr lang="fr-CH" dirty="0" smtClean="0"/>
            </a:br>
            <a:r>
              <a:rPr lang="fr-CH" dirty="0" smtClean="0"/>
              <a:t>du testeur</a:t>
            </a:r>
          </a:p>
          <a:p>
            <a:pPr lvl="1"/>
            <a:endParaRPr lang="fr-CH" dirty="0" smtClean="0"/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11</a:t>
            </a:fld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2204864"/>
            <a:ext cx="29150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6136" y="508518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neilsingapore@flickr.com</a:t>
            </a:r>
            <a:endParaRPr lang="fr-CH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2411760" y="4941168"/>
            <a:ext cx="2808312" cy="1080120"/>
          </a:xfrm>
          <a:prstGeom prst="cloudCallout">
            <a:avLst>
              <a:gd name="adj1" fmla="val 53560"/>
              <a:gd name="adj2" fmla="val -6668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000" dirty="0" smtClean="0">
                <a:solidFill>
                  <a:schemeClr val="tx1"/>
                </a:solidFill>
              </a:rPr>
              <a:t>Combien de bateaux y-a-t’il?</a:t>
            </a:r>
            <a:endParaRPr lang="fr-CH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La réalité:</a:t>
            </a:r>
          </a:p>
          <a:p>
            <a:pPr lvl="1"/>
            <a:r>
              <a:rPr lang="fr-CH" dirty="0" smtClean="0"/>
              <a:t>Plusieurs centaines d’applications en production</a:t>
            </a:r>
          </a:p>
          <a:p>
            <a:pPr lvl="1"/>
            <a:r>
              <a:rPr lang="fr-CH" dirty="0" smtClean="0"/>
              <a:t>Un SDLC par équipe de développement</a:t>
            </a:r>
          </a:p>
          <a:p>
            <a:pPr lvl="1"/>
            <a:r>
              <a:rPr lang="fr-CH" dirty="0" smtClean="0"/>
              <a:t>Des difficultés de communication</a:t>
            </a:r>
          </a:p>
          <a:p>
            <a:pPr lvl="1"/>
            <a:r>
              <a:rPr lang="fr-CH" dirty="0" smtClean="0"/>
              <a:t>Des « urgences » et des « changements »</a:t>
            </a:r>
          </a:p>
          <a:p>
            <a:pPr lvl="1"/>
            <a:r>
              <a:rPr lang="fr-CH" dirty="0" smtClean="0"/>
              <a:t>Etc.</a:t>
            </a:r>
          </a:p>
          <a:p>
            <a:pPr>
              <a:buFont typeface="Wingdings"/>
              <a:buChar char="à"/>
            </a:pPr>
            <a:r>
              <a:rPr lang="fr-CH" sz="2800" dirty="0" smtClean="0">
                <a:sym typeface="Wingdings" pitchFamily="2" charset="2"/>
              </a:rPr>
              <a:t> Trop de « surprises » </a:t>
            </a:r>
          </a:p>
          <a:p>
            <a:pPr>
              <a:buFont typeface="Wingdings"/>
              <a:buChar char="à"/>
            </a:pPr>
            <a:r>
              <a:rPr lang="fr-CH" sz="2800" dirty="0" smtClean="0">
                <a:sym typeface="Wingdings" pitchFamily="2" charset="2"/>
              </a:rPr>
              <a:t> Capitalisation difficile</a:t>
            </a:r>
            <a:endParaRPr lang="fr-CH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12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 est le besoin « terrain »?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u="sng" dirty="0" smtClean="0"/>
              <a:t>Identifier le risque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i="1" dirty="0" smtClean="0">
                <a:sym typeface="Wingdings" pitchFamily="2" charset="2"/>
              </a:rPr>
              <a:t> à chaque phase du projet de développement!</a:t>
            </a:r>
            <a:br>
              <a:rPr lang="fr-CH" sz="2400" i="1" dirty="0" smtClean="0">
                <a:sym typeface="Wingdings" pitchFamily="2" charset="2"/>
              </a:rPr>
            </a:br>
            <a:r>
              <a:rPr lang="fr-CH" sz="2400" i="1" dirty="0" smtClean="0">
                <a:sym typeface="Wingdings" pitchFamily="2" charset="2"/>
              </a:rPr>
              <a:t> sur la base de l’état des connaissances</a:t>
            </a:r>
          </a:p>
          <a:p>
            <a:pPr marL="514350" indent="-514350">
              <a:buFont typeface="+mj-lt"/>
              <a:buAutoNum type="arabicPeriod"/>
            </a:pPr>
            <a:r>
              <a:rPr lang="fr-CH" u="sng" dirty="0" smtClean="0"/>
              <a:t>Gérer le risque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i="1" dirty="0" smtClean="0">
                <a:sym typeface="Wingdings" pitchFamily="2" charset="2"/>
              </a:rPr>
              <a:t> s’aligner sur les attentes/exigences de l’organisation</a:t>
            </a:r>
          </a:p>
          <a:p>
            <a:pPr>
              <a:buNone/>
            </a:pPr>
            <a:r>
              <a:rPr lang="fr-CH" sz="2400" i="1" dirty="0" smtClean="0">
                <a:sym typeface="Wingdings" pitchFamily="2" charset="2"/>
              </a:rPr>
              <a:t>	   réduire le risque à </a:t>
            </a:r>
            <a:br>
              <a:rPr lang="fr-CH" sz="2400" i="1" dirty="0" smtClean="0">
                <a:sym typeface="Wingdings" pitchFamily="2" charset="2"/>
              </a:rPr>
            </a:br>
            <a:r>
              <a:rPr lang="fr-CH" sz="2400" i="1" dirty="0" smtClean="0">
                <a:sym typeface="Wingdings" pitchFamily="2" charset="2"/>
              </a:rPr>
              <a:t>chaque fois que c’est </a:t>
            </a:r>
            <a:br>
              <a:rPr lang="fr-CH" sz="2400" i="1" dirty="0" smtClean="0">
                <a:sym typeface="Wingdings" pitchFamily="2" charset="2"/>
              </a:rPr>
            </a:br>
            <a:r>
              <a:rPr lang="fr-CH" sz="2400" i="1" dirty="0" smtClean="0">
                <a:sym typeface="Wingdings" pitchFamily="2" charset="2"/>
              </a:rPr>
              <a:t>possible</a:t>
            </a:r>
            <a:br>
              <a:rPr lang="fr-CH" sz="2400" i="1" dirty="0" smtClean="0">
                <a:sym typeface="Wingdings" pitchFamily="2" charset="2"/>
              </a:rPr>
            </a:br>
            <a:r>
              <a:rPr lang="fr-CH" sz="2400" i="1" dirty="0" smtClean="0">
                <a:sym typeface="Wingdings" pitchFamily="2" charset="2"/>
              </a:rPr>
              <a:t>   prioriser les actions</a:t>
            </a:r>
          </a:p>
          <a:p>
            <a:endParaRPr lang="fr-CH" sz="2400" u="sng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13</a:t>
            </a:fld>
            <a:endParaRPr lang="fr-CH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4048" y="4149080"/>
            <a:ext cx="3923928" cy="1538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5220072" y="5507940"/>
            <a:ext cx="3312368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1592" y="5723963"/>
            <a:ext cx="27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Cycle de développement</a:t>
            </a:r>
            <a:endParaRPr lang="fr-CH" dirty="0"/>
          </a:p>
        </p:txBody>
      </p:sp>
      <p:sp>
        <p:nvSpPr>
          <p:cNvPr id="9" name="Right Arrow 8"/>
          <p:cNvSpPr/>
          <p:nvPr/>
        </p:nvSpPr>
        <p:spPr>
          <a:xfrm rot="16200000">
            <a:off x="4499992" y="4787860"/>
            <a:ext cx="1440160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4283803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Risque</a:t>
            </a:r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 est le besoin « terrain »?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H" u="sng" dirty="0" smtClean="0"/>
              <a:t>Optimiser les coûts de la sécurité:</a:t>
            </a:r>
            <a:br>
              <a:rPr lang="fr-CH" u="sng" dirty="0" smtClean="0"/>
            </a:br>
            <a:r>
              <a:rPr lang="fr-CH" i="1" dirty="0" smtClean="0">
                <a:sym typeface="Wingdings" pitchFamily="2" charset="2"/>
              </a:rPr>
              <a:t> </a:t>
            </a:r>
            <a:r>
              <a:rPr lang="fr-CH" sz="2400" i="1" dirty="0" smtClean="0">
                <a:sym typeface="Wingdings" pitchFamily="2" charset="2"/>
              </a:rPr>
              <a:t> agir lorsque les coûts de correction ou </a:t>
            </a:r>
            <a:r>
              <a:rPr lang="fr-CH" sz="2400" i="1" dirty="0" err="1" smtClean="0">
                <a:sym typeface="Wingdings" pitchFamily="2" charset="2"/>
              </a:rPr>
              <a:t>déteciton</a:t>
            </a:r>
            <a:r>
              <a:rPr lang="fr-CH" sz="2400" i="1" dirty="0" smtClean="0">
                <a:sym typeface="Wingdings" pitchFamily="2" charset="2"/>
              </a:rPr>
              <a:t> sont faibles</a:t>
            </a:r>
            <a:endParaRPr lang="fr-CH" sz="2400" u="sng" dirty="0" smtClean="0">
              <a:sym typeface="Wingdings" pitchFamily="2" charset="2"/>
            </a:endParaRPr>
          </a:p>
          <a:p>
            <a:pPr>
              <a:buNone/>
            </a:pPr>
            <a:r>
              <a:rPr lang="fr-CH" sz="2400" i="1" dirty="0" smtClean="0">
                <a:sym typeface="Wingdings" pitchFamily="2" charset="2"/>
              </a:rPr>
              <a:t>	    capitaliser les erreurs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r-CH" u="sng" dirty="0" smtClean="0"/>
              <a:t>Disposer d’une approche formelle: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sz="2400" dirty="0" smtClean="0">
                <a:sym typeface="Wingdings" pitchFamily="2" charset="2"/>
              </a:rPr>
              <a:t>  </a:t>
            </a:r>
            <a:r>
              <a:rPr lang="fr-CH" sz="2400" i="1" dirty="0" smtClean="0">
                <a:sym typeface="Wingdings" pitchFamily="2" charset="2"/>
              </a:rPr>
              <a:t>pouvant être répétée</a:t>
            </a:r>
          </a:p>
          <a:p>
            <a:pPr marL="514350" indent="-514350">
              <a:buNone/>
            </a:pPr>
            <a:r>
              <a:rPr lang="fr-CH" sz="2400" i="1" dirty="0" smtClean="0">
                <a:sym typeface="Wingdings" pitchFamily="2" charset="2"/>
              </a:rPr>
              <a:t>	 </a:t>
            </a:r>
            <a:r>
              <a:rPr lang="fr-CH" sz="2400" dirty="0" smtClean="0">
                <a:sym typeface="Wingdings" pitchFamily="2" charset="2"/>
              </a:rPr>
              <a:t> </a:t>
            </a:r>
            <a:r>
              <a:rPr lang="fr-CH" sz="2400" i="1" dirty="0" smtClean="0">
                <a:sym typeface="Wingdings" pitchFamily="2" charset="2"/>
              </a:rPr>
              <a:t>adaptative: supportant des cycles (SDLC) hétérogènes</a:t>
            </a:r>
          </a:p>
          <a:p>
            <a:pPr marL="514350" indent="-514350">
              <a:buNone/>
            </a:pPr>
            <a:r>
              <a:rPr lang="fr-CH" sz="2400" i="1" dirty="0" smtClean="0">
                <a:sym typeface="Wingdings" pitchFamily="2" charset="2"/>
              </a:rPr>
              <a:t> 	 </a:t>
            </a:r>
            <a:r>
              <a:rPr lang="fr-CH" sz="2400" dirty="0" smtClean="0">
                <a:sym typeface="Wingdings" pitchFamily="2" charset="2"/>
              </a:rPr>
              <a:t> </a:t>
            </a:r>
            <a:r>
              <a:rPr lang="fr-CH" sz="2400" i="1" dirty="0" smtClean="0">
                <a:sym typeface="Wingdings" pitchFamily="2" charset="2"/>
              </a:rPr>
              <a:t>évolutive: prévue pour une adoption progressive</a:t>
            </a:r>
          </a:p>
          <a:p>
            <a:pPr marL="514350" indent="-514350">
              <a:buNone/>
            </a:pPr>
            <a:r>
              <a:rPr lang="fr-CH" sz="2400" i="1" dirty="0" smtClean="0">
                <a:sym typeface="Wingdings" pitchFamily="2" charset="2"/>
              </a:rPr>
              <a:t> 	 </a:t>
            </a:r>
            <a:r>
              <a:rPr lang="fr-CH" sz="2400" dirty="0" smtClean="0">
                <a:sym typeface="Wingdings" pitchFamily="2" charset="2"/>
              </a:rPr>
              <a:t> </a:t>
            </a:r>
            <a:r>
              <a:rPr lang="fr-CH" sz="2400" i="1" dirty="0" smtClean="0">
                <a:sym typeface="Wingdings" pitchFamily="2" charset="2"/>
              </a:rPr>
              <a:t>mesurable: la progression est formelle et compatible avec une approche qualité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14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 est le besoin « terrain »?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fr-CH" u="sng" dirty="0" smtClean="0"/>
              <a:t>Une boîte à outils:</a:t>
            </a:r>
            <a:br>
              <a:rPr lang="fr-CH" u="sng" dirty="0" smtClean="0"/>
            </a:br>
            <a:r>
              <a:rPr lang="fr-CH" i="1" dirty="0" smtClean="0">
                <a:sym typeface="Wingdings" pitchFamily="2" charset="2"/>
              </a:rPr>
              <a:t> </a:t>
            </a:r>
            <a:r>
              <a:rPr lang="fr-CH" sz="2400" i="1" dirty="0" smtClean="0">
                <a:sym typeface="Wingdings" pitchFamily="2" charset="2"/>
              </a:rPr>
              <a:t> une approche « </a:t>
            </a:r>
            <a:r>
              <a:rPr lang="fr-CH" sz="2400" i="1" dirty="0" err="1" smtClean="0">
                <a:sym typeface="Wingdings" pitchFamily="2" charset="2"/>
              </a:rPr>
              <a:t>toolbox</a:t>
            </a:r>
            <a:r>
              <a:rPr lang="fr-CH" sz="2400" i="1" dirty="0" smtClean="0">
                <a:sym typeface="Wingdings" pitchFamily="2" charset="2"/>
              </a:rPr>
              <a:t> » facilitant le développement inter-unités/organisations</a:t>
            </a:r>
            <a:endParaRPr lang="fr-CH" sz="2400" u="sng" dirty="0" smtClean="0">
              <a:sym typeface="Wingdings" pitchFamily="2" charset="2"/>
            </a:endParaRPr>
          </a:p>
          <a:p>
            <a:pPr>
              <a:buNone/>
            </a:pPr>
            <a:r>
              <a:rPr lang="fr-CH" sz="2400" i="1" dirty="0" smtClean="0">
                <a:sym typeface="Wingdings" pitchFamily="2" charset="2"/>
              </a:rPr>
              <a:t>	    un mode d’emploi, accessible aux non-experts</a:t>
            </a:r>
          </a:p>
          <a:p>
            <a:pPr>
              <a:buNone/>
            </a:pPr>
            <a:r>
              <a:rPr lang="fr-CH" sz="2400" i="1" dirty="0" smtClean="0">
                <a:sym typeface="Wingdings" pitchFamily="2" charset="2"/>
              </a:rPr>
              <a:t>	    des supports prêts à l’emploi (approche prescriptive) et agnostiques</a:t>
            </a:r>
          </a:p>
          <a:p>
            <a:pPr>
              <a:buNone/>
            </a:pPr>
            <a:r>
              <a:rPr lang="fr-CH" sz="2400" i="1" dirty="0" smtClean="0">
                <a:sym typeface="Wingdings" pitchFamily="2" charset="2"/>
              </a:rPr>
              <a:t>	    une communauté</a:t>
            </a:r>
          </a:p>
          <a:p>
            <a:pPr>
              <a:buNone/>
            </a:pPr>
            <a:endParaRPr lang="fr-CH" sz="2400" i="1" dirty="0" smtClean="0">
              <a:sym typeface="Wingdings" pitchFamily="2" charset="2"/>
            </a:endParaRPr>
          </a:p>
          <a:p>
            <a:pPr>
              <a:buNone/>
            </a:pPr>
            <a:endParaRPr lang="fr-CH" sz="2400" i="1" dirty="0" smtClean="0">
              <a:sym typeface="Wingdings" pitchFamily="2" charset="2"/>
            </a:endParaRPr>
          </a:p>
          <a:p>
            <a:pPr>
              <a:buNone/>
            </a:pPr>
            <a:r>
              <a:rPr lang="fr-CH" sz="4000" dirty="0" smtClean="0">
                <a:sym typeface="Wingdings" pitchFamily="2" charset="2"/>
              </a:rPr>
              <a:t> Modèle de maturité</a:t>
            </a:r>
          </a:p>
          <a:p>
            <a:pPr>
              <a:buNone/>
            </a:pPr>
            <a:endParaRPr lang="fr-CH" sz="2400" i="1" dirty="0" smtClean="0">
              <a:sym typeface="Wingdings" pitchFamily="2" charset="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15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dirty="0" smtClean="0"/>
              <a:t>Les solutions alternatives…</a:t>
            </a:r>
            <a:endParaRPr lang="fr-CH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16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Touchpoints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sz="2800" dirty="0" smtClean="0"/>
              <a:t>2007, Conçu par </a:t>
            </a:r>
            <a:r>
              <a:rPr lang="fr-CH" sz="2800" i="1" dirty="0" err="1" smtClean="0"/>
              <a:t>Cigital</a:t>
            </a:r>
            <a:endParaRPr lang="fr-CH" sz="2800" i="1" dirty="0" smtClean="0"/>
          </a:p>
          <a:p>
            <a:r>
              <a:rPr lang="fr-CH" sz="2800" dirty="0" smtClean="0"/>
              <a:t>7 activités de sécurité</a:t>
            </a:r>
          </a:p>
          <a:p>
            <a:r>
              <a:rPr lang="fr-CH" sz="2800" dirty="0" smtClean="0"/>
              <a:t>La méthode n’est pas maintenue (mais son efficacité n’est pas remise en question!)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06269"/>
            <a:ext cx="5076056" cy="283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00192" y="4674622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http://www.swsec.com/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3539" y="188640"/>
            <a:ext cx="4240461" cy="122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2010 (5 itérations), Conçu par </a:t>
            </a:r>
            <a:r>
              <a:rPr lang="fr-CH" i="1" dirty="0" smtClean="0"/>
              <a:t>Microsoft</a:t>
            </a:r>
          </a:p>
          <a:p>
            <a:r>
              <a:rPr lang="fr-CH" dirty="0" smtClean="0"/>
              <a:t>14 activités de sécurité</a:t>
            </a:r>
          </a:p>
          <a:p>
            <a:r>
              <a:rPr lang="fr-CH" dirty="0" smtClean="0"/>
              <a:t>Approche “éditeur logiciel”</a:t>
            </a:r>
          </a:p>
          <a:p>
            <a:pPr lvl="1"/>
            <a:r>
              <a:rPr lang="fr-CH" dirty="0" smtClean="0"/>
              <a:t>Modèle réduit pour “équipes agiles”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8" name="Picture 7" descr="C:\Users\Chad\Briefcase\SDL Threat Modeling\Logo\SDL Process Template Logo h cl.pn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75856" y="260648"/>
            <a:ext cx="5840083" cy="10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SDL_Lifecycle_(Expanded)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203" y="1844824"/>
            <a:ext cx="8585798" cy="151216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B-SIMM2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r>
              <a:rPr lang="fr-CH" dirty="0" smtClean="0"/>
              <a:t>2010 (v.2), Conçu par </a:t>
            </a:r>
            <a:r>
              <a:rPr lang="fr-CH" i="1" dirty="0" err="1" smtClean="0"/>
              <a:t>Cigital</a:t>
            </a:r>
            <a:r>
              <a:rPr lang="fr-CH" i="1" dirty="0" smtClean="0"/>
              <a:t> et </a:t>
            </a:r>
            <a:r>
              <a:rPr lang="fr-CH" i="1" dirty="0" err="1" smtClean="0"/>
              <a:t>Fortify</a:t>
            </a:r>
            <a:endParaRPr lang="fr-CH" i="1" dirty="0" smtClean="0"/>
          </a:p>
          <a:p>
            <a:r>
              <a:rPr lang="fr-CH" dirty="0" smtClean="0"/>
              <a:t>12 activités de sécurité, 4 domaines</a:t>
            </a:r>
          </a:p>
          <a:p>
            <a:r>
              <a:rPr lang="fr-CH" dirty="0" smtClean="0"/>
              <a:t>Approche centrée sur l’observation:</a:t>
            </a:r>
          </a:p>
          <a:p>
            <a:pPr lvl="1"/>
            <a:r>
              <a:rPr lang="fr-CH" dirty="0" smtClean="0"/>
              <a:t>Description des cycles en œuvre dans 30 organisations sécurisant leurs logiciels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19</a:t>
            </a:fld>
            <a:endParaRPr lang="fr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5128137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0802" y="260648"/>
            <a:ext cx="16257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Infos</a:t>
            </a:r>
            <a:r>
              <a:rPr lang="en-US" dirty="0" smtClean="0"/>
              <a:t> </a:t>
            </a:r>
            <a:r>
              <a:rPr lang="en-US" dirty="0" err="1" smtClean="0"/>
              <a:t>intervenant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sz="2800" dirty="0" smtClean="0"/>
              <a:t>Antonio Fontes</a:t>
            </a:r>
          </a:p>
          <a:p>
            <a:r>
              <a:rPr lang="fr-CH" sz="2400" dirty="0" smtClean="0"/>
              <a:t>6 années d’expérience dans la sécurité « logicielle »</a:t>
            </a:r>
          </a:p>
          <a:p>
            <a:r>
              <a:rPr lang="fr-CH" sz="2400" dirty="0" smtClean="0"/>
              <a:t>Directeur de la société     L7 Sécurité (Genève, CH)</a:t>
            </a:r>
          </a:p>
          <a:p>
            <a:r>
              <a:rPr lang="fr-CH" sz="2400" dirty="0" smtClean="0"/>
              <a:t>Spécialités: </a:t>
            </a:r>
          </a:p>
          <a:p>
            <a:pPr lvl="1"/>
            <a:r>
              <a:rPr lang="fr-CH" sz="2000" dirty="0" smtClean="0"/>
              <a:t>Défense des applications web</a:t>
            </a:r>
          </a:p>
          <a:p>
            <a:pPr lvl="1"/>
            <a:r>
              <a:rPr lang="fr-CH" sz="2000" dirty="0" smtClean="0"/>
              <a:t>Développement sécurisé</a:t>
            </a:r>
          </a:p>
          <a:p>
            <a:pPr lvl="1"/>
            <a:r>
              <a:rPr lang="fr-CH" sz="2000" dirty="0" smtClean="0"/>
              <a:t>Tests d’intrusion</a:t>
            </a:r>
          </a:p>
          <a:p>
            <a:pPr lvl="1"/>
            <a:r>
              <a:rPr lang="fr-CH" sz="2000" dirty="0" smtClean="0"/>
              <a:t>Modélisation de menaces / estimation, qualification du risque</a:t>
            </a:r>
          </a:p>
          <a:p>
            <a:endParaRPr lang="fr-CH" sz="2400" dirty="0" smtClean="0"/>
          </a:p>
          <a:p>
            <a:r>
              <a:rPr lang="fr-CH" sz="2400" dirty="0" smtClean="0"/>
              <a:t>OWASP:</a:t>
            </a:r>
          </a:p>
          <a:p>
            <a:pPr lvl="1"/>
            <a:r>
              <a:rPr lang="fr-CH" sz="2000" dirty="0" smtClean="0"/>
              <a:t>Comité OWASP Suisse</a:t>
            </a:r>
          </a:p>
          <a:p>
            <a:pPr lvl="1"/>
            <a:r>
              <a:rPr lang="fr-CH" sz="2000" dirty="0" smtClean="0"/>
              <a:t>Responsable OWASP Suisse romande</a:t>
            </a:r>
          </a:p>
          <a:p>
            <a:pPr lvl="1">
              <a:buNone/>
            </a:pPr>
            <a:endParaRPr lang="fr-CH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OWASP France – Training Day Paris –  Avril 2011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</a:t>
            </a:fld>
            <a:endParaRPr lang="fr-CH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07904" y="5373216"/>
            <a:ext cx="40351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l7securite.ch/uploads/201005100939198/201012-logo-w-small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3749752" y="2471936"/>
            <a:ext cx="246184" cy="381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dirty="0" err="1" smtClean="0"/>
              <a:t>OpenSAMM</a:t>
            </a:r>
            <a:endParaRPr lang="fr-CH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636912"/>
            <a:ext cx="1872208" cy="195327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Méthodologie conçue par </a:t>
            </a:r>
            <a:r>
              <a:rPr lang="fr-CH" b="1" dirty="0" err="1" smtClean="0"/>
              <a:t>Pravir</a:t>
            </a:r>
            <a:r>
              <a:rPr lang="fr-CH" b="1" dirty="0" smtClean="0"/>
              <a:t> Chandra</a:t>
            </a:r>
            <a:r>
              <a:rPr lang="fr-CH" dirty="0" smtClean="0"/>
              <a:t>, beta publiée en 2008, v.1. en 2009</a:t>
            </a:r>
          </a:p>
          <a:p>
            <a:pPr lvl="1">
              <a:buNone/>
            </a:pPr>
            <a:r>
              <a:rPr lang="fr-CH" dirty="0" smtClean="0"/>
              <a:t>sur: http://www.opensamm.org</a:t>
            </a:r>
          </a:p>
          <a:p>
            <a:r>
              <a:rPr lang="fr-CH" dirty="0" smtClean="0"/>
              <a:t>Ouvert, gratuit, non-exclusif, agnostique:</a:t>
            </a:r>
          </a:p>
          <a:p>
            <a:r>
              <a:rPr lang="fr-CH" dirty="0" smtClean="0"/>
              <a:t>Modèle de maturité, </a:t>
            </a:r>
            <a:r>
              <a:rPr lang="fr-CH" sz="2400" dirty="0" smtClean="0"/>
              <a:t>proposant:</a:t>
            </a:r>
            <a:endParaRPr lang="fr-CH" dirty="0" smtClean="0"/>
          </a:p>
          <a:p>
            <a:pPr lvl="1"/>
            <a:r>
              <a:rPr lang="fr-CH" u="sng" dirty="0" smtClean="0"/>
              <a:t>4 domaines d’activités</a:t>
            </a:r>
            <a:r>
              <a:rPr lang="fr-CH" dirty="0" smtClean="0"/>
              <a:t> (</a:t>
            </a:r>
            <a:r>
              <a:rPr lang="fr-CH" i="1" dirty="0" smtClean="0"/>
              <a:t>disciplines</a:t>
            </a:r>
            <a:r>
              <a:rPr lang="fr-CH" dirty="0" smtClean="0"/>
              <a:t>) regroupant au total </a:t>
            </a:r>
            <a:r>
              <a:rPr lang="fr-CH" u="sng" dirty="0" smtClean="0"/>
              <a:t>12 activités de sécurité</a:t>
            </a:r>
            <a:r>
              <a:rPr lang="fr-CH" dirty="0" smtClean="0"/>
              <a:t> (</a:t>
            </a:r>
            <a:r>
              <a:rPr lang="fr-CH" i="1" dirty="0" err="1" smtClean="0"/>
              <a:t>security</a:t>
            </a:r>
            <a:r>
              <a:rPr lang="fr-CH" i="1" dirty="0" smtClean="0"/>
              <a:t> practices</a:t>
            </a:r>
            <a:r>
              <a:rPr lang="fr-CH" dirty="0" smtClean="0"/>
              <a:t>)</a:t>
            </a:r>
          </a:p>
          <a:p>
            <a:pPr lvl="1"/>
            <a:r>
              <a:rPr lang="fr-CH" dirty="0" smtClean="0"/>
              <a:t>3 niveaux de maturité par domaine</a:t>
            </a:r>
          </a:p>
          <a:p>
            <a:pPr lvl="1"/>
            <a:r>
              <a:rPr lang="fr-CH" dirty="0" smtClean="0"/>
              <a:t>Une </a:t>
            </a:r>
            <a:r>
              <a:rPr lang="fr-CH" u="sng" dirty="0" smtClean="0"/>
              <a:t>approche « gouvernance »</a:t>
            </a:r>
            <a:endParaRPr lang="fr-CH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21</a:t>
            </a:fld>
            <a:endParaRPr lang="fr-CH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127" y="404664"/>
            <a:ext cx="978225" cy="1020584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22</a:t>
            </a:fld>
            <a:endParaRPr lang="fr-CH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8905624" cy="324036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23</a:t>
            </a:fld>
            <a:endParaRPr lang="fr-C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51485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24</a:t>
            </a:fld>
            <a:endParaRPr lang="fr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899445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657077"/>
            <a:ext cx="7380312" cy="5580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25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26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718208" cy="2808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14" name="Down Arrow 13"/>
          <p:cNvSpPr/>
          <p:nvPr/>
        </p:nvSpPr>
        <p:spPr>
          <a:xfrm rot="10800000">
            <a:off x="2843808" y="2420888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0800000">
            <a:off x="4572000" y="2420887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0800000">
            <a:off x="6228184" y="2420888"/>
            <a:ext cx="2880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27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718208" cy="2808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23" name="Right Arrow 22"/>
          <p:cNvSpPr/>
          <p:nvPr/>
        </p:nvSpPr>
        <p:spPr>
          <a:xfrm rot="13901836">
            <a:off x="2771867" y="3384558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5267781">
            <a:off x="3909863" y="3837780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837376">
            <a:off x="4844672" y="3344677"/>
            <a:ext cx="2159202" cy="17391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28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718208" cy="2808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23" name="Right Arrow 22"/>
          <p:cNvSpPr/>
          <p:nvPr/>
        </p:nvSpPr>
        <p:spPr>
          <a:xfrm rot="13901836">
            <a:off x="2771867" y="3384558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5267781">
            <a:off x="3909863" y="3837780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837376">
            <a:off x="4844672" y="3344677"/>
            <a:ext cx="2159202" cy="17391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039886">
            <a:off x="2311635" y="2814665"/>
            <a:ext cx="1553939" cy="5841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29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718208" cy="2808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23" name="Right Arrow 22"/>
          <p:cNvSpPr/>
          <p:nvPr/>
        </p:nvSpPr>
        <p:spPr>
          <a:xfrm rot="13901836">
            <a:off x="2771867" y="3384558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5267781">
            <a:off x="3909863" y="3837780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837376">
            <a:off x="4844672" y="3344677"/>
            <a:ext cx="2159202" cy="17391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039886">
            <a:off x="2311635" y="2814665"/>
            <a:ext cx="1553939" cy="5841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6463345" y="2761791"/>
            <a:ext cx="1553939" cy="5841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Programme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CH" dirty="0" smtClean="0"/>
              <a:t>Situer le contexte et le besoin</a:t>
            </a:r>
          </a:p>
          <a:p>
            <a:r>
              <a:rPr lang="fr-CH" dirty="0" smtClean="0"/>
              <a:t>Survol des alternatives</a:t>
            </a:r>
          </a:p>
          <a:p>
            <a:r>
              <a:rPr lang="fr-CH" dirty="0" err="1" smtClean="0"/>
              <a:t>OpenSAMM</a:t>
            </a:r>
            <a:r>
              <a:rPr lang="fr-CH" dirty="0" smtClean="0"/>
              <a:t>:</a:t>
            </a:r>
          </a:p>
          <a:p>
            <a:pPr lvl="1"/>
            <a:r>
              <a:rPr lang="fr-CH" dirty="0" smtClean="0"/>
              <a:t>Présentation</a:t>
            </a:r>
          </a:p>
          <a:p>
            <a:pPr lvl="1"/>
            <a:r>
              <a:rPr lang="fr-CH" dirty="0" smtClean="0"/>
              <a:t>Domaines d’activité</a:t>
            </a:r>
          </a:p>
          <a:p>
            <a:pPr lvl="1"/>
            <a:r>
              <a:rPr lang="fr-CH" dirty="0" smtClean="0"/>
              <a:t>Activités de sécurité</a:t>
            </a:r>
          </a:p>
          <a:p>
            <a:pPr lvl="1"/>
            <a:r>
              <a:rPr lang="fr-CH" dirty="0" smtClean="0"/>
              <a:t>Scénarios de déploiement</a:t>
            </a:r>
          </a:p>
          <a:p>
            <a:pPr lvl="1"/>
            <a:r>
              <a:rPr lang="fr-CH" dirty="0" smtClean="0"/>
              <a:t>Evaluation</a:t>
            </a:r>
          </a:p>
          <a:p>
            <a:r>
              <a:rPr lang="fr-CH" dirty="0" smtClean="0"/>
              <a:t>L’approche initiale</a:t>
            </a:r>
          </a:p>
          <a:p>
            <a:r>
              <a:rPr lang="fr-CH" dirty="0" smtClean="0"/>
              <a:t>Ecueils</a:t>
            </a:r>
          </a:p>
          <a:p>
            <a:r>
              <a:rPr lang="fr-CH" dirty="0" smtClean="0"/>
              <a:t>Conclusion, vos questions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OpenSAMM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30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7718208" cy="280831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  <p:sp>
        <p:nvSpPr>
          <p:cNvPr id="23" name="Right Arrow 22"/>
          <p:cNvSpPr/>
          <p:nvPr/>
        </p:nvSpPr>
        <p:spPr>
          <a:xfrm rot="13901836">
            <a:off x="2771867" y="3384558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5267781">
            <a:off x="3909863" y="3837780"/>
            <a:ext cx="2621217" cy="16894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15837376">
            <a:off x="4844672" y="3344677"/>
            <a:ext cx="2159202" cy="173919"/>
          </a:xfrm>
          <a:prstGeom prst="rightArrow">
            <a:avLst/>
          </a:prstGeom>
          <a:solidFill>
            <a:srgbClr val="008E4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5039886">
            <a:off x="2311635" y="2814665"/>
            <a:ext cx="1553939" cy="58410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6200000">
            <a:off x="6463345" y="2761791"/>
            <a:ext cx="1553939" cy="584100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23528" y="1196752"/>
            <a:ext cx="8568952" cy="584100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Questionnaires pour l’évaluation du niveau de maturité </a:t>
            </a:r>
            <a:r>
              <a:rPr lang="fr-CH" sz="2400" dirty="0" smtClean="0"/>
              <a:t>(établissement des </a:t>
            </a:r>
            <a:r>
              <a:rPr lang="fr-CH" sz="2400" i="1" dirty="0" err="1" smtClean="0"/>
              <a:t>scorecards</a:t>
            </a:r>
            <a:r>
              <a:rPr lang="fr-CH" sz="2400" dirty="0" smtClean="0"/>
              <a:t>)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31</a:t>
            </a:fld>
            <a:endParaRPr lang="fr-C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491" y="2924944"/>
            <a:ext cx="7500509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2800" dirty="0" smtClean="0"/>
              <a:t>Exemples de plans </a:t>
            </a:r>
            <a:br>
              <a:rPr lang="fr-CH" sz="2800" dirty="0" smtClean="0"/>
            </a:br>
            <a:r>
              <a:rPr lang="fr-CH" sz="2800" dirty="0" smtClean="0"/>
              <a:t>de maturité pour </a:t>
            </a:r>
            <a:br>
              <a:rPr lang="fr-CH" sz="2800" dirty="0" smtClean="0"/>
            </a:br>
            <a:r>
              <a:rPr lang="fr-CH" sz="2800" dirty="0" smtClean="0"/>
              <a:t>diverses industries:</a:t>
            </a:r>
          </a:p>
          <a:p>
            <a:pPr lvl="1"/>
            <a:r>
              <a:rPr lang="fr-CH" sz="2400" dirty="0" smtClean="0"/>
              <a:t>Éditeur logiciel</a:t>
            </a:r>
          </a:p>
          <a:p>
            <a:pPr lvl="1"/>
            <a:r>
              <a:rPr lang="fr-CH" sz="2400" dirty="0" smtClean="0"/>
              <a:t>Fournisseur de services</a:t>
            </a:r>
            <a:br>
              <a:rPr lang="fr-CH" sz="2400" dirty="0" smtClean="0"/>
            </a:br>
            <a:r>
              <a:rPr lang="fr-CH" sz="2400" dirty="0" smtClean="0"/>
              <a:t>en ligne</a:t>
            </a:r>
          </a:p>
          <a:p>
            <a:pPr lvl="1"/>
            <a:r>
              <a:rPr lang="fr-CH" sz="2400" dirty="0" smtClean="0"/>
              <a:t>Institution financière</a:t>
            </a:r>
          </a:p>
          <a:p>
            <a:pPr lvl="1"/>
            <a:r>
              <a:rPr lang="fr-CH" sz="2400" dirty="0" smtClean="0"/>
              <a:t>Secteur public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32</a:t>
            </a:fld>
            <a:endParaRPr lang="fr-CH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76672"/>
            <a:ext cx="325716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980728"/>
            <a:ext cx="3325666" cy="4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310188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03751" y="2060848"/>
            <a:ext cx="307656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47456" y="1484784"/>
            <a:ext cx="489654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OpenSAMM</a:t>
            </a:r>
            <a:r>
              <a:rPr lang="en-US" dirty="0" smtClean="0"/>
              <a:t>: </a:t>
            </a:r>
            <a:r>
              <a:rPr lang="en-US" dirty="0" err="1" smtClean="0"/>
              <a:t>l’avenir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dirty="0" smtClean="0"/>
              <a:t>Correspondance avec les standards et référentiels existants: COBIT, ISO 27002, PCI</a:t>
            </a:r>
          </a:p>
          <a:p>
            <a:r>
              <a:rPr lang="fr-CH" dirty="0" smtClean="0"/>
              <a:t>Ajout de nouveaux modèles de programmes de sécurité</a:t>
            </a:r>
          </a:p>
          <a:p>
            <a:r>
              <a:rPr lang="fr-CH" dirty="0" smtClean="0"/>
              <a:t>Ajout d’études de cas</a:t>
            </a:r>
          </a:p>
          <a:p>
            <a:r>
              <a:rPr lang="fr-CH" dirty="0" smtClean="0"/>
              <a:t>Nouvelle version </a:t>
            </a:r>
          </a:p>
          <a:p>
            <a:pPr lvl="1"/>
            <a:r>
              <a:rPr lang="fr-CH" sz="2400" dirty="0" smtClean="0"/>
              <a:t>(cycle de 6-12 mois </a:t>
            </a:r>
            <a:r>
              <a:rPr lang="fr-CH" sz="2400" dirty="0" smtClean="0">
                <a:sym typeface="Wingdings" pitchFamily="2" charset="2"/>
              </a:rPr>
              <a:t> </a:t>
            </a:r>
            <a:r>
              <a:rPr lang="fr-CH" sz="2400" i="1" dirty="0" smtClean="0">
                <a:sym typeface="Wingdings" pitchFamily="2" charset="2"/>
              </a:rPr>
              <a:t>à prendre entre pincettes</a:t>
            </a:r>
            <a:r>
              <a:rPr lang="fr-CH" sz="2400" dirty="0" smtClean="0">
                <a:sym typeface="Wingdings" pitchFamily="2" charset="2"/>
              </a:rPr>
              <a:t>)</a:t>
            </a:r>
            <a:endParaRPr lang="fr-CH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33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i="1" dirty="0" smtClean="0"/>
              <a:t>Débuter avec </a:t>
            </a:r>
            <a:r>
              <a:rPr lang="fr-CH" i="1" dirty="0" err="1" smtClean="0"/>
              <a:t>OpenSAMM</a:t>
            </a:r>
            <a:endParaRPr lang="fr-CH" i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34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Premières actions: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u="sng" dirty="0" smtClean="0"/>
              <a:t>Qualifier le besoin:</a:t>
            </a:r>
            <a:endParaRPr lang="fr-CH" sz="3600" dirty="0" smtClean="0"/>
          </a:p>
          <a:p>
            <a:pPr lvl="1">
              <a:buFont typeface="Wingdings"/>
              <a:buChar char="à"/>
            </a:pPr>
            <a:r>
              <a:rPr lang="fr-CH" sz="3200" dirty="0" smtClean="0"/>
              <a:t> Prendre la température</a:t>
            </a:r>
          </a:p>
          <a:p>
            <a:pPr lvl="1">
              <a:buFont typeface="Wingdings"/>
              <a:buChar char="à"/>
            </a:pPr>
            <a:r>
              <a:rPr lang="fr-CH" sz="3200" dirty="0" smtClean="0"/>
              <a:t> Démarrer ou aligner un programme de développement sécurisé</a:t>
            </a:r>
          </a:p>
          <a:p>
            <a:pPr lvl="1">
              <a:buFont typeface="Wingdings"/>
              <a:buChar char="à"/>
            </a:pPr>
            <a:r>
              <a:rPr lang="fr-CH" sz="3200" dirty="0" smtClean="0"/>
              <a:t>Faire paniquer la Direction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35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Premières actions: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u="sng" dirty="0" smtClean="0"/>
              <a:t>Conduire l’évaluation (</a:t>
            </a:r>
            <a:r>
              <a:rPr lang="fr-CH" i="1" u="sng" dirty="0" err="1" smtClean="0"/>
              <a:t>assessment</a:t>
            </a:r>
            <a:r>
              <a:rPr lang="fr-CH" sz="3600" u="sng" dirty="0" smtClean="0"/>
              <a:t>)</a:t>
            </a:r>
            <a:endParaRPr lang="fr-CH" dirty="0" smtClean="0"/>
          </a:p>
          <a:p>
            <a:pPr lvl="1">
              <a:buFont typeface="Wingdings"/>
              <a:buChar char="à"/>
            </a:pPr>
            <a:r>
              <a:rPr lang="fr-CH" sz="3200" dirty="0" smtClean="0"/>
              <a:t> </a:t>
            </a:r>
            <a:r>
              <a:rPr lang="fr-CH" dirty="0" smtClean="0"/>
              <a:t>Utiliser les guides disponibles (feuilles Excel mises à disposition par la communauté)</a:t>
            </a:r>
          </a:p>
          <a:p>
            <a:pPr lvl="1">
              <a:buFont typeface="Wingdings"/>
              <a:buChar char="à"/>
            </a:pPr>
            <a:r>
              <a:rPr lang="fr-CH" dirty="0" smtClean="0"/>
              <a:t> Profondeur proportionnelle au besoin identifié </a:t>
            </a:r>
          </a:p>
          <a:p>
            <a:pPr lvl="1">
              <a:buFont typeface="Wingdings"/>
              <a:buChar char="à"/>
            </a:pPr>
            <a:r>
              <a:rPr lang="fr-CH" dirty="0" smtClean="0"/>
              <a:t> Construire les </a:t>
            </a:r>
            <a:r>
              <a:rPr lang="fr-CH" i="1" dirty="0" err="1" smtClean="0"/>
              <a:t>scorecards</a:t>
            </a:r>
            <a:r>
              <a:rPr lang="fr-CH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36</a:t>
            </a:fld>
            <a:endParaRPr lang="fr-CH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3520" y="4293096"/>
            <a:ext cx="432048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39552" y="4509120"/>
            <a:ext cx="3672408" cy="1584176"/>
          </a:xfrm>
          <a:prstGeom prst="wedgeRoundRectCallout">
            <a:avLst>
              <a:gd name="adj1" fmla="val -63005"/>
              <a:gd name="adj2" fmla="val 27119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000" dirty="0" smtClean="0">
                <a:solidFill>
                  <a:schemeClr val="tx1"/>
                </a:solidFill>
              </a:rPr>
              <a:t>Conduire l’évaluation même si l’on pense qu’il n’y a rien! </a:t>
            </a:r>
          </a:p>
          <a:p>
            <a:r>
              <a:rPr lang="fr-CH" sz="20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fr-CH" sz="2000" dirty="0" err="1" smtClean="0">
                <a:solidFill>
                  <a:schemeClr val="tx1"/>
                </a:solidFill>
                <a:sym typeface="Wingdings" pitchFamily="2" charset="2"/>
              </a:rPr>
              <a:t>Bcp</a:t>
            </a:r>
            <a:r>
              <a:rPr lang="fr-CH" sz="2000" dirty="0" smtClean="0">
                <a:solidFill>
                  <a:schemeClr val="tx1"/>
                </a:solidFill>
                <a:sym typeface="Wingdings" pitchFamily="2" charset="2"/>
              </a:rPr>
              <a:t> d’équipes ne formalisent pas leurs activités de sécurité!</a:t>
            </a:r>
            <a:endParaRPr lang="fr-CH" sz="2000" dirty="0">
              <a:solidFill>
                <a:schemeClr val="tx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37" y="476672"/>
            <a:ext cx="4214863" cy="100811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  <a:effectLst>
            <a:outerShdw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Premières actions: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u="sng" dirty="0" smtClean="0"/>
              <a:t>Identifier l’opportunité:</a:t>
            </a:r>
            <a:endParaRPr lang="fr-CH" sz="3600" dirty="0" smtClean="0"/>
          </a:p>
          <a:p>
            <a:pPr lvl="1">
              <a:buFont typeface="Wingdings"/>
              <a:buChar char="à"/>
            </a:pPr>
            <a:r>
              <a:rPr lang="fr-CH" dirty="0" smtClean="0"/>
              <a:t> Démarrer un programme de sécurité?</a:t>
            </a:r>
          </a:p>
          <a:p>
            <a:pPr lvl="1">
              <a:buFont typeface="Wingdings"/>
              <a:buChar char="à"/>
            </a:pPr>
            <a:r>
              <a:rPr lang="fr-CH" dirty="0" smtClean="0"/>
              <a:t> Formaliser/renforcer le programme existant ?</a:t>
            </a:r>
          </a:p>
          <a:p>
            <a:pPr lvl="1">
              <a:buFont typeface="Wingdings"/>
              <a:buChar char="à"/>
            </a:pPr>
            <a:r>
              <a:rPr lang="fr-CH" dirty="0" smtClean="0"/>
              <a:t> Déléguer / accompagner la mise en œuvre?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37</a:t>
            </a:fld>
            <a:endParaRPr lang="fr-CH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39552" y="4077072"/>
            <a:ext cx="3672408" cy="1872208"/>
          </a:xfrm>
          <a:prstGeom prst="wedgeRoundRectCallout">
            <a:avLst>
              <a:gd name="adj1" fmla="val -63005"/>
              <a:gd name="adj2" fmla="val 27119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2400" dirty="0" smtClean="0">
                <a:solidFill>
                  <a:schemeClr val="tx1"/>
                </a:solidFill>
              </a:rPr>
              <a:t>Privilégier l’itération à la planification (éviter la « </a:t>
            </a:r>
            <a:r>
              <a:rPr lang="fr-CH" sz="2400" i="1" dirty="0" err="1" smtClean="0">
                <a:solidFill>
                  <a:schemeClr val="tx1"/>
                </a:solidFill>
              </a:rPr>
              <a:t>roadmap</a:t>
            </a:r>
            <a:r>
              <a:rPr lang="fr-CH" sz="2400" i="1" dirty="0" smtClean="0">
                <a:solidFill>
                  <a:schemeClr val="tx1"/>
                </a:solidFill>
              </a:rPr>
              <a:t> magique»</a:t>
            </a:r>
            <a:r>
              <a:rPr lang="fr-CH" sz="2400" dirty="0" smtClean="0">
                <a:solidFill>
                  <a:schemeClr val="tx1"/>
                </a:solidFill>
              </a:rPr>
              <a:t>)!</a:t>
            </a:r>
          </a:p>
          <a:p>
            <a:endParaRPr lang="fr-CH" sz="2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17488"/>
            <a:ext cx="3419872" cy="233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Et ensuite?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H" sz="3600" u="sng" dirty="0" smtClean="0"/>
              <a:t>Itération:</a:t>
            </a:r>
            <a:endParaRPr lang="fr-CH" sz="3600" dirty="0" smtClean="0"/>
          </a:p>
          <a:p>
            <a:pPr lvl="1">
              <a:buFont typeface="Wingdings"/>
              <a:buChar char="à"/>
            </a:pPr>
            <a:r>
              <a:rPr lang="fr-CH" dirty="0" smtClean="0"/>
              <a:t> Ajouter une activité?</a:t>
            </a:r>
          </a:p>
          <a:p>
            <a:pPr lvl="1">
              <a:buFont typeface="Wingdings"/>
              <a:buChar char="à"/>
            </a:pPr>
            <a:r>
              <a:rPr lang="fr-CH" dirty="0" smtClean="0"/>
              <a:t> Accroître le niveau de maturité d’une activité existante?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38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i="1" dirty="0" smtClean="0"/>
              <a:t>A éviter…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39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endParaRPr lang="fr-CH" dirty="0" smtClean="0"/>
          </a:p>
          <a:p>
            <a:pPr>
              <a:buNone/>
            </a:pPr>
            <a:r>
              <a:rPr lang="fr-CH" dirty="0" smtClean="0"/>
              <a:t>Quel besoin, pour quel contexte?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Pièges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H" dirty="0" smtClean="0"/>
              <a:t>Viser l’implémentation totale d’</a:t>
            </a:r>
            <a:r>
              <a:rPr lang="fr-CH" dirty="0" err="1" smtClean="0"/>
              <a:t>OpenSAMM</a:t>
            </a:r>
            <a:endParaRPr lang="fr-CH" dirty="0" smtClean="0"/>
          </a:p>
          <a:p>
            <a:pPr lvl="1"/>
            <a:r>
              <a:rPr lang="fr-CH" dirty="0" err="1" smtClean="0"/>
              <a:t>OpenSAMM</a:t>
            </a:r>
            <a:r>
              <a:rPr lang="fr-CH" dirty="0" smtClean="0"/>
              <a:t> est un modèle de maturité, pas une méthodologie!</a:t>
            </a:r>
          </a:p>
          <a:p>
            <a:pPr lvl="1"/>
            <a:r>
              <a:rPr lang="fr-CH" dirty="0" smtClean="0"/>
              <a:t>Conserver le focus sur la réduction de risques et les opportunités présentes au sein de l’organisation (compétences, ressources)</a:t>
            </a:r>
          </a:p>
          <a:p>
            <a:pPr lvl="1"/>
            <a:r>
              <a:rPr lang="fr-CH" dirty="0" smtClean="0"/>
              <a:t>Ne pas privilégier l’implémentation à 100% mais renforcer les activités à haute valeur ajoutée!</a:t>
            </a:r>
          </a:p>
          <a:p>
            <a:endParaRPr lang="fr-CH" dirty="0" smtClean="0"/>
          </a:p>
          <a:p>
            <a:endParaRPr lang="fr-CH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40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Pièges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fr-CH" dirty="0" smtClean="0"/>
              <a:t>Confondre « niveau de maturité » avec « maîtrise de l’activité »</a:t>
            </a:r>
          </a:p>
          <a:p>
            <a:pPr lvl="1"/>
            <a:r>
              <a:rPr lang="fr-CH" dirty="0" smtClean="0"/>
              <a:t>Que l’on soit niveau 1, 2 ou 3 ne fournit aucune indication quant au degré de maîtrise de l’activité </a:t>
            </a:r>
            <a:r>
              <a:rPr lang="fr-CH" sz="2400" dirty="0" smtClean="0"/>
              <a:t>(« prouver que l’on fait » vs. « savoir faire correctement »)</a:t>
            </a:r>
          </a:p>
          <a:p>
            <a:pPr lvl="1"/>
            <a:r>
              <a:rPr lang="fr-CH" dirty="0" err="1" smtClean="0"/>
              <a:t>P.ex</a:t>
            </a:r>
            <a:r>
              <a:rPr lang="fr-CH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41</a:t>
            </a:fld>
            <a:endParaRPr lang="fr-CH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053070"/>
            <a:ext cx="5341298" cy="232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Pièges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fr-CH" dirty="0" smtClean="0"/>
              <a:t>Confondre confiance et assurance</a:t>
            </a:r>
          </a:p>
          <a:p>
            <a:pPr lvl="1"/>
            <a:r>
              <a:rPr lang="fr-CH" dirty="0" err="1" smtClean="0"/>
              <a:t>OpenSAMM</a:t>
            </a:r>
            <a:r>
              <a:rPr lang="fr-CH" dirty="0" smtClean="0"/>
              <a:t> est un modèle de confiance et non d’assurance.</a:t>
            </a:r>
          </a:p>
          <a:p>
            <a:pPr lvl="1"/>
            <a:r>
              <a:rPr lang="fr-CH" dirty="0" smtClean="0"/>
              <a:t>Zones caractéristique de fuite:</a:t>
            </a:r>
          </a:p>
          <a:p>
            <a:pPr lvl="2"/>
            <a:r>
              <a:rPr lang="fr-CH" dirty="0" smtClean="0"/>
              <a:t>Contraintes réglementaires incomprises</a:t>
            </a:r>
          </a:p>
          <a:p>
            <a:pPr lvl="2"/>
            <a:r>
              <a:rPr lang="fr-CH" dirty="0" smtClean="0"/>
              <a:t>Formateurs hors sujet ou peu pédagogues</a:t>
            </a:r>
          </a:p>
          <a:p>
            <a:pPr lvl="2"/>
            <a:r>
              <a:rPr lang="fr-CH" dirty="0" smtClean="0"/>
              <a:t>Architectures/librairies considérées comme sûres alors qu’elles sont vulnérables</a:t>
            </a:r>
          </a:p>
          <a:p>
            <a:pPr lvl="2"/>
            <a:r>
              <a:rPr lang="fr-CH" dirty="0" smtClean="0"/>
              <a:t>Tests insuffisants dans les activités de contrôle</a:t>
            </a:r>
          </a:p>
          <a:p>
            <a:pPr lvl="2"/>
            <a:r>
              <a:rPr lang="fr-CH" dirty="0" smtClean="0"/>
              <a:t>Écarts/divergences entre le code testé et le code déployé</a:t>
            </a:r>
          </a:p>
          <a:p>
            <a:pPr lvl="2"/>
            <a:r>
              <a:rPr lang="fr-CH" dirty="0" smtClean="0"/>
              <a:t>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42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Pièges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pPr>
              <a:buNone/>
            </a:pPr>
            <a:r>
              <a:rPr lang="fr-CH" i="1" dirty="0" smtClean="0"/>
              <a:t>En voyez-vous d’autres?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43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Modèle de maturité « clés en mains » à la libre disposition des organisations</a:t>
            </a:r>
          </a:p>
          <a:p>
            <a:r>
              <a:rPr lang="fr-CH" dirty="0" smtClean="0"/>
              <a:t>Si implémenté correctement, accroît la visibilité sur les risques</a:t>
            </a:r>
          </a:p>
          <a:p>
            <a:r>
              <a:rPr lang="fr-CH" dirty="0" smtClean="0"/>
              <a:t>Apporte un soutien à des directives normées ou standardisées du type « mettre en œuvre une stratégie de développement sécurisé »</a:t>
            </a:r>
          </a:p>
          <a:p>
            <a:r>
              <a:rPr lang="fr-CH" dirty="0" smtClean="0"/>
              <a:t>Vision prescriptive de l’organisation générale du programme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44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H" dirty="0" smtClean="0"/>
              <a:t>Vision évolutive, adaptable aux cycles existants et technologiquement agnostique</a:t>
            </a:r>
          </a:p>
          <a:p>
            <a:r>
              <a:rPr lang="fr-CH" dirty="0" smtClean="0"/>
              <a:t>Un modèle supporté par la communauté, appuyé par des outils</a:t>
            </a:r>
          </a:p>
          <a:p>
            <a:r>
              <a:rPr lang="fr-CH" dirty="0" smtClean="0"/>
              <a:t>Non-exclusif, interopérable</a:t>
            </a:r>
          </a:p>
          <a:p>
            <a:r>
              <a:rPr lang="fr-CH" dirty="0" smtClean="0"/>
              <a:t>Toutefois:</a:t>
            </a:r>
          </a:p>
          <a:p>
            <a:pPr lvl="1"/>
            <a:r>
              <a:rPr lang="fr-CH" dirty="0" smtClean="0"/>
              <a:t>N’apporte aucune réponse technique</a:t>
            </a:r>
          </a:p>
          <a:p>
            <a:pPr lvl="1"/>
            <a:r>
              <a:rPr lang="fr-CH" dirty="0" smtClean="0"/>
              <a:t>La maturité du modèle de maturité lui-même est encore à identifier…</a:t>
            </a:r>
          </a:p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OWASP France – Training Day Paris –  Avril 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45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Questions?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46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Merci!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CH" sz="2000" dirty="0" smtClean="0"/>
          </a:p>
          <a:p>
            <a:pPr>
              <a:buNone/>
            </a:pPr>
            <a:endParaRPr lang="fr-CH" sz="2400" dirty="0" smtClean="0"/>
          </a:p>
          <a:p>
            <a:pPr>
              <a:buNone/>
            </a:pPr>
            <a:r>
              <a:rPr lang="fr-CH" sz="2400" dirty="0" smtClean="0"/>
              <a:t>Pour me contacter:</a:t>
            </a:r>
          </a:p>
          <a:p>
            <a:pPr>
              <a:buNone/>
            </a:pP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  antonio.fontes@owasp.org</a:t>
            </a:r>
          </a:p>
          <a:p>
            <a:pPr>
              <a:buNone/>
            </a:pPr>
            <a:r>
              <a:rPr lang="fr-CH" sz="2000" dirty="0" smtClean="0"/>
              <a:t>  @starbuck3000</a:t>
            </a:r>
          </a:p>
          <a:p>
            <a:pPr>
              <a:buNone/>
            </a:pPr>
            <a:r>
              <a:rPr lang="fr-CH" sz="2000" dirty="0" smtClean="0"/>
              <a:t>  </a:t>
            </a:r>
          </a:p>
          <a:p>
            <a:pPr>
              <a:buNone/>
            </a:pPr>
            <a:endParaRPr lang="fr-CH" sz="2000" dirty="0" smtClean="0"/>
          </a:p>
          <a:p>
            <a:pPr>
              <a:buNone/>
            </a:pPr>
            <a:r>
              <a:rPr lang="fr-CH" sz="2000" dirty="0" smtClean="0"/>
              <a:t>				</a:t>
            </a:r>
            <a:r>
              <a:rPr lang="fr-CH" sz="2000" dirty="0" smtClean="0">
                <a:hlinkClick r:id="rId2"/>
              </a:rPr>
              <a:t>http://www.opensamm.org</a:t>
            </a:r>
            <a:r>
              <a:rPr lang="fr-CH" sz="2000" dirty="0" smtClean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H" smtClean="0"/>
              <a:t>OWASP France – Training Day Paris –  Avril 2011</a:t>
            </a:r>
            <a:endParaRPr lang="fr-C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47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Multiplication des application web au sein des organisations</a:t>
            </a:r>
          </a:p>
          <a:p>
            <a:r>
              <a:rPr lang="fr-CH" dirty="0" smtClean="0"/>
              <a:t>Multiplication des technologies</a:t>
            </a:r>
          </a:p>
          <a:p>
            <a:r>
              <a:rPr lang="fr-CH" dirty="0" smtClean="0"/>
              <a:t>Interconnexion des services stratégiques (backoffice/mainframe)</a:t>
            </a:r>
          </a:p>
          <a:p>
            <a:r>
              <a:rPr lang="fr-CH" dirty="0" smtClean="0"/>
              <a:t>Multiplication des unités de développement:</a:t>
            </a:r>
          </a:p>
          <a:p>
            <a:pPr lvl="1"/>
            <a:r>
              <a:rPr lang="fr-CH" dirty="0" smtClean="0"/>
              <a:t>Nombreux cycles de développement à l’</a:t>
            </a:r>
            <a:r>
              <a:rPr lang="fr-CH" dirty="0" err="1" smtClean="0"/>
              <a:t>oeuvre</a:t>
            </a:r>
            <a:endParaRPr lang="fr-CH" dirty="0" smtClean="0"/>
          </a:p>
          <a:p>
            <a:pPr lvl="1"/>
            <a:r>
              <a:rPr lang="fr-CH" dirty="0" smtClean="0"/>
              <a:t>Externalisation croissante du cycle ou partie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5</a:t>
            </a:fld>
            <a:endParaRPr lang="fr-CH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8194" name="Picture 2" descr="sketched wireframes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6556" y="2492896"/>
            <a:ext cx="1614574" cy="1728192"/>
          </a:xfrm>
          <a:prstGeom prst="rect">
            <a:avLst/>
          </a:prstGeom>
          <a:noFill/>
        </p:spPr>
      </p:pic>
      <p:pic>
        <p:nvPicPr>
          <p:cNvPr id="8196" name="Picture 4" descr="http://sites.google.com/site/twitteralert/_/rsrc/1222554864274/software-requirements-specification/use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2700" y="2636912"/>
            <a:ext cx="1554449" cy="1518778"/>
          </a:xfrm>
          <a:prstGeom prst="rect">
            <a:avLst/>
          </a:prstGeom>
          <a:noFill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88844" y="2780928"/>
            <a:ext cx="237626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3032860" y="4288902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nyuhuhuu@flickr.com</a:t>
            </a:r>
            <a:endParaRPr lang="fr-CH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05068" y="2924944"/>
            <a:ext cx="24807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93300" y="3212976"/>
            <a:ext cx="21507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ight Arrow 21"/>
          <p:cNvSpPr/>
          <p:nvPr/>
        </p:nvSpPr>
        <p:spPr>
          <a:xfrm>
            <a:off x="611560" y="5085184"/>
            <a:ext cx="7920880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9436" y="52007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Cycle de développement</a:t>
            </a:r>
            <a:endParaRPr lang="fr-CH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-788402" y="3785694"/>
            <a:ext cx="2664296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3804383">
            <a:off x="5341674" y="5174999"/>
            <a:ext cx="64807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TextBox 26"/>
          <p:cNvSpPr txBox="1"/>
          <p:nvPr/>
        </p:nvSpPr>
        <p:spPr>
          <a:xfrm>
            <a:off x="5868144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err="1" smtClean="0">
                <a:solidFill>
                  <a:srgbClr val="FF0000"/>
                </a:solidFill>
              </a:rPr>
              <a:t>Pentest</a:t>
            </a:r>
            <a:endParaRPr lang="fr-CH" b="1" i="1" dirty="0">
              <a:solidFill>
                <a:srgbClr val="FF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522" y="2680456"/>
            <a:ext cx="7768902" cy="24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4489106" y="4109730"/>
            <a:ext cx="1872208" cy="217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43423" y="3140968"/>
            <a:ext cx="4792673" cy="253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8640264">
            <a:off x="5406085" y="2805689"/>
            <a:ext cx="420065" cy="27937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TextBox 31"/>
          <p:cNvSpPr txBox="1"/>
          <p:nvPr/>
        </p:nvSpPr>
        <p:spPr>
          <a:xfrm>
            <a:off x="3419872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Observation du risque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Risque</a:t>
            </a:r>
            <a:endParaRPr lang="fr-CH" dirty="0"/>
          </a:p>
        </p:txBody>
      </p:sp>
      <p:sp>
        <p:nvSpPr>
          <p:cNvPr id="33" name="Rounded Rectangular Callout 32"/>
          <p:cNvSpPr/>
          <p:nvPr/>
        </p:nvSpPr>
        <p:spPr>
          <a:xfrm>
            <a:off x="5796136" y="3573016"/>
            <a:ext cx="2448272" cy="1296144"/>
          </a:xfrm>
          <a:prstGeom prst="wedgeRoundRectCallout">
            <a:avLst>
              <a:gd name="adj1" fmla="val -61434"/>
              <a:gd name="adj2" fmla="val -24424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Exposition au risque totalement inconnue jusqu’au test.</a:t>
            </a:r>
            <a:endParaRPr lang="fr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6" name="Rounded Rectangle 5"/>
          <p:cNvSpPr/>
          <p:nvPr/>
        </p:nvSpPr>
        <p:spPr>
          <a:xfrm>
            <a:off x="39553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analyse</a:t>
            </a:r>
            <a:endParaRPr lang="fr-CH"/>
          </a:p>
        </p:txBody>
      </p:sp>
      <p:sp>
        <p:nvSpPr>
          <p:cNvPr id="7" name="Rounded Rectangle 6"/>
          <p:cNvSpPr/>
          <p:nvPr/>
        </p:nvSpPr>
        <p:spPr>
          <a:xfrm>
            <a:off x="1619672" y="1556792"/>
            <a:ext cx="13639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/>
              <a:t>conception</a:t>
            </a:r>
            <a:endParaRPr lang="fr-CH" dirty="0"/>
          </a:p>
        </p:txBody>
      </p:sp>
      <p:sp>
        <p:nvSpPr>
          <p:cNvPr id="8" name="Rounded Rectangle 7"/>
          <p:cNvSpPr/>
          <p:nvPr/>
        </p:nvSpPr>
        <p:spPr>
          <a:xfrm>
            <a:off x="3059832" y="1556792"/>
            <a:ext cx="1796008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implémentation</a:t>
            </a:r>
            <a:endParaRPr lang="fr-CH"/>
          </a:p>
        </p:txBody>
      </p:sp>
      <p:sp>
        <p:nvSpPr>
          <p:cNvPr id="9" name="Rounded Rectangle 8"/>
          <p:cNvSpPr/>
          <p:nvPr/>
        </p:nvSpPr>
        <p:spPr>
          <a:xfrm>
            <a:off x="4923656" y="1556792"/>
            <a:ext cx="1084312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contrôle</a:t>
            </a:r>
            <a:endParaRPr lang="fr-CH"/>
          </a:p>
        </p:txBody>
      </p:sp>
      <p:sp>
        <p:nvSpPr>
          <p:cNvPr id="10" name="Rounded Rectangle 9"/>
          <p:cNvSpPr/>
          <p:nvPr/>
        </p:nvSpPr>
        <p:spPr>
          <a:xfrm>
            <a:off x="6079976" y="1556792"/>
            <a:ext cx="1147936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livraison</a:t>
            </a:r>
            <a:endParaRPr lang="fr-CH"/>
          </a:p>
        </p:txBody>
      </p:sp>
      <p:sp>
        <p:nvSpPr>
          <p:cNvPr id="11" name="Rounded Rectangle 10"/>
          <p:cNvSpPr/>
          <p:nvPr/>
        </p:nvSpPr>
        <p:spPr>
          <a:xfrm>
            <a:off x="7299920" y="1556792"/>
            <a:ext cx="1516360" cy="57606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mtClean="0"/>
              <a:t>maintenance</a:t>
            </a:r>
            <a:endParaRPr lang="fr-CH"/>
          </a:p>
        </p:txBody>
      </p:sp>
      <p:sp>
        <p:nvSpPr>
          <p:cNvPr id="12" name="Right Arrow 11"/>
          <p:cNvSpPr/>
          <p:nvPr/>
        </p:nvSpPr>
        <p:spPr>
          <a:xfrm>
            <a:off x="395536" y="2132856"/>
            <a:ext cx="8424936" cy="288032"/>
          </a:xfrm>
          <a:prstGeom prst="rightArrow">
            <a:avLst/>
          </a:prstGeom>
          <a:gradFill>
            <a:gsLst>
              <a:gs pos="0">
                <a:srgbClr val="00B050"/>
              </a:gs>
              <a:gs pos="45000">
                <a:srgbClr val="FFFF00"/>
              </a:gs>
              <a:gs pos="70000">
                <a:srgbClr val="FF0000"/>
              </a:gs>
              <a:gs pos="100000">
                <a:srgbClr val="310505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ight Arrow 21"/>
          <p:cNvSpPr/>
          <p:nvPr/>
        </p:nvSpPr>
        <p:spPr>
          <a:xfrm>
            <a:off x="611560" y="5085184"/>
            <a:ext cx="7920880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69436" y="520073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Cycle de développement</a:t>
            </a:r>
            <a:endParaRPr lang="fr-CH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-788402" y="3785694"/>
            <a:ext cx="2664296" cy="144016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000" b="1" dirty="0">
              <a:solidFill>
                <a:schemeClr val="tx1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 rot="13804383">
            <a:off x="5341674" y="5174999"/>
            <a:ext cx="648072" cy="43204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TextBox 26"/>
          <p:cNvSpPr txBox="1"/>
          <p:nvPr/>
        </p:nvSpPr>
        <p:spPr>
          <a:xfrm>
            <a:off x="5868144" y="550794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i="1" dirty="0" err="1" smtClean="0">
                <a:solidFill>
                  <a:srgbClr val="FF0000"/>
                </a:solidFill>
              </a:rPr>
              <a:t>Pentest</a:t>
            </a:r>
            <a:endParaRPr lang="fr-CH" b="1" i="1" dirty="0">
              <a:solidFill>
                <a:srgbClr val="FF0000"/>
              </a:solidFill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9522" y="2680456"/>
            <a:ext cx="7768902" cy="24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Straight Connector 28"/>
          <p:cNvCxnSpPr/>
          <p:nvPr/>
        </p:nvCxnSpPr>
        <p:spPr>
          <a:xfrm rot="5400000" flipH="1" flipV="1">
            <a:off x="4489106" y="4109730"/>
            <a:ext cx="1872208" cy="21772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43423" y="3140968"/>
            <a:ext cx="4792673" cy="253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>
          <a:xfrm rot="8640264">
            <a:off x="5406085" y="2805689"/>
            <a:ext cx="420065" cy="279379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2" name="TextBox 31"/>
          <p:cNvSpPr txBox="1"/>
          <p:nvPr/>
        </p:nvSpPr>
        <p:spPr>
          <a:xfrm>
            <a:off x="3419872" y="249289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>
                <a:solidFill>
                  <a:srgbClr val="FF0000"/>
                </a:solidFill>
              </a:rPr>
              <a:t>Observation du risque</a:t>
            </a:r>
            <a:endParaRPr lang="fr-C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263691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Risque</a:t>
            </a:r>
            <a:endParaRPr lang="fr-CH" dirty="0"/>
          </a:p>
        </p:txBody>
      </p:sp>
      <p:sp>
        <p:nvSpPr>
          <p:cNvPr id="33" name="Right Arrow 32"/>
          <p:cNvSpPr/>
          <p:nvPr/>
        </p:nvSpPr>
        <p:spPr>
          <a:xfrm rot="6046968">
            <a:off x="6797299" y="4539144"/>
            <a:ext cx="942791" cy="17961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4" name="Right Arrow 33"/>
          <p:cNvSpPr/>
          <p:nvPr/>
        </p:nvSpPr>
        <p:spPr>
          <a:xfrm rot="3761018">
            <a:off x="7506239" y="4471415"/>
            <a:ext cx="942791" cy="17961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5" name="TextBox 34"/>
          <p:cNvSpPr txBox="1"/>
          <p:nvPr/>
        </p:nvSpPr>
        <p:spPr>
          <a:xfrm>
            <a:off x="6889428" y="374114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smtClean="0"/>
              <a:t>Release</a:t>
            </a:r>
            <a:endParaRPr lang="fr-CH" b="1" dirty="0"/>
          </a:p>
        </p:txBody>
      </p:sp>
      <p:sp>
        <p:nvSpPr>
          <p:cNvPr id="36" name="Right Arrow 35"/>
          <p:cNvSpPr/>
          <p:nvPr/>
        </p:nvSpPr>
        <p:spPr>
          <a:xfrm rot="8008518">
            <a:off x="6221235" y="4539143"/>
            <a:ext cx="942791" cy="179618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7" name="Rounded Rectangular Callout 36"/>
          <p:cNvSpPr/>
          <p:nvPr/>
        </p:nvSpPr>
        <p:spPr>
          <a:xfrm>
            <a:off x="2555776" y="3501008"/>
            <a:ext cx="2448272" cy="1296144"/>
          </a:xfrm>
          <a:prstGeom prst="wedgeRoundRectCallout">
            <a:avLst>
              <a:gd name="adj1" fmla="val 70454"/>
              <a:gd name="adj2" fmla="val 20403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Le déploiement est (souvent) imminent. </a:t>
            </a:r>
            <a:endParaRPr lang="fr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6512" y="1412776"/>
            <a:ext cx="8908044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Le paradigme « </a:t>
            </a:r>
            <a:r>
              <a:rPr lang="fr-CH" dirty="0" err="1" smtClean="0"/>
              <a:t>pentest</a:t>
            </a:r>
            <a:r>
              <a:rPr lang="fr-CH" dirty="0" smtClean="0"/>
              <a:t> »</a:t>
            </a:r>
            <a:endParaRPr lang="fr-C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smtClean="0"/>
              <a:t>OWASP France – Training Day Paris –  Avril 2011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5922D-9CE9-4DAF-BDE8-72278C1EA405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5652120" y="2852936"/>
            <a:ext cx="2448272" cy="1296144"/>
          </a:xfrm>
          <a:prstGeom prst="wedgeRoundRectCallout">
            <a:avLst>
              <a:gd name="adj1" fmla="val -56765"/>
              <a:gd name="adj2" fmla="val -9727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Les coûts correctifs dépendent…des résultats du test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1691680" y="2060848"/>
            <a:ext cx="2808312" cy="1296144"/>
          </a:xfrm>
          <a:prstGeom prst="wedgeRoundRectCallout">
            <a:avLst>
              <a:gd name="adj1" fmla="val 15709"/>
              <a:gd name="adj2" fmla="val 65860"/>
              <a:gd name="adj3" fmla="val 16667"/>
            </a:avLst>
          </a:prstGeom>
          <a:solidFill>
            <a:srgbClr val="B6CB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 smtClean="0">
                <a:solidFill>
                  <a:schemeClr val="tx1"/>
                </a:solidFill>
              </a:rPr>
              <a:t>Alors que l’on sait que les coûts d’une modification augmentent au fil du temps…</a:t>
            </a:r>
            <a:endParaRPr lang="fr-CH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1295</Words>
  <Application>Microsoft Office PowerPoint</Application>
  <PresentationFormat>On-screen Show (4:3)</PresentationFormat>
  <Paragraphs>383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OpenSAMM Identifier et réduire le risque durant  le cycle de développement logiciel</vt:lpstr>
      <vt:lpstr>Infos intervenant</vt:lpstr>
      <vt:lpstr>Programme</vt:lpstr>
      <vt:lpstr>Slide 4</vt:lpstr>
      <vt:lpstr>Constat</vt:lpstr>
      <vt:lpstr>Le paradigme « pentest »</vt:lpstr>
      <vt:lpstr>Le paradigme « pentest »</vt:lpstr>
      <vt:lpstr>Le paradigme « pentest »</vt:lpstr>
      <vt:lpstr>Le paradigme « pentest »</vt:lpstr>
      <vt:lpstr>Le paradigme « pentest »</vt:lpstr>
      <vt:lpstr>Le paradigme « pentest »</vt:lpstr>
      <vt:lpstr>Le paradigme « pentest »</vt:lpstr>
      <vt:lpstr>Quel est le besoin « terrain »?</vt:lpstr>
      <vt:lpstr>Quel est le besoin « terrain »?</vt:lpstr>
      <vt:lpstr>Quel est le besoin « terrain »?</vt:lpstr>
      <vt:lpstr>Slide 16</vt:lpstr>
      <vt:lpstr>Touchpoints</vt:lpstr>
      <vt:lpstr>SDL</vt:lpstr>
      <vt:lpstr>B-SIMM2</vt:lpstr>
      <vt:lpstr>Slide 20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</vt:lpstr>
      <vt:lpstr>OpenSAMM: l’avenir</vt:lpstr>
      <vt:lpstr>Slide 34</vt:lpstr>
      <vt:lpstr>Premières actions:</vt:lpstr>
      <vt:lpstr>Premières actions:</vt:lpstr>
      <vt:lpstr>Premières actions:</vt:lpstr>
      <vt:lpstr>Et ensuite?</vt:lpstr>
      <vt:lpstr>Slide 39</vt:lpstr>
      <vt:lpstr>Pièges</vt:lpstr>
      <vt:lpstr>Pièges</vt:lpstr>
      <vt:lpstr>Pièges</vt:lpstr>
      <vt:lpstr>Pièges</vt:lpstr>
      <vt:lpstr>Conclusion</vt:lpstr>
      <vt:lpstr>Conclusion</vt:lpstr>
      <vt:lpstr>Questions?</vt:lpstr>
      <vt:lpstr>Merci!</vt:lpstr>
    </vt:vector>
  </TitlesOfParts>
  <Manager>Antonio Fontes</Manager>
  <Company>OWASP Switzerland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meeting 17 février 2011 @ HEIG-VD Yverdon-Les-Bains</dc:title>
  <dc:creator>six</dc:creator>
  <cp:keywords>security, appsec, webappsec, owasp, geneva, switzerland</cp:keywords>
  <cp:lastModifiedBy>six</cp:lastModifiedBy>
  <cp:revision>401</cp:revision>
  <dcterms:created xsi:type="dcterms:W3CDTF">2009-12-20T17:04:32Z</dcterms:created>
  <dcterms:modified xsi:type="dcterms:W3CDTF">2011-04-28T08:53:39Z</dcterms:modified>
</cp:coreProperties>
</file>