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9" r:id="rId4"/>
    <p:sldId id="277" r:id="rId5"/>
    <p:sldId id="260" r:id="rId6"/>
    <p:sldId id="261" r:id="rId7"/>
    <p:sldId id="263" r:id="rId8"/>
    <p:sldId id="262" r:id="rId9"/>
    <p:sldId id="264" r:id="rId10"/>
    <p:sldId id="278" r:id="rId11"/>
    <p:sldId id="279" r:id="rId12"/>
    <p:sldId id="280" r:id="rId13"/>
    <p:sldId id="281" r:id="rId14"/>
    <p:sldId id="282" r:id="rId15"/>
    <p:sldId id="265" r:id="rId16"/>
    <p:sldId id="269" r:id="rId17"/>
    <p:sldId id="285" r:id="rId18"/>
    <p:sldId id="270" r:id="rId19"/>
    <p:sldId id="271" r:id="rId20"/>
    <p:sldId id="267" r:id="rId21"/>
    <p:sldId id="284" r:id="rId22"/>
    <p:sldId id="268" r:id="rId23"/>
    <p:sldId id="276" r:id="rId24"/>
    <p:sldId id="273" r:id="rId25"/>
    <p:sldId id="274" r:id="rId26"/>
    <p:sldId id="275"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85"/>
    <a:srgbClr val="D8A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19" autoAdjust="0"/>
  </p:normalViewPr>
  <p:slideViewPr>
    <p:cSldViewPr snapToGrid="0" snapToObjects="1" showGuides="1">
      <p:cViewPr varScale="1">
        <p:scale>
          <a:sx n="97" d="100"/>
          <a:sy n="97" d="100"/>
        </p:scale>
        <p:origin x="-1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Typical Security Testers Day</a:t>
            </a:r>
            <a:endParaRPr lang="en-US" dirty="0"/>
          </a:p>
        </c:rich>
      </c:tx>
      <c:layout/>
      <c:overlay val="0"/>
    </c:title>
    <c:autoTitleDeleted val="0"/>
    <c:plotArea>
      <c:layout/>
      <c:pieChart>
        <c:varyColors val="1"/>
        <c:ser>
          <c:idx val="0"/>
          <c:order val="0"/>
          <c:tx>
            <c:strRef>
              <c:f>Sheet1!$B$1</c:f>
              <c:strCache>
                <c:ptCount val="1"/>
                <c:pt idx="0">
                  <c:v>Sales</c:v>
                </c:pt>
              </c:strCache>
            </c:strRef>
          </c:tx>
          <c:cat>
            <c:strRef>
              <c:f>Sheet1!$A$2:$A$5</c:f>
              <c:strCache>
                <c:ptCount val="4"/>
                <c:pt idx="0">
                  <c:v>Finding Bugs</c:v>
                </c:pt>
                <c:pt idx="1">
                  <c:v>Meetings</c:v>
                </c:pt>
                <c:pt idx="2">
                  <c:v>Help Fixing Issues</c:v>
                </c:pt>
                <c:pt idx="3">
                  <c:v>Corp BS</c:v>
                </c:pt>
              </c:strCache>
            </c:strRef>
          </c:cat>
          <c:val>
            <c:numRef>
              <c:f>Sheet1!$B$2:$B$5</c:f>
              <c:numCache>
                <c:formatCode>General</c:formatCode>
                <c:ptCount val="4"/>
                <c:pt idx="0">
                  <c:v>15.0</c:v>
                </c:pt>
                <c:pt idx="1">
                  <c:v>25.0</c:v>
                </c:pt>
                <c:pt idx="2">
                  <c:v>35.0</c:v>
                </c:pt>
                <c:pt idx="3">
                  <c:v>25.0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1788F-30A2-5B45-9A19-8AECB5128543}" type="datetimeFigureOut">
              <a:rPr lang="en-US" smtClean="0"/>
              <a:t>4/10/15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91570-8D95-D94D-8609-ACDA8E58C04E}" type="slidenum">
              <a:rPr lang="en-US" smtClean="0"/>
              <a:t>‹#›</a:t>
            </a:fld>
            <a:endParaRPr lang="en-US"/>
          </a:p>
        </p:txBody>
      </p:sp>
    </p:spTree>
    <p:extLst>
      <p:ext uri="{BB962C8B-B14F-4D97-AF65-F5344CB8AC3E}">
        <p14:creationId xmlns:p14="http://schemas.microsoft.com/office/powerpoint/2010/main" val="2644406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1570-8D95-D94D-8609-ACDA8E58C04E}" type="slidenum">
              <a:rPr lang="en-US" smtClean="0"/>
              <a:t>1</a:t>
            </a:fld>
            <a:endParaRPr lang="en-US"/>
          </a:p>
        </p:txBody>
      </p:sp>
    </p:spTree>
    <p:extLst>
      <p:ext uri="{BB962C8B-B14F-4D97-AF65-F5344CB8AC3E}">
        <p14:creationId xmlns:p14="http://schemas.microsoft.com/office/powerpoint/2010/main" val="318472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91570-8D95-D94D-8609-ACDA8E58C04E}" type="slidenum">
              <a:rPr lang="en-US" smtClean="0"/>
              <a:t>27</a:t>
            </a:fld>
            <a:endParaRPr lang="en-US"/>
          </a:p>
        </p:txBody>
      </p:sp>
    </p:spTree>
    <p:extLst>
      <p:ext uri="{BB962C8B-B14F-4D97-AF65-F5344CB8AC3E}">
        <p14:creationId xmlns:p14="http://schemas.microsoft.com/office/powerpoint/2010/main" val="2794616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2620" y="2279035"/>
            <a:ext cx="6809780" cy="1470025"/>
          </a:xfrm>
        </p:spPr>
        <p:txBody>
          <a:bodyPr/>
          <a:lstStyle>
            <a:lvl1pPr algn="l">
              <a:defRPr>
                <a:solidFill>
                  <a:srgbClr val="D8A51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2620" y="4034810"/>
            <a:ext cx="612398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851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0340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141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91080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26441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2902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16626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647971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03191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03456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4/10/15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496291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280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17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00468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BugBounty" TargetMode="External"/><Relationship Id="rId4" Type="http://schemas.openxmlformats.org/officeDocument/2006/relationships/hyperlink" Target="http://www.google.com/about/appsecurity/reward-program/" TargetMode="External"/><Relationship Id="rId5" Type="http://schemas.openxmlformats.org/officeDocument/2006/relationships/hyperlink" Target="https://hackerone.com/programs" TargetMode="External"/><Relationship Id="rId6" Type="http://schemas.openxmlformats.org/officeDocument/2006/relationships/hyperlink" Target="https://cve.mitre.org/" TargetMode="External"/><Relationship Id="rId7" Type="http://schemas.openxmlformats.org/officeDocument/2006/relationships/hyperlink" Target="https://www.owasp.org/index.php/Category:OWASP_Top_Ten_Project"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Security Testing</a:t>
            </a:r>
            <a:endParaRPr lang="en-US" dirty="0"/>
          </a:p>
        </p:txBody>
      </p:sp>
      <p:sp>
        <p:nvSpPr>
          <p:cNvPr id="3" name="Subtitle 2"/>
          <p:cNvSpPr>
            <a:spLocks noGrp="1"/>
          </p:cNvSpPr>
          <p:nvPr>
            <p:ph type="subTitle" idx="1"/>
          </p:nvPr>
        </p:nvSpPr>
        <p:spPr/>
        <p:txBody>
          <a:bodyPr/>
          <a:lstStyle/>
          <a:p>
            <a:r>
              <a:rPr lang="en-US" dirty="0"/>
              <a:t>A </a:t>
            </a:r>
            <a:r>
              <a:rPr lang="en-US" dirty="0" smtClean="0"/>
              <a:t>practitioner’s rambling advice &amp; musings</a:t>
            </a:r>
            <a:endParaRPr lang="en-US" dirty="0"/>
          </a:p>
        </p:txBody>
      </p:sp>
    </p:spTree>
    <p:extLst>
      <p:ext uri="{BB962C8B-B14F-4D97-AF65-F5344CB8AC3E}">
        <p14:creationId xmlns:p14="http://schemas.microsoft.com/office/powerpoint/2010/main" val="3776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Code Reading 101</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61249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Many different ways</a:t>
            </a:r>
            <a:endParaRPr lang="en-US" dirty="0"/>
          </a:p>
        </p:txBody>
      </p:sp>
      <p:sp>
        <p:nvSpPr>
          <p:cNvPr id="5" name="Content Placeholder 4"/>
          <p:cNvSpPr>
            <a:spLocks noGrp="1"/>
          </p:cNvSpPr>
          <p:nvPr>
            <p:ph idx="1"/>
          </p:nvPr>
        </p:nvSpPr>
        <p:spPr/>
        <p:txBody>
          <a:bodyPr/>
          <a:lstStyle/>
          <a:p>
            <a:r>
              <a:rPr lang="en-US" dirty="0" smtClean="0"/>
              <a:t>Some approaches</a:t>
            </a:r>
          </a:p>
          <a:p>
            <a:pPr lvl="1"/>
            <a:r>
              <a:rPr lang="en-US" dirty="0" smtClean="0"/>
              <a:t>User-interface down</a:t>
            </a:r>
          </a:p>
          <a:p>
            <a:pPr lvl="1"/>
            <a:r>
              <a:rPr lang="en-US" dirty="0" err="1" smtClean="0"/>
              <a:t>Grep</a:t>
            </a:r>
            <a:endParaRPr lang="en-US" dirty="0" smtClean="0"/>
          </a:p>
          <a:p>
            <a:pPr lvl="1"/>
            <a:r>
              <a:rPr lang="en-US" dirty="0" smtClean="0"/>
              <a:t>Functional points</a:t>
            </a:r>
          </a:p>
          <a:p>
            <a:pPr lvl="1"/>
            <a:r>
              <a:rPr lang="en-US" dirty="0" smtClean="0"/>
              <a:t>Etc…</a:t>
            </a:r>
            <a:endParaRPr lang="en-US" dirty="0"/>
          </a:p>
        </p:txBody>
      </p:sp>
    </p:spTree>
    <p:extLst>
      <p:ext uri="{BB962C8B-B14F-4D97-AF65-F5344CB8AC3E}">
        <p14:creationId xmlns:p14="http://schemas.microsoft.com/office/powerpoint/2010/main" val="241293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hints</a:t>
            </a:r>
            <a:endParaRPr lang="en-US" dirty="0"/>
          </a:p>
        </p:txBody>
      </p:sp>
      <p:sp>
        <p:nvSpPr>
          <p:cNvPr id="3" name="Content Placeholder 2"/>
          <p:cNvSpPr>
            <a:spLocks noGrp="1"/>
          </p:cNvSpPr>
          <p:nvPr>
            <p:ph idx="1"/>
          </p:nvPr>
        </p:nvSpPr>
        <p:spPr/>
        <p:txBody>
          <a:bodyPr/>
          <a:lstStyle/>
          <a:p>
            <a:r>
              <a:rPr lang="en-US" dirty="0" smtClean="0"/>
              <a:t>Look at APIs being used, and are they correct.</a:t>
            </a:r>
          </a:p>
          <a:p>
            <a:pPr lvl="1"/>
            <a:r>
              <a:rPr lang="en-US" dirty="0" smtClean="0"/>
              <a:t>HINT: </a:t>
            </a:r>
            <a:r>
              <a:rPr lang="en-US" dirty="0" err="1" smtClean="0"/>
              <a:t>esc_sql</a:t>
            </a:r>
            <a:r>
              <a:rPr lang="en-US" dirty="0" smtClean="0"/>
              <a:t> in </a:t>
            </a:r>
            <a:r>
              <a:rPr lang="en-US" dirty="0" err="1" smtClean="0"/>
              <a:t>Wordpress</a:t>
            </a:r>
            <a:r>
              <a:rPr lang="en-US" dirty="0"/>
              <a:t> </a:t>
            </a:r>
            <a:endParaRPr lang="en-US" dirty="0" smtClean="0"/>
          </a:p>
        </p:txBody>
      </p:sp>
      <p:sp>
        <p:nvSpPr>
          <p:cNvPr id="4" name="TextBox 3"/>
          <p:cNvSpPr txBox="1"/>
          <p:nvPr/>
        </p:nvSpPr>
        <p:spPr>
          <a:xfrm>
            <a:off x="853069" y="2722994"/>
            <a:ext cx="7833731" cy="1754327"/>
          </a:xfrm>
          <a:prstGeom prst="rect">
            <a:avLst/>
          </a:prstGeom>
          <a:noFill/>
        </p:spPr>
        <p:txBody>
          <a:bodyPr wrap="square" rtlCol="0">
            <a:spAutoFit/>
          </a:bodyPr>
          <a:lstStyle/>
          <a:p>
            <a:r>
              <a:rPr lang="en-US" dirty="0"/>
              <a:t>It should be noted that this function will only escape values to be used in strings in the query, as shown in the above example. That is, it only provides escaping for values that will be within quotes (as in field = '{$</a:t>
            </a:r>
            <a:r>
              <a:rPr lang="en-US" dirty="0" err="1"/>
              <a:t>escaped_value</a:t>
            </a:r>
            <a:r>
              <a:rPr lang="en-US" dirty="0"/>
              <a:t>}'). </a:t>
            </a:r>
            <a:r>
              <a:rPr lang="en-US" b="1" dirty="0"/>
              <a:t>If your value is not going to be within quotes, your code will still be vulnerable to SQL injection. For example, this is vulnerable, because the escaped value is not surrounded by quotes in the SQL query: ORDER BY {$</a:t>
            </a:r>
            <a:r>
              <a:rPr lang="en-US" b="1" dirty="0" err="1"/>
              <a:t>escaped_value</a:t>
            </a:r>
            <a:r>
              <a:rPr lang="en-US" b="1" dirty="0"/>
              <a:t>}.</a:t>
            </a:r>
          </a:p>
        </p:txBody>
      </p:sp>
    </p:spTree>
    <p:extLst>
      <p:ext uri="{BB962C8B-B14F-4D97-AF65-F5344CB8AC3E}">
        <p14:creationId xmlns:p14="http://schemas.microsoft.com/office/powerpoint/2010/main" val="1894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Continued…</a:t>
            </a:r>
            <a:endParaRPr lang="en-US" dirty="0"/>
          </a:p>
        </p:txBody>
      </p:sp>
      <p:sp>
        <p:nvSpPr>
          <p:cNvPr id="3" name="Content Placeholder 2"/>
          <p:cNvSpPr>
            <a:spLocks noGrp="1"/>
          </p:cNvSpPr>
          <p:nvPr>
            <p:ph idx="1"/>
          </p:nvPr>
        </p:nvSpPr>
        <p:spPr/>
        <p:txBody>
          <a:bodyPr/>
          <a:lstStyle/>
          <a:p>
            <a:r>
              <a:rPr lang="en-US" dirty="0" smtClean="0"/>
              <a:t>&lt;input value=“&lt;?</a:t>
            </a:r>
            <a:r>
              <a:rPr lang="en-US" dirty="0" err="1" smtClean="0"/>
              <a:t>php</a:t>
            </a:r>
            <a:r>
              <a:rPr lang="en-US" dirty="0" smtClean="0"/>
              <a:t> echo </a:t>
            </a:r>
            <a:r>
              <a:rPr lang="en-US" dirty="0" err="1" smtClean="0"/>
              <a:t>get_option</a:t>
            </a:r>
            <a:r>
              <a:rPr lang="en-US" dirty="0" smtClean="0"/>
              <a:t>(“foo”); ?&gt;” /&gt; </a:t>
            </a:r>
            <a:r>
              <a:rPr lang="en-US" dirty="0" smtClean="0">
                <a:sym typeface="Wingdings"/>
              </a:rPr>
              <a:t> XSS</a:t>
            </a:r>
          </a:p>
          <a:p>
            <a:pPr lvl="1"/>
            <a:r>
              <a:rPr lang="en-US" dirty="0" smtClean="0">
                <a:sym typeface="Wingdings"/>
              </a:rPr>
              <a:t>No encoding</a:t>
            </a:r>
          </a:p>
          <a:p>
            <a:pPr lvl="1"/>
            <a:r>
              <a:rPr lang="en-US" dirty="0" smtClean="0">
                <a:sym typeface="Wingdings"/>
              </a:rPr>
              <a:t>Make sure encoding is correct for the context</a:t>
            </a:r>
            <a:endParaRPr lang="en-US" dirty="0"/>
          </a:p>
        </p:txBody>
      </p:sp>
    </p:spTree>
    <p:extLst>
      <p:ext uri="{BB962C8B-B14F-4D97-AF65-F5344CB8AC3E}">
        <p14:creationId xmlns:p14="http://schemas.microsoft.com/office/powerpoint/2010/main" val="82573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Vulnerabilities</a:t>
            </a:r>
            <a:endParaRPr lang="en-US" dirty="0"/>
          </a:p>
        </p:txBody>
      </p:sp>
      <p:sp>
        <p:nvSpPr>
          <p:cNvPr id="3" name="Content Placeholder 2"/>
          <p:cNvSpPr>
            <a:spLocks noGrp="1"/>
          </p:cNvSpPr>
          <p:nvPr>
            <p:ph idx="1"/>
          </p:nvPr>
        </p:nvSpPr>
        <p:spPr/>
        <p:txBody>
          <a:bodyPr/>
          <a:lstStyle/>
          <a:p>
            <a:r>
              <a:rPr lang="en-US" dirty="0" smtClean="0"/>
              <a:t>Cross-site Scripting</a:t>
            </a:r>
          </a:p>
          <a:p>
            <a:r>
              <a:rPr lang="en-US" dirty="0" smtClean="0"/>
              <a:t>SQL injection</a:t>
            </a:r>
          </a:p>
          <a:p>
            <a:r>
              <a:rPr lang="en-US" dirty="0" smtClean="0"/>
              <a:t>Cross-site request forgery</a:t>
            </a:r>
          </a:p>
          <a:p>
            <a:r>
              <a:rPr lang="en-US" dirty="0" smtClean="0"/>
              <a:t>File upload</a:t>
            </a:r>
          </a:p>
        </p:txBody>
      </p:sp>
    </p:spTree>
    <p:extLst>
      <p:ext uri="{BB962C8B-B14F-4D97-AF65-F5344CB8AC3E}">
        <p14:creationId xmlns:p14="http://schemas.microsoft.com/office/powerpoint/2010/main" val="200285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Enterprise</a:t>
            </a:r>
            <a:endParaRPr lang="en-US" dirty="0"/>
          </a:p>
        </p:txBody>
      </p:sp>
      <p:sp>
        <p:nvSpPr>
          <p:cNvPr id="3" name="Text Placeholder 2"/>
          <p:cNvSpPr>
            <a:spLocks noGrp="1"/>
          </p:cNvSpPr>
          <p:nvPr>
            <p:ph type="body" idx="1"/>
          </p:nvPr>
        </p:nvSpPr>
        <p:spPr/>
        <p:txBody>
          <a:bodyPr/>
          <a:lstStyle/>
          <a:p>
            <a:r>
              <a:rPr lang="en-US" dirty="0" smtClean="0"/>
              <a:t>Testing</a:t>
            </a:r>
            <a:endParaRPr lang="en-US" dirty="0"/>
          </a:p>
        </p:txBody>
      </p:sp>
      <p:pic>
        <p:nvPicPr>
          <p:cNvPr id="4" name="Picture 3"/>
          <p:cNvPicPr>
            <a:picLocks noChangeAspect="1"/>
          </p:cNvPicPr>
          <p:nvPr/>
        </p:nvPicPr>
        <p:blipFill>
          <a:blip r:embed="rId2"/>
          <a:stretch>
            <a:fillRect/>
          </a:stretch>
        </p:blipFill>
        <p:spPr>
          <a:xfrm>
            <a:off x="0" y="422455"/>
            <a:ext cx="9144000" cy="2885440"/>
          </a:xfrm>
          <a:prstGeom prst="rect">
            <a:avLst/>
          </a:prstGeom>
        </p:spPr>
      </p:pic>
    </p:spTree>
    <p:extLst>
      <p:ext uri="{BB962C8B-B14F-4D97-AF65-F5344CB8AC3E}">
        <p14:creationId xmlns:p14="http://schemas.microsoft.com/office/powerpoint/2010/main" val="4253934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Environments</a:t>
            </a:r>
            <a:endParaRPr lang="en-US" dirty="0"/>
          </a:p>
        </p:txBody>
      </p:sp>
      <p:sp>
        <p:nvSpPr>
          <p:cNvPr id="5" name="Content Placeholder 4"/>
          <p:cNvSpPr>
            <a:spLocks noGrp="1"/>
          </p:cNvSpPr>
          <p:nvPr>
            <p:ph idx="1"/>
          </p:nvPr>
        </p:nvSpPr>
        <p:spPr/>
        <p:txBody>
          <a:bodyPr/>
          <a:lstStyle/>
          <a:p>
            <a:r>
              <a:rPr lang="en-US" dirty="0" smtClean="0"/>
              <a:t>Large enterprises</a:t>
            </a:r>
          </a:p>
          <a:p>
            <a:r>
              <a:rPr lang="en-US" dirty="0" smtClean="0"/>
              <a:t>Consultancies</a:t>
            </a:r>
          </a:p>
          <a:p>
            <a:r>
              <a:rPr lang="en-US" dirty="0" smtClean="0"/>
              <a:t>Technology companies</a:t>
            </a:r>
          </a:p>
          <a:p>
            <a:r>
              <a:rPr lang="en-US" dirty="0" smtClean="0"/>
              <a:t>Government</a:t>
            </a:r>
            <a:endParaRPr lang="en-US" dirty="0"/>
          </a:p>
        </p:txBody>
      </p:sp>
    </p:spTree>
    <p:extLst>
      <p:ext uri="{BB962C8B-B14F-4D97-AF65-F5344CB8AC3E}">
        <p14:creationId xmlns:p14="http://schemas.microsoft.com/office/powerpoint/2010/main" val="331506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Your Work Looks Like…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4251010"/>
              </p:ext>
            </p:extLst>
          </p:nvPr>
        </p:nvGraphicFramePr>
        <p:xfrm>
          <a:off x="457200" y="1600200"/>
          <a:ext cx="8229600" cy="412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647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Drivers</a:t>
            </a:r>
            <a:endParaRPr lang="en-US" dirty="0"/>
          </a:p>
        </p:txBody>
      </p:sp>
      <p:sp>
        <p:nvSpPr>
          <p:cNvPr id="3" name="Content Placeholder 2"/>
          <p:cNvSpPr>
            <a:spLocks noGrp="1"/>
          </p:cNvSpPr>
          <p:nvPr>
            <p:ph idx="1"/>
          </p:nvPr>
        </p:nvSpPr>
        <p:spPr/>
        <p:txBody>
          <a:bodyPr/>
          <a:lstStyle/>
          <a:p>
            <a:r>
              <a:rPr lang="en-US" dirty="0" smtClean="0"/>
              <a:t>Compliance</a:t>
            </a:r>
          </a:p>
          <a:p>
            <a:r>
              <a:rPr lang="en-US" dirty="0" smtClean="0"/>
              <a:t>Risk</a:t>
            </a:r>
          </a:p>
          <a:p>
            <a:r>
              <a:rPr lang="en-US" dirty="0" smtClean="0"/>
              <a:t>Nation states</a:t>
            </a:r>
          </a:p>
          <a:p>
            <a:r>
              <a:rPr lang="en-US" dirty="0" smtClean="0"/>
              <a:t>Business</a:t>
            </a:r>
            <a:endParaRPr lang="en-US" dirty="0"/>
          </a:p>
        </p:txBody>
      </p:sp>
      <p:pic>
        <p:nvPicPr>
          <p:cNvPr id="4" name="Picture 3"/>
          <p:cNvPicPr>
            <a:picLocks noChangeAspect="1"/>
          </p:cNvPicPr>
          <p:nvPr/>
        </p:nvPicPr>
        <p:blipFill>
          <a:blip r:embed="rId2"/>
          <a:stretch>
            <a:fillRect/>
          </a:stretch>
        </p:blipFill>
        <p:spPr>
          <a:xfrm>
            <a:off x="3858183" y="2954196"/>
            <a:ext cx="4554370" cy="2357086"/>
          </a:xfrm>
          <a:prstGeom prst="rect">
            <a:avLst/>
          </a:prstGeom>
        </p:spPr>
      </p:pic>
    </p:spTree>
    <p:extLst>
      <p:ext uri="{BB962C8B-B14F-4D97-AF65-F5344CB8AC3E}">
        <p14:creationId xmlns:p14="http://schemas.microsoft.com/office/powerpoint/2010/main" val="385092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testing look like?</a:t>
            </a:r>
            <a:endParaRPr lang="en-US" dirty="0"/>
          </a:p>
        </p:txBody>
      </p:sp>
      <p:sp>
        <p:nvSpPr>
          <p:cNvPr id="3" name="Content Placeholder 2"/>
          <p:cNvSpPr>
            <a:spLocks noGrp="1"/>
          </p:cNvSpPr>
          <p:nvPr>
            <p:ph idx="1"/>
          </p:nvPr>
        </p:nvSpPr>
        <p:spPr/>
        <p:txBody>
          <a:bodyPr/>
          <a:lstStyle/>
          <a:p>
            <a:r>
              <a:rPr lang="en-US" dirty="0" smtClean="0"/>
              <a:t>Short duration</a:t>
            </a:r>
          </a:p>
          <a:p>
            <a:r>
              <a:rPr lang="en-US" dirty="0" smtClean="0"/>
              <a:t>Very little depth (usually) </a:t>
            </a:r>
          </a:p>
          <a:p>
            <a:r>
              <a:rPr lang="en-US" dirty="0" smtClean="0"/>
              <a:t>Way too many targets… way too little time</a:t>
            </a:r>
          </a:p>
          <a:p>
            <a:pPr lvl="1"/>
            <a:r>
              <a:rPr lang="en-US" dirty="0" smtClean="0"/>
              <a:t>Looked at a different way lots of fun could be had</a:t>
            </a:r>
            <a:endParaRPr lang="en-US" dirty="0"/>
          </a:p>
        </p:txBody>
      </p:sp>
    </p:spTree>
    <p:extLst>
      <p:ext uri="{BB962C8B-B14F-4D97-AF65-F5344CB8AC3E}">
        <p14:creationId xmlns:p14="http://schemas.microsoft.com/office/powerpoint/2010/main" val="177302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Security testing and software development for 13 years</a:t>
            </a:r>
          </a:p>
          <a:p>
            <a:r>
              <a:rPr lang="en-US" dirty="0" smtClean="0"/>
              <a:t>Manage a large FIs penetration testing team</a:t>
            </a:r>
          </a:p>
          <a:p>
            <a:r>
              <a:rPr lang="en-US" dirty="0" smtClean="0"/>
              <a:t>Blah blah blah</a:t>
            </a:r>
            <a:endParaRPr lang="en-US" dirty="0"/>
          </a:p>
        </p:txBody>
      </p:sp>
    </p:spTree>
    <p:extLst>
      <p:ext uri="{BB962C8B-B14F-4D97-AF65-F5344CB8AC3E}">
        <p14:creationId xmlns:p14="http://schemas.microsoft.com/office/powerpoint/2010/main" val="258300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Improve</a:t>
            </a:r>
            <a:endParaRPr lang="en-US" dirty="0"/>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3190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Obligatory Disclaimer</a:t>
            </a:r>
            <a:endParaRPr lang="en-US" dirty="0"/>
          </a:p>
        </p:txBody>
      </p:sp>
      <p:sp>
        <p:nvSpPr>
          <p:cNvPr id="5" name="Content Placeholder 4"/>
          <p:cNvSpPr>
            <a:spLocks noGrp="1"/>
          </p:cNvSpPr>
          <p:nvPr>
            <p:ph idx="1"/>
          </p:nvPr>
        </p:nvSpPr>
        <p:spPr/>
        <p:txBody>
          <a:bodyPr/>
          <a:lstStyle/>
          <a:p>
            <a:r>
              <a:rPr lang="en-US" dirty="0" smtClean="0"/>
              <a:t>Read the rules</a:t>
            </a:r>
          </a:p>
          <a:p>
            <a:r>
              <a:rPr lang="en-US" dirty="0" smtClean="0"/>
              <a:t>Don’t be a Donkey</a:t>
            </a:r>
          </a:p>
          <a:p>
            <a:r>
              <a:rPr lang="en-US" dirty="0" smtClean="0"/>
              <a:t>Education purposes</a:t>
            </a:r>
          </a:p>
          <a:p>
            <a:endParaRPr lang="en-US" dirty="0"/>
          </a:p>
        </p:txBody>
      </p:sp>
      <p:pic>
        <p:nvPicPr>
          <p:cNvPr id="6" name="Picture 5"/>
          <p:cNvPicPr>
            <a:picLocks noChangeAspect="1"/>
          </p:cNvPicPr>
          <p:nvPr/>
        </p:nvPicPr>
        <p:blipFill>
          <a:blip r:embed="rId2"/>
          <a:stretch>
            <a:fillRect/>
          </a:stretch>
        </p:blipFill>
        <p:spPr>
          <a:xfrm>
            <a:off x="4843633" y="1600200"/>
            <a:ext cx="3504165" cy="3273891"/>
          </a:xfrm>
          <a:prstGeom prst="rect">
            <a:avLst/>
          </a:prstGeom>
        </p:spPr>
      </p:pic>
    </p:spTree>
    <p:extLst>
      <p:ext uri="{BB962C8B-B14F-4D97-AF65-F5344CB8AC3E}">
        <p14:creationId xmlns:p14="http://schemas.microsoft.com/office/powerpoint/2010/main" val="256256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lstStyle/>
          <a:p>
            <a:r>
              <a:rPr lang="en-US" dirty="0" smtClean="0"/>
              <a:t>Vulnerable apps </a:t>
            </a:r>
          </a:p>
          <a:p>
            <a:r>
              <a:rPr lang="en-US" dirty="0" smtClean="0"/>
              <a:t>Bug bounties</a:t>
            </a:r>
          </a:p>
          <a:p>
            <a:r>
              <a:rPr lang="en-US" dirty="0" smtClean="0"/>
              <a:t>CVEs</a:t>
            </a:r>
          </a:p>
          <a:p>
            <a:r>
              <a:rPr lang="en-US" dirty="0" smtClean="0"/>
              <a:t>Code check-ins</a:t>
            </a:r>
          </a:p>
          <a:p>
            <a:r>
              <a:rPr lang="en-US" dirty="0" smtClean="0"/>
              <a:t>Write your own code!</a:t>
            </a:r>
            <a:endParaRPr lang="en-US" dirty="0"/>
          </a:p>
        </p:txBody>
      </p:sp>
    </p:spTree>
    <p:extLst>
      <p:ext uri="{BB962C8B-B14F-4D97-AF65-F5344CB8AC3E}">
        <p14:creationId xmlns:p14="http://schemas.microsoft.com/office/powerpoint/2010/main" val="89820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89629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lab</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802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WordPress</a:t>
            </a:r>
            <a:r>
              <a:rPr lang="en-US" dirty="0" smtClean="0"/>
              <a:t> Background</a:t>
            </a:r>
            <a:endParaRPr lang="en-US" dirty="0"/>
          </a:p>
        </p:txBody>
      </p:sp>
      <p:sp>
        <p:nvSpPr>
          <p:cNvPr id="5" name="Content Placeholder 4"/>
          <p:cNvSpPr>
            <a:spLocks noGrp="1"/>
          </p:cNvSpPr>
          <p:nvPr>
            <p:ph idx="1"/>
          </p:nvPr>
        </p:nvSpPr>
        <p:spPr/>
        <p:txBody>
          <a:bodyPr/>
          <a:lstStyle/>
          <a:p>
            <a:r>
              <a:rPr lang="en-US" dirty="0" smtClean="0"/>
              <a:t>PHP and MySQL</a:t>
            </a:r>
          </a:p>
          <a:p>
            <a:r>
              <a:rPr lang="en-US" dirty="0" smtClean="0"/>
              <a:t>Plugins – stored in /</a:t>
            </a:r>
            <a:r>
              <a:rPr lang="en-US" dirty="0" err="1" smtClean="0"/>
              <a:t>wp</a:t>
            </a:r>
            <a:r>
              <a:rPr lang="en-US" dirty="0" smtClean="0"/>
              <a:t>-content/plugins</a:t>
            </a:r>
          </a:p>
          <a:p>
            <a:r>
              <a:rPr lang="en-US" dirty="0" smtClean="0"/>
              <a:t>Themes – stored in /</a:t>
            </a:r>
            <a:r>
              <a:rPr lang="en-US" dirty="0" err="1" smtClean="0"/>
              <a:t>wp</a:t>
            </a:r>
            <a:r>
              <a:rPr lang="en-US" dirty="0" smtClean="0"/>
              <a:t>-content/themes</a:t>
            </a:r>
            <a:endParaRPr lang="en-US" dirty="0"/>
          </a:p>
        </p:txBody>
      </p:sp>
    </p:spTree>
    <p:extLst>
      <p:ext uri="{BB962C8B-B14F-4D97-AF65-F5344CB8AC3E}">
        <p14:creationId xmlns:p14="http://schemas.microsoft.com/office/powerpoint/2010/main" val="2865233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Has four vulnerable plugins installed</a:t>
            </a:r>
          </a:p>
          <a:p>
            <a:pPr lvl="1"/>
            <a:r>
              <a:rPr lang="en-US" dirty="0" smtClean="0"/>
              <a:t>Gravity forms – blind </a:t>
            </a:r>
            <a:r>
              <a:rPr lang="en-US" dirty="0" err="1" smtClean="0"/>
              <a:t>SQLi</a:t>
            </a:r>
            <a:endParaRPr lang="en-US" dirty="0" smtClean="0"/>
          </a:p>
          <a:p>
            <a:pPr lvl="1"/>
            <a:r>
              <a:rPr lang="en-US" dirty="0" err="1" smtClean="0"/>
              <a:t>Ab</a:t>
            </a:r>
            <a:r>
              <a:rPr lang="en-US" dirty="0" smtClean="0"/>
              <a:t>-</a:t>
            </a:r>
            <a:r>
              <a:rPr lang="en-US" dirty="0" err="1" smtClean="0"/>
              <a:t>google</a:t>
            </a:r>
            <a:r>
              <a:rPr lang="en-US" dirty="0" smtClean="0"/>
              <a:t>-map-travel – persistent XSS</a:t>
            </a:r>
          </a:p>
          <a:p>
            <a:pPr lvl="1"/>
            <a:r>
              <a:rPr lang="en-US" dirty="0" err="1" smtClean="0"/>
              <a:t>Wordpress</a:t>
            </a:r>
            <a:r>
              <a:rPr lang="en-US" dirty="0" smtClean="0"/>
              <a:t> SEO – blind </a:t>
            </a:r>
            <a:r>
              <a:rPr lang="en-US" dirty="0" err="1" smtClean="0"/>
              <a:t>SQLi</a:t>
            </a:r>
            <a:endParaRPr lang="en-US" dirty="0" smtClean="0"/>
          </a:p>
          <a:p>
            <a:pPr lvl="1"/>
            <a:r>
              <a:rPr lang="en-US" dirty="0" err="1" smtClean="0"/>
              <a:t>Inboundio</a:t>
            </a:r>
            <a:r>
              <a:rPr lang="en-US" dirty="0" smtClean="0"/>
              <a:t>-marketing – remote shell upload</a:t>
            </a:r>
          </a:p>
          <a:p>
            <a:r>
              <a:rPr lang="en-US" dirty="0" smtClean="0"/>
              <a:t>Read the code</a:t>
            </a:r>
          </a:p>
          <a:p>
            <a:r>
              <a:rPr lang="en-US" dirty="0" smtClean="0"/>
              <a:t>Test cases</a:t>
            </a:r>
          </a:p>
          <a:p>
            <a:r>
              <a:rPr lang="en-US" dirty="0" smtClean="0"/>
              <a:t>Admin login:</a:t>
            </a:r>
          </a:p>
          <a:p>
            <a:pPr lvl="1"/>
            <a:r>
              <a:rPr lang="en-US" dirty="0" smtClean="0"/>
              <a:t>user</a:t>
            </a:r>
          </a:p>
          <a:p>
            <a:pPr lvl="1"/>
            <a:r>
              <a:rPr lang="en-US" dirty="0" err="1" smtClean="0"/>
              <a:t>bitnami</a:t>
            </a:r>
            <a:endParaRPr lang="en-US" dirty="0"/>
          </a:p>
        </p:txBody>
      </p:sp>
    </p:spTree>
    <p:extLst>
      <p:ext uri="{BB962C8B-B14F-4D97-AF65-F5344CB8AC3E}">
        <p14:creationId xmlns:p14="http://schemas.microsoft.com/office/powerpoint/2010/main" val="215722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Links</a:t>
            </a:r>
            <a:endParaRPr lang="en-US" dirty="0"/>
          </a:p>
        </p:txBody>
      </p:sp>
      <p:sp>
        <p:nvSpPr>
          <p:cNvPr id="3" name="Content Placeholder 2"/>
          <p:cNvSpPr>
            <a:spLocks noGrp="1"/>
          </p:cNvSpPr>
          <p:nvPr>
            <p:ph idx="1"/>
          </p:nvPr>
        </p:nvSpPr>
        <p:spPr/>
        <p:txBody>
          <a:bodyPr>
            <a:normAutofit/>
          </a:bodyPr>
          <a:lstStyle/>
          <a:p>
            <a:r>
              <a:rPr lang="en-US" dirty="0" smtClean="0"/>
              <a:t>Bug Bounties</a:t>
            </a:r>
          </a:p>
          <a:p>
            <a:pPr lvl="1"/>
            <a:r>
              <a:rPr lang="en-US" sz="1800" dirty="0">
                <a:hlinkClick r:id="rId3"/>
              </a:rPr>
              <a:t>https://www.facebook.com/</a:t>
            </a:r>
            <a:r>
              <a:rPr lang="en-US" sz="1800" dirty="0" smtClean="0">
                <a:hlinkClick r:id="rId3"/>
              </a:rPr>
              <a:t>BugBounty</a:t>
            </a:r>
            <a:endParaRPr lang="en-US" sz="1800" dirty="0" smtClean="0"/>
          </a:p>
          <a:p>
            <a:pPr lvl="1"/>
            <a:r>
              <a:rPr lang="en-US" sz="1800" dirty="0">
                <a:hlinkClick r:id="rId4"/>
              </a:rPr>
              <a:t>http://www.google.com/about/appsecurity/reward-program</a:t>
            </a:r>
            <a:r>
              <a:rPr lang="en-US" sz="1800" dirty="0" smtClean="0">
                <a:hlinkClick r:id="rId4"/>
              </a:rPr>
              <a:t>/</a:t>
            </a:r>
            <a:endParaRPr lang="en-US" sz="1800" dirty="0" smtClean="0"/>
          </a:p>
          <a:p>
            <a:pPr lvl="1"/>
            <a:r>
              <a:rPr lang="en-US" sz="1800" dirty="0">
                <a:hlinkClick r:id="rId5"/>
              </a:rPr>
              <a:t>https://hackerone.com/</a:t>
            </a:r>
            <a:r>
              <a:rPr lang="en-US" sz="1800" dirty="0" smtClean="0">
                <a:hlinkClick r:id="rId5"/>
              </a:rPr>
              <a:t>programs</a:t>
            </a:r>
            <a:r>
              <a:rPr lang="en-US" sz="1800" dirty="0" smtClean="0"/>
              <a:t> </a:t>
            </a:r>
          </a:p>
          <a:p>
            <a:r>
              <a:rPr lang="en-US" dirty="0"/>
              <a:t>CVE - </a:t>
            </a:r>
            <a:r>
              <a:rPr lang="en-US" sz="1800" dirty="0">
                <a:hlinkClick r:id="rId6"/>
              </a:rPr>
              <a:t>https://cve.mitre.org</a:t>
            </a:r>
            <a:r>
              <a:rPr lang="en-US" sz="1800" dirty="0" smtClean="0">
                <a:hlinkClick r:id="rId6"/>
              </a:rPr>
              <a:t>/</a:t>
            </a:r>
            <a:r>
              <a:rPr lang="en-US" sz="1800" dirty="0" smtClean="0"/>
              <a:t> </a:t>
            </a:r>
          </a:p>
          <a:p>
            <a:r>
              <a:rPr lang="en-US" sz="1800" dirty="0">
                <a:hlinkClick r:id="rId7"/>
              </a:rPr>
              <a:t>https://www.owasp.org/index.php/</a:t>
            </a:r>
            <a:r>
              <a:rPr lang="en-US" sz="1800" dirty="0" smtClean="0">
                <a:hlinkClick r:id="rId7"/>
              </a:rPr>
              <a:t>Category:OWASP_Top_Ten_Project</a:t>
            </a:r>
            <a:r>
              <a:rPr lang="en-US" sz="1800" dirty="0" smtClean="0"/>
              <a:t> </a:t>
            </a:r>
            <a:endParaRPr lang="en-US" sz="1800" dirty="0"/>
          </a:p>
        </p:txBody>
      </p:sp>
    </p:spTree>
    <p:extLst>
      <p:ext uri="{BB962C8B-B14F-4D97-AF65-F5344CB8AC3E}">
        <p14:creationId xmlns:p14="http://schemas.microsoft.com/office/powerpoint/2010/main" val="49208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security testing</a:t>
            </a:r>
            <a:endParaRPr lang="en-US" dirty="0"/>
          </a:p>
        </p:txBody>
      </p:sp>
      <p:sp>
        <p:nvSpPr>
          <p:cNvPr id="3" name="Text Placeholder 2"/>
          <p:cNvSpPr>
            <a:spLocks noGrp="1"/>
          </p:cNvSpPr>
          <p:nvPr>
            <p:ph type="body" idx="1"/>
          </p:nvPr>
        </p:nvSpPr>
        <p:spPr/>
        <p:txBody>
          <a:bodyPr/>
          <a:lstStyle/>
          <a:p>
            <a:r>
              <a:rPr lang="en-US" dirty="0" smtClean="0"/>
              <a:t>The basics of…</a:t>
            </a:r>
            <a:endParaRPr lang="en-US" dirty="0"/>
          </a:p>
        </p:txBody>
      </p:sp>
    </p:spTree>
    <p:extLst>
      <p:ext uri="{BB962C8B-B14F-4D97-AF65-F5344CB8AC3E}">
        <p14:creationId xmlns:p14="http://schemas.microsoft.com/office/powerpoint/2010/main" val="211675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Testing</a:t>
            </a:r>
            <a:endParaRPr lang="en-US" dirty="0"/>
          </a:p>
        </p:txBody>
      </p:sp>
      <p:sp>
        <p:nvSpPr>
          <p:cNvPr id="5" name="Content Placeholder 4"/>
          <p:cNvSpPr>
            <a:spLocks noGrp="1"/>
          </p:cNvSpPr>
          <p:nvPr>
            <p:ph idx="1"/>
          </p:nvPr>
        </p:nvSpPr>
        <p:spPr/>
        <p:txBody>
          <a:bodyPr/>
          <a:lstStyle/>
          <a:p>
            <a:r>
              <a:rPr lang="en-US" dirty="0" smtClean="0"/>
              <a:t>Black box</a:t>
            </a:r>
          </a:p>
          <a:p>
            <a:r>
              <a:rPr lang="en-US" dirty="0" smtClean="0"/>
              <a:t>White box</a:t>
            </a:r>
          </a:p>
          <a:p>
            <a:r>
              <a:rPr lang="en-US" dirty="0" smtClean="0"/>
              <a:t>Grey box</a:t>
            </a:r>
            <a:r>
              <a:rPr lang="en-US" dirty="0"/>
              <a:t/>
            </a:r>
            <a:endParaRPr lang="en-US" dirty="0" smtClean="0"/>
          </a:p>
          <a:p>
            <a:endParaRPr lang="en-US" dirty="0"/>
          </a:p>
        </p:txBody>
      </p:sp>
    </p:spTree>
    <p:extLst>
      <p:ext uri="{BB962C8B-B14F-4D97-AF65-F5344CB8AC3E}">
        <p14:creationId xmlns:p14="http://schemas.microsoft.com/office/powerpoint/2010/main" val="94842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Zero </a:t>
            </a:r>
            <a:r>
              <a:rPr lang="en-US" dirty="0"/>
              <a:t>– Reconnaissance</a:t>
            </a:r>
          </a:p>
        </p:txBody>
      </p:sp>
      <p:sp>
        <p:nvSpPr>
          <p:cNvPr id="3" name="Content Placeholder 2"/>
          <p:cNvSpPr>
            <a:spLocks noGrp="1"/>
          </p:cNvSpPr>
          <p:nvPr>
            <p:ph idx="1"/>
          </p:nvPr>
        </p:nvSpPr>
        <p:spPr/>
        <p:txBody>
          <a:bodyPr/>
          <a:lstStyle/>
          <a:p>
            <a:r>
              <a:rPr lang="en-US" dirty="0" smtClean="0"/>
              <a:t>What does the app do? </a:t>
            </a:r>
          </a:p>
          <a:p>
            <a:r>
              <a:rPr lang="en-US" dirty="0" smtClean="0"/>
              <a:t>What are some assumptions that are made?</a:t>
            </a:r>
          </a:p>
          <a:p>
            <a:r>
              <a:rPr lang="en-US" dirty="0" smtClean="0"/>
              <a:t>Platform? </a:t>
            </a:r>
            <a:endParaRPr lang="en-US" dirty="0"/>
          </a:p>
          <a:p>
            <a:r>
              <a:rPr lang="en-US" dirty="0" smtClean="0"/>
              <a:t>Language?</a:t>
            </a:r>
          </a:p>
          <a:p>
            <a:r>
              <a:rPr lang="en-US" dirty="0" smtClean="0"/>
              <a:t>Identify the attack surface</a:t>
            </a:r>
          </a:p>
          <a:p>
            <a:r>
              <a:rPr lang="en-US" dirty="0" smtClean="0"/>
              <a:t>Etc…</a:t>
            </a:r>
            <a:endParaRPr lang="en-US" dirty="0"/>
          </a:p>
        </p:txBody>
      </p:sp>
    </p:spTree>
    <p:extLst>
      <p:ext uri="{BB962C8B-B14F-4D97-AF65-F5344CB8AC3E}">
        <p14:creationId xmlns:p14="http://schemas.microsoft.com/office/powerpoint/2010/main" val="398944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Inputs</a:t>
            </a:r>
            <a:endParaRPr lang="en-US" dirty="0"/>
          </a:p>
        </p:txBody>
      </p:sp>
      <p:sp>
        <p:nvSpPr>
          <p:cNvPr id="3" name="Content Placeholder 2"/>
          <p:cNvSpPr>
            <a:spLocks noGrp="1"/>
          </p:cNvSpPr>
          <p:nvPr>
            <p:ph idx="1"/>
          </p:nvPr>
        </p:nvSpPr>
        <p:spPr/>
        <p:txBody>
          <a:bodyPr/>
          <a:lstStyle/>
          <a:p>
            <a:r>
              <a:rPr lang="en-US" dirty="0" smtClean="0"/>
              <a:t>Ports</a:t>
            </a:r>
          </a:p>
          <a:p>
            <a:r>
              <a:rPr lang="en-US" dirty="0" smtClean="0"/>
              <a:t>Pipes</a:t>
            </a:r>
          </a:p>
          <a:p>
            <a:r>
              <a:rPr lang="en-US" dirty="0" smtClean="0"/>
              <a:t>Form inputs</a:t>
            </a:r>
          </a:p>
          <a:p>
            <a:r>
              <a:rPr lang="en-US" dirty="0" smtClean="0"/>
              <a:t>Cookies</a:t>
            </a:r>
          </a:p>
          <a:p>
            <a:r>
              <a:rPr lang="en-US" dirty="0" smtClean="0"/>
              <a:t>Headers</a:t>
            </a:r>
          </a:p>
          <a:p>
            <a:r>
              <a:rPr lang="en-US" dirty="0" smtClean="0"/>
              <a:t>Web Services</a:t>
            </a:r>
          </a:p>
          <a:p>
            <a:r>
              <a:rPr lang="en-US" dirty="0" smtClean="0"/>
              <a:t>Etc….</a:t>
            </a:r>
          </a:p>
        </p:txBody>
      </p:sp>
    </p:spTree>
    <p:extLst>
      <p:ext uri="{BB962C8B-B14F-4D97-AF65-F5344CB8AC3E}">
        <p14:creationId xmlns:p14="http://schemas.microsoft.com/office/powerpoint/2010/main" val="292628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 Test Cases</a:t>
            </a:r>
            <a:endParaRPr lang="en-US" dirty="0"/>
          </a:p>
        </p:txBody>
      </p:sp>
      <p:sp>
        <p:nvSpPr>
          <p:cNvPr id="3" name="Content Placeholder 2"/>
          <p:cNvSpPr>
            <a:spLocks noGrp="1"/>
          </p:cNvSpPr>
          <p:nvPr>
            <p:ph idx="1"/>
          </p:nvPr>
        </p:nvSpPr>
        <p:spPr/>
        <p:txBody>
          <a:bodyPr>
            <a:normAutofit lnSpcReduction="10000"/>
          </a:bodyPr>
          <a:lstStyle/>
          <a:p>
            <a:r>
              <a:rPr lang="en-US" dirty="0" smtClean="0"/>
              <a:t>Security testing</a:t>
            </a:r>
          </a:p>
          <a:p>
            <a:r>
              <a:rPr lang="en-US" dirty="0" smtClean="0"/>
              <a:t>What if…</a:t>
            </a:r>
            <a:r>
              <a:rPr lang="en-US" dirty="0" smtClean="0"/>
              <a:t>?</a:t>
            </a:r>
          </a:p>
          <a:p>
            <a:pPr lvl="1"/>
            <a:r>
              <a:rPr lang="en-US" dirty="0" smtClean="0"/>
              <a:t>What if I put in a -1 in the transfer amount field?</a:t>
            </a:r>
            <a:endParaRPr lang="en-US" dirty="0" smtClean="0"/>
          </a:p>
          <a:p>
            <a:r>
              <a:rPr lang="en-US" dirty="0" smtClean="0"/>
              <a:t>How does it…</a:t>
            </a:r>
            <a:r>
              <a:rPr lang="en-US" dirty="0" smtClean="0"/>
              <a:t>?</a:t>
            </a:r>
          </a:p>
          <a:p>
            <a:pPr lvl="1"/>
            <a:r>
              <a:rPr lang="en-US" dirty="0" smtClean="0"/>
              <a:t>Does the server handle a 10 </a:t>
            </a:r>
            <a:r>
              <a:rPr lang="en-US" dirty="0" err="1" smtClean="0"/>
              <a:t>mb</a:t>
            </a:r>
            <a:r>
              <a:rPr lang="en-US" dirty="0" smtClean="0"/>
              <a:t> file being uploaded?</a:t>
            </a:r>
            <a:endParaRPr lang="en-US" dirty="0" smtClean="0"/>
          </a:p>
          <a:p>
            <a:r>
              <a:rPr lang="en-US" dirty="0" smtClean="0"/>
              <a:t>Will it handle…?</a:t>
            </a:r>
          </a:p>
          <a:p>
            <a:r>
              <a:rPr lang="en-US" dirty="0" smtClean="0"/>
              <a:t>Etc…</a:t>
            </a:r>
          </a:p>
          <a:p>
            <a:endParaRPr lang="en-US" dirty="0"/>
          </a:p>
        </p:txBody>
      </p:sp>
    </p:spTree>
    <p:extLst>
      <p:ext uri="{BB962C8B-B14F-4D97-AF65-F5344CB8AC3E}">
        <p14:creationId xmlns:p14="http://schemas.microsoft.com/office/powerpoint/2010/main" val="424203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Two - Attacks- aka the fun part</a:t>
            </a:r>
            <a:endParaRPr lang="en-US" dirty="0"/>
          </a:p>
        </p:txBody>
      </p:sp>
      <p:sp>
        <p:nvSpPr>
          <p:cNvPr id="3" name="Content Placeholder 2"/>
          <p:cNvSpPr>
            <a:spLocks noGrp="1"/>
          </p:cNvSpPr>
          <p:nvPr>
            <p:ph idx="1"/>
          </p:nvPr>
        </p:nvSpPr>
        <p:spPr/>
        <p:txBody>
          <a:bodyPr/>
          <a:lstStyle/>
          <a:p>
            <a:r>
              <a:rPr lang="en-US" dirty="0" smtClean="0"/>
              <a:t>Confirmation and refinement of test cases</a:t>
            </a:r>
          </a:p>
          <a:p>
            <a:r>
              <a:rPr lang="en-US" dirty="0" smtClean="0"/>
              <a:t>Your first attack is often wrong </a:t>
            </a:r>
          </a:p>
          <a:p>
            <a:r>
              <a:rPr lang="en-US" dirty="0" smtClean="0"/>
              <a:t>Tools are great for the low-hanging fruit</a:t>
            </a:r>
            <a:endParaRPr lang="en-US" dirty="0"/>
          </a:p>
        </p:txBody>
      </p:sp>
    </p:spTree>
    <p:extLst>
      <p:ext uri="{BB962C8B-B14F-4D97-AF65-F5344CB8AC3E}">
        <p14:creationId xmlns:p14="http://schemas.microsoft.com/office/powerpoint/2010/main" val="123412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Useful Tools</a:t>
            </a:r>
            <a:endParaRPr lang="en-US" dirty="0"/>
          </a:p>
        </p:txBody>
      </p:sp>
      <p:sp>
        <p:nvSpPr>
          <p:cNvPr id="3" name="Content Placeholder 2"/>
          <p:cNvSpPr>
            <a:spLocks noGrp="1"/>
          </p:cNvSpPr>
          <p:nvPr>
            <p:ph idx="1"/>
          </p:nvPr>
        </p:nvSpPr>
        <p:spPr/>
        <p:txBody>
          <a:bodyPr/>
          <a:lstStyle/>
          <a:p>
            <a:r>
              <a:rPr lang="en-US" dirty="0" smtClean="0"/>
              <a:t>Your brain</a:t>
            </a:r>
          </a:p>
          <a:p>
            <a:r>
              <a:rPr lang="en-US" dirty="0" smtClean="0"/>
              <a:t>Attack proxy (ZAP, Burp, Fiddler, etc…)</a:t>
            </a:r>
          </a:p>
          <a:p>
            <a:r>
              <a:rPr lang="en-US" dirty="0" smtClean="0"/>
              <a:t>IDE / </a:t>
            </a:r>
            <a:r>
              <a:rPr lang="en-US" dirty="0" smtClean="0"/>
              <a:t>Editor</a:t>
            </a:r>
          </a:p>
          <a:p>
            <a:r>
              <a:rPr lang="en-US" dirty="0" smtClean="0"/>
              <a:t>Google is your friend</a:t>
            </a:r>
            <a:endParaRPr lang="en-US" dirty="0" smtClean="0"/>
          </a:p>
          <a:p>
            <a:r>
              <a:rPr lang="en-US" dirty="0" smtClean="0"/>
              <a:t>Your brain</a:t>
            </a:r>
            <a:endParaRPr lang="en-US" dirty="0"/>
          </a:p>
        </p:txBody>
      </p:sp>
    </p:spTree>
    <p:extLst>
      <p:ext uri="{BB962C8B-B14F-4D97-AF65-F5344CB8AC3E}">
        <p14:creationId xmlns:p14="http://schemas.microsoft.com/office/powerpoint/2010/main" val="882994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4322</TotalTime>
  <Words>599</Words>
  <Application>Microsoft Macintosh PowerPoint</Application>
  <PresentationFormat>On-screen Show (4:3)</PresentationFormat>
  <Paragraphs>121</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Application Security Testing</vt:lpstr>
      <vt:lpstr>Who am I?</vt:lpstr>
      <vt:lpstr>Application security testing</vt:lpstr>
      <vt:lpstr>Types of Testing_x0013_</vt:lpstr>
      <vt:lpstr>Step Zero – Reconnaissance</vt:lpstr>
      <vt:lpstr>User Inputs</vt:lpstr>
      <vt:lpstr>Step One - Test Cases</vt:lpstr>
      <vt:lpstr>Step Two - Attacks- aka the fun part</vt:lpstr>
      <vt:lpstr>Most Useful Tools</vt:lpstr>
      <vt:lpstr>Code Reading 101</vt:lpstr>
      <vt:lpstr>Many different ways</vt:lpstr>
      <vt:lpstr>Some hints</vt:lpstr>
      <vt:lpstr>Hints Continued…</vt:lpstr>
      <vt:lpstr>Common Vulnerabilities</vt:lpstr>
      <vt:lpstr>In the Enterprise</vt:lpstr>
      <vt:lpstr>Types of Environments</vt:lpstr>
      <vt:lpstr>What Your Work Looks Like…</vt:lpstr>
      <vt:lpstr>Common Drivers</vt:lpstr>
      <vt:lpstr>What does testing look like?</vt:lpstr>
      <vt:lpstr>How to Improve</vt:lpstr>
      <vt:lpstr>Obligatory Disclaimer</vt:lpstr>
      <vt:lpstr>Resources</vt:lpstr>
      <vt:lpstr>Questions?</vt:lpstr>
      <vt:lpstr>The lab</vt:lpstr>
      <vt:lpstr>WordPress Background</vt:lpstr>
      <vt:lpstr>VM</vt:lpstr>
      <vt:lpstr>Useful Links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Calder</dc:creator>
  <cp:lastModifiedBy>Michael de Libero</cp:lastModifiedBy>
  <cp:revision>120</cp:revision>
  <dcterms:created xsi:type="dcterms:W3CDTF">2013-10-03T18:23:08Z</dcterms:created>
  <dcterms:modified xsi:type="dcterms:W3CDTF">2015-04-10T21:10:42Z</dcterms:modified>
</cp:coreProperties>
</file>