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28"/>
  </p:notes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7" r:id="rId13"/>
    <p:sldId id="276" r:id="rId14"/>
    <p:sldId id="278" r:id="rId15"/>
    <p:sldId id="267" r:id="rId16"/>
    <p:sldId id="268" r:id="rId17"/>
    <p:sldId id="269" r:id="rId18"/>
    <p:sldId id="270" r:id="rId19"/>
    <p:sldId id="271" r:id="rId20"/>
    <p:sldId id="279" r:id="rId21"/>
    <p:sldId id="280" r:id="rId22"/>
    <p:sldId id="281" r:id="rId23"/>
    <p:sldId id="272" r:id="rId24"/>
    <p:sldId id="273" r:id="rId25"/>
    <p:sldId id="274" r:id="rId26"/>
    <p:sldId id="275" r:id="rId27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307" autoAdjust="0"/>
  </p:normalViewPr>
  <p:slideViewPr>
    <p:cSldViewPr>
      <p:cViewPr varScale="1">
        <p:scale>
          <a:sx n="68" d="100"/>
          <a:sy n="68" d="100"/>
        </p:scale>
        <p:origin x="1626" y="6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702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panose="05000000000000000000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</a:lstStyle>
          <a:p>
            <a:endParaRPr lang="en-US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70212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SzPct val="45000"/>
              <a:buFont typeface="Wingdings" panose="05000000000000000000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</a:lstStyle>
          <a:p>
            <a:endParaRPr lang="en-US" altLang="en-US"/>
          </a:p>
        </p:txBody>
      </p:sp>
      <p:sp>
        <p:nvSpPr>
          <p:cNvPr id="3076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0" y="8685213"/>
            <a:ext cx="2970213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panose="05000000000000000000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</a:lstStyle>
          <a:p>
            <a:endParaRPr lang="en-US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SzPct val="45000"/>
              <a:buFont typeface="Wingdings" panose="05000000000000000000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</a:lstStyle>
          <a:p>
            <a:fld id="{897521DF-2FDA-4CC8-83A0-C2CC610C54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738626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2555B30-5312-46AD-838A-E9DC4F12D6A2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6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1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046408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8896A82-8CDD-43A5-BF74-6C125D8DF8C8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0860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7571C18-3F51-44B0-956D-4268F0022D8D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803220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6850"/>
            <a:ext cx="2055813" cy="5927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6850"/>
            <a:ext cx="6019800" cy="59277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33D4C10-87A1-4BE0-BAAA-BDACAF1C3C39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7804286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26606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08019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593004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22620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7669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13783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73366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87638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199DF6D-2666-4738-BACD-9872EEDBC6C6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1382560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32617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44745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2300" y="762000"/>
            <a:ext cx="2170113" cy="53673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0"/>
            <a:ext cx="6362700" cy="53673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032748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6600" y="762000"/>
            <a:ext cx="5865813" cy="1903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3031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FDB4F1C-BD02-481D-8D59-814509CEB823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541007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7013" cy="4829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295400"/>
            <a:ext cx="4038600" cy="4829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A7C47F7-C301-40BA-9576-022A20465657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705169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30F950A5-7996-48C3-8BC1-19519A63F6C3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90765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541DA02-52E6-480F-B5FD-F207FE3B0417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915650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4A798CD-2340-4891-A434-B526CED16932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449705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3B2065F6-77A8-4094-AE44-A35B1C481B1A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418251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D519F25-DC30-4098-9CEC-B3EB38AC6597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506116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96850"/>
            <a:ext cx="8228013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Klicken Sie, um das Format des Titeltextes zu bearbeiten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8013" cy="482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Klicken Sie, um die Formate des Gliederungstextes zu bearbeiten</a:t>
            </a:r>
          </a:p>
          <a:p>
            <a:pPr lvl="1"/>
            <a:r>
              <a:rPr lang="en-GB" altLang="en-US" smtClean="0"/>
              <a:t>Zweite Gliederungsebene</a:t>
            </a:r>
          </a:p>
          <a:p>
            <a:pPr lvl="2"/>
            <a:r>
              <a:rPr lang="en-GB" altLang="en-US" smtClean="0"/>
              <a:t>Dritte Gliederungsebene</a:t>
            </a:r>
          </a:p>
          <a:p>
            <a:pPr lvl="3"/>
            <a:r>
              <a:rPr lang="en-GB" altLang="en-US" smtClean="0"/>
              <a:t>Vierte Gliederungsebene</a:t>
            </a:r>
          </a:p>
          <a:p>
            <a:pPr lvl="4"/>
            <a:r>
              <a:rPr lang="en-GB" altLang="en-US" smtClean="0"/>
              <a:t>Fünfte Gliederungsebene</a:t>
            </a:r>
          </a:p>
          <a:p>
            <a:pPr lvl="4"/>
            <a:r>
              <a:rPr lang="en-GB" altLang="en-US" smtClean="0"/>
              <a:t>Sechste Gliederungsebene</a:t>
            </a:r>
          </a:p>
          <a:p>
            <a:pPr lvl="4"/>
            <a:r>
              <a:rPr lang="en-GB" altLang="en-US" smtClean="0"/>
              <a:t>Siebente Gliederungsebene</a:t>
            </a:r>
          </a:p>
          <a:p>
            <a:pPr lvl="4"/>
            <a:r>
              <a:rPr lang="en-GB" altLang="en-US" smtClean="0"/>
              <a:t>Achte Gliederungsebene</a:t>
            </a:r>
          </a:p>
          <a:p>
            <a:pPr lvl="4"/>
            <a:r>
              <a:rPr lang="en-GB" altLang="en-US" smtClean="0"/>
              <a:t>Neunte Gliederungsebene</a:t>
            </a: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152400"/>
          </a:xfrm>
          <a:prstGeom prst="rect">
            <a:avLst/>
          </a:prstGeom>
          <a:solidFill>
            <a:srgbClr val="33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6711950"/>
            <a:ext cx="9144000" cy="152400"/>
          </a:xfrm>
          <a:prstGeom prst="rect">
            <a:avLst/>
          </a:prstGeom>
          <a:solidFill>
            <a:srgbClr val="33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6248400"/>
            <a:ext cx="381000" cy="34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8585200" y="6308725"/>
            <a:ext cx="4048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cs typeface="Arial Unicode MS" panose="020B0604020202020204" pitchFamily="34" charset="-128"/>
              </a:defRPr>
            </a:lvl1pPr>
          </a:lstStyle>
          <a:p>
            <a:fld id="{E2FE32E2-1F6B-4E8F-97FD-DA0650F058E2}" type="slidenum">
              <a:rPr lang="de-DE" altLang="en-US"/>
              <a:pPr/>
              <a:t>‹#›</a:t>
            </a:fld>
            <a:endParaRPr lang="de-DE" altLang="en-US"/>
          </a:p>
        </p:txBody>
      </p:sp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5689600" y="6270625"/>
            <a:ext cx="2387600" cy="30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algn="r">
              <a:buClrTx/>
              <a:buFontTx/>
              <a:buNone/>
            </a:pPr>
            <a:r>
              <a:rPr lang="de-DE" altLang="en-US" sz="1400" b="1">
                <a:solidFill>
                  <a:srgbClr val="969696"/>
                </a:solidFill>
                <a:latin typeface="Tahoma" panose="020B0604030504040204" pitchFamily="34" charset="0"/>
              </a:rPr>
              <a:t>OWASP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b="1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b="1">
          <a:solidFill>
            <a:srgbClr val="000000"/>
          </a:solidFill>
          <a:latin typeface="Tahoma" panose="020B0604030504040204" pitchFamily="34" charset="0"/>
          <a:ea typeface="Droid Sans Fallback" charset="0"/>
          <a:cs typeface="Droid Sans Fallback" charset="0"/>
        </a:defRPr>
      </a:lvl2pPr>
      <a:lvl3pPr marL="1143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b="1">
          <a:solidFill>
            <a:srgbClr val="000000"/>
          </a:solidFill>
          <a:latin typeface="Tahoma" panose="020B0604030504040204" pitchFamily="34" charset="0"/>
          <a:ea typeface="Droid Sans Fallback" charset="0"/>
          <a:cs typeface="Droid Sans Fallback" charset="0"/>
        </a:defRPr>
      </a:lvl3pPr>
      <a:lvl4pPr marL="1600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b="1">
          <a:solidFill>
            <a:srgbClr val="000000"/>
          </a:solidFill>
          <a:latin typeface="Tahoma" panose="020B0604030504040204" pitchFamily="34" charset="0"/>
          <a:ea typeface="Droid Sans Fallback" charset="0"/>
          <a:cs typeface="Droid Sans Fallback" charset="0"/>
        </a:defRPr>
      </a:lvl4pPr>
      <a:lvl5pPr marL="20574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b="1">
          <a:solidFill>
            <a:srgbClr val="000000"/>
          </a:solidFill>
          <a:latin typeface="Tahoma" panose="020B0604030504040204" pitchFamily="34" charset="0"/>
          <a:ea typeface="Droid Sans Fallback" charset="0"/>
          <a:cs typeface="Droid Sans Fallback" charset="0"/>
        </a:defRPr>
      </a:lvl5pPr>
      <a:lvl6pPr marL="25146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b="1">
          <a:solidFill>
            <a:srgbClr val="000000"/>
          </a:solidFill>
          <a:latin typeface="Tahoma" panose="020B0604030504040204" pitchFamily="34" charset="0"/>
          <a:ea typeface="Droid Sans Fallback" charset="0"/>
          <a:cs typeface="Droid Sans Fallback" charset="0"/>
        </a:defRPr>
      </a:lvl6pPr>
      <a:lvl7pPr marL="29718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b="1">
          <a:solidFill>
            <a:srgbClr val="000000"/>
          </a:solidFill>
          <a:latin typeface="Tahoma" panose="020B0604030504040204" pitchFamily="34" charset="0"/>
          <a:ea typeface="Droid Sans Fallback" charset="0"/>
          <a:cs typeface="Droid Sans Fallback" charset="0"/>
        </a:defRPr>
      </a:lvl7pPr>
      <a:lvl8pPr marL="3429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b="1">
          <a:solidFill>
            <a:srgbClr val="000000"/>
          </a:solidFill>
          <a:latin typeface="Tahoma" panose="020B0604030504040204" pitchFamily="34" charset="0"/>
          <a:ea typeface="Droid Sans Fallback" charset="0"/>
          <a:cs typeface="Droid Sans Fallback" charset="0"/>
        </a:defRPr>
      </a:lvl8pPr>
      <a:lvl9pPr marL="3886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b="1">
          <a:solidFill>
            <a:srgbClr val="000000"/>
          </a:solidFill>
          <a:latin typeface="Tahoma" panose="020B0604030504040204" pitchFamily="34" charset="0"/>
          <a:ea typeface="Droid Sans Fallback" charset="0"/>
          <a:cs typeface="Droid Sans Fallback" charset="0"/>
        </a:defRPr>
      </a:lvl9pPr>
    </p:titleStyle>
    <p:bodyStyle>
      <a:lvl1pPr marL="342900" indent="-342900" algn="l" defTabSz="449263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fontAlgn="base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fontAlgn="base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447800" y="762000"/>
            <a:ext cx="7696200" cy="495300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76600" y="762000"/>
            <a:ext cx="5865813" cy="190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Klicken Sie, um das Format des Titeltextes zu bearbeiten</a:t>
            </a: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solidFill>
            <a:srgbClr val="33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5715000"/>
            <a:ext cx="9144000" cy="1149350"/>
          </a:xfrm>
          <a:prstGeom prst="rect">
            <a:avLst/>
          </a:prstGeom>
          <a:solidFill>
            <a:srgbClr val="33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4038600" y="5165725"/>
            <a:ext cx="4191000" cy="55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>
              <a:buClrTx/>
              <a:buFontTx/>
              <a:buNone/>
            </a:pPr>
            <a:r>
              <a:rPr lang="de-DE" altLang="en-US" sz="1000">
                <a:solidFill>
                  <a:srgbClr val="969696"/>
                </a:solidFill>
                <a:latin typeface="Tahoma" panose="020B0604030504040204" pitchFamily="34" charset="0"/>
              </a:rPr>
              <a:t>Copyright © The OWASP Foundation</a:t>
            </a:r>
          </a:p>
          <a:p>
            <a:pPr>
              <a:buClrTx/>
              <a:buFontTx/>
              <a:buNone/>
            </a:pPr>
            <a:r>
              <a:rPr lang="de-DE" altLang="en-US" sz="1000">
                <a:solidFill>
                  <a:srgbClr val="969696"/>
                </a:solidFill>
                <a:latin typeface="Tahoma" panose="020B0604030504040204" pitchFamily="34" charset="0"/>
              </a:rPr>
              <a:t>Permission is granted to copy, distribute and/or modify this document under the terms of the OWASP License.</a:t>
            </a: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609600"/>
            <a:ext cx="9144000" cy="152400"/>
          </a:xfrm>
          <a:prstGeom prst="rect">
            <a:avLst/>
          </a:prstGeom>
          <a:solidFill>
            <a:srgbClr val="77777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6350" y="755650"/>
            <a:ext cx="1417638" cy="3740150"/>
          </a:xfrm>
          <a:prstGeom prst="rect">
            <a:avLst/>
          </a:prstGeom>
          <a:solidFill>
            <a:srgbClr val="003399">
              <a:alpha val="59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6350" y="5302250"/>
            <a:ext cx="1417638" cy="412750"/>
          </a:xfrm>
          <a:prstGeom prst="rect">
            <a:avLst/>
          </a:prstGeom>
          <a:gradFill rotWithShape="0">
            <a:gsLst>
              <a:gs pos="0">
                <a:srgbClr val="000000"/>
              </a:gs>
              <a:gs pos="100000">
                <a:srgbClr val="0000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6350" y="4845050"/>
            <a:ext cx="1417638" cy="565150"/>
          </a:xfrm>
          <a:prstGeom prst="rect">
            <a:avLst/>
          </a:prstGeom>
          <a:solidFill>
            <a:srgbClr val="339933">
              <a:alpha val="70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6350" y="2667000"/>
            <a:ext cx="1417638" cy="1219200"/>
          </a:xfrm>
          <a:prstGeom prst="rect">
            <a:avLst/>
          </a:prstGeom>
          <a:solidFill>
            <a:srgbClr val="003366">
              <a:alpha val="5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1452563" y="2667000"/>
            <a:ext cx="681037" cy="1219200"/>
          </a:xfrm>
          <a:prstGeom prst="rect">
            <a:avLst/>
          </a:prstGeom>
          <a:solidFill>
            <a:srgbClr val="339933">
              <a:alpha val="70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2170113" y="2667000"/>
            <a:ext cx="681037" cy="1219200"/>
          </a:xfrm>
          <a:prstGeom prst="rect">
            <a:avLst/>
          </a:prstGeom>
          <a:solidFill>
            <a:srgbClr val="339933">
              <a:alpha val="70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0" y="2641600"/>
            <a:ext cx="9144000" cy="2698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4038600" y="5937250"/>
            <a:ext cx="4800600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>
              <a:buClrTx/>
              <a:buFontTx/>
              <a:buNone/>
            </a:pPr>
            <a:r>
              <a:rPr lang="de-DE" altLang="en-US" sz="2800" b="1">
                <a:solidFill>
                  <a:srgbClr val="EAEAEA"/>
                </a:solidFill>
                <a:latin typeface="Tahoma" panose="020B0604030504040204" pitchFamily="34" charset="0"/>
              </a:rPr>
              <a:t>The OWASP Foundation</a:t>
            </a:r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8462963" y="2667000"/>
            <a:ext cx="681037" cy="1219200"/>
          </a:xfrm>
          <a:prstGeom prst="rect">
            <a:avLst/>
          </a:prstGeom>
          <a:solidFill>
            <a:srgbClr val="339933">
              <a:alpha val="70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65" name="Freeform 17"/>
          <p:cNvSpPr>
            <a:spLocks noChangeArrowheads="1"/>
          </p:cNvSpPr>
          <p:nvPr/>
        </p:nvSpPr>
        <p:spPr bwMode="auto">
          <a:xfrm>
            <a:off x="2705100" y="2667000"/>
            <a:ext cx="1028700" cy="1219200"/>
          </a:xfrm>
          <a:custGeom>
            <a:avLst/>
            <a:gdLst>
              <a:gd name="T0" fmla="*/ 0 w 456"/>
              <a:gd name="T1" fmla="*/ 0 h 528"/>
              <a:gd name="T2" fmla="*/ 0 w 456"/>
              <a:gd name="T3" fmla="*/ 528 h 528"/>
              <a:gd name="T4" fmla="*/ 192 w 456"/>
              <a:gd name="T5" fmla="*/ 528 h 528"/>
              <a:gd name="T6" fmla="*/ 452 w 456"/>
              <a:gd name="T7" fmla="*/ 260 h 528"/>
              <a:gd name="T8" fmla="*/ 456 w 456"/>
              <a:gd name="T9" fmla="*/ 1 h 528"/>
              <a:gd name="T10" fmla="*/ 0 w 456"/>
              <a:gd name="T11" fmla="*/ 0 h 5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56" h="528">
                <a:moveTo>
                  <a:pt x="0" y="0"/>
                </a:moveTo>
                <a:lnTo>
                  <a:pt x="0" y="528"/>
                </a:lnTo>
                <a:lnTo>
                  <a:pt x="192" y="528"/>
                </a:lnTo>
                <a:lnTo>
                  <a:pt x="452" y="260"/>
                </a:lnTo>
                <a:lnTo>
                  <a:pt x="456" y="1"/>
                </a:lnTo>
                <a:lnTo>
                  <a:pt x="0" y="0"/>
                </a:lnTo>
                <a:close/>
              </a:path>
            </a:pathLst>
          </a:custGeom>
          <a:solidFill>
            <a:srgbClr val="339933">
              <a:alpha val="32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66" name="Freeform 18"/>
          <p:cNvSpPr>
            <a:spLocks noChangeArrowheads="1"/>
          </p:cNvSpPr>
          <p:nvPr/>
        </p:nvSpPr>
        <p:spPr bwMode="auto">
          <a:xfrm rot="10800000">
            <a:off x="7385050" y="2668588"/>
            <a:ext cx="1028700" cy="1219200"/>
          </a:xfrm>
          <a:custGeom>
            <a:avLst/>
            <a:gdLst>
              <a:gd name="T0" fmla="*/ 0 w 456"/>
              <a:gd name="T1" fmla="*/ 0 h 528"/>
              <a:gd name="T2" fmla="*/ 0 w 456"/>
              <a:gd name="T3" fmla="*/ 528 h 528"/>
              <a:gd name="T4" fmla="*/ 192 w 456"/>
              <a:gd name="T5" fmla="*/ 528 h 528"/>
              <a:gd name="T6" fmla="*/ 452 w 456"/>
              <a:gd name="T7" fmla="*/ 260 h 528"/>
              <a:gd name="T8" fmla="*/ 456 w 456"/>
              <a:gd name="T9" fmla="*/ 1 h 528"/>
              <a:gd name="T10" fmla="*/ 0 w 456"/>
              <a:gd name="T11" fmla="*/ 0 h 5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56" h="528">
                <a:moveTo>
                  <a:pt x="0" y="0"/>
                </a:moveTo>
                <a:lnTo>
                  <a:pt x="0" y="528"/>
                </a:lnTo>
                <a:lnTo>
                  <a:pt x="192" y="528"/>
                </a:lnTo>
                <a:lnTo>
                  <a:pt x="452" y="260"/>
                </a:lnTo>
                <a:lnTo>
                  <a:pt x="456" y="1"/>
                </a:lnTo>
                <a:lnTo>
                  <a:pt x="0" y="0"/>
                </a:lnTo>
                <a:close/>
              </a:path>
            </a:pathLst>
          </a:custGeom>
          <a:solidFill>
            <a:srgbClr val="339933">
              <a:alpha val="32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67" name="Text Box 19"/>
          <p:cNvSpPr txBox="1">
            <a:spLocks noChangeArrowheads="1"/>
          </p:cNvSpPr>
          <p:nvPr/>
        </p:nvSpPr>
        <p:spPr bwMode="auto">
          <a:xfrm>
            <a:off x="1524000" y="4229100"/>
            <a:ext cx="2667000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>
              <a:buClrTx/>
              <a:buFontTx/>
              <a:buNone/>
            </a:pPr>
            <a:r>
              <a:rPr lang="de-DE" altLang="en-US" sz="2800" b="1">
                <a:solidFill>
                  <a:srgbClr val="777777"/>
                </a:solidFill>
                <a:latin typeface="Tahoma" panose="020B0604030504040204" pitchFamily="34" charset="0"/>
              </a:rPr>
              <a:t>OWASP</a:t>
            </a:r>
          </a:p>
        </p:txBody>
      </p:sp>
      <p:sp>
        <p:nvSpPr>
          <p:cNvPr id="2068" name="Text Box 20"/>
          <p:cNvSpPr txBox="1">
            <a:spLocks noChangeArrowheads="1"/>
          </p:cNvSpPr>
          <p:nvPr/>
        </p:nvSpPr>
        <p:spPr bwMode="auto">
          <a:xfrm>
            <a:off x="4038600" y="6326188"/>
            <a:ext cx="4800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altLang="en-US" sz="1600" u="sng">
                <a:solidFill>
                  <a:srgbClr val="EAEAEA"/>
                </a:solidFill>
                <a:latin typeface="Tahoma" panose="020B0604030504040204" pitchFamily="34" charset="0"/>
              </a:rPr>
              <a:t>http://www.owasp.org</a:t>
            </a:r>
            <a:r>
              <a:rPr lang="en-US" altLang="en-US" sz="1600">
                <a:solidFill>
                  <a:srgbClr val="EAEAEA"/>
                </a:solidFill>
                <a:latin typeface="Tahoma" panose="020B0604030504040204" pitchFamily="34" charset="0"/>
              </a:rPr>
              <a:t> </a:t>
            </a:r>
          </a:p>
        </p:txBody>
      </p:sp>
      <p:sp>
        <p:nvSpPr>
          <p:cNvPr id="2069" name="Rectangle 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Klicken Sie, um die Formate des Gliederungstextes zu bearbeiten</a:t>
            </a:r>
          </a:p>
          <a:p>
            <a:pPr lvl="1"/>
            <a:r>
              <a:rPr lang="en-GB" altLang="en-US" smtClean="0"/>
              <a:t>Zweite Gliederungsebene</a:t>
            </a:r>
          </a:p>
          <a:p>
            <a:pPr lvl="2"/>
            <a:r>
              <a:rPr lang="en-GB" altLang="en-US" smtClean="0"/>
              <a:t>Dritte Gliederungsebene</a:t>
            </a:r>
          </a:p>
          <a:p>
            <a:pPr lvl="3"/>
            <a:r>
              <a:rPr lang="en-GB" altLang="en-US" smtClean="0"/>
              <a:t>Vierte Gliederungsebene</a:t>
            </a:r>
          </a:p>
          <a:p>
            <a:pPr lvl="4"/>
            <a:r>
              <a:rPr lang="en-GB" altLang="en-US" smtClean="0"/>
              <a:t>Fünfte Gliederungsebene</a:t>
            </a:r>
          </a:p>
          <a:p>
            <a:pPr lvl="4"/>
            <a:r>
              <a:rPr lang="en-GB" altLang="en-US" smtClean="0"/>
              <a:t>Sechste Gliederungsebene</a:t>
            </a:r>
          </a:p>
          <a:p>
            <a:pPr lvl="4"/>
            <a:r>
              <a:rPr lang="en-GB" altLang="en-US" smtClean="0"/>
              <a:t>Siebente Gliederungsebene</a:t>
            </a:r>
          </a:p>
          <a:p>
            <a:pPr lvl="4"/>
            <a:r>
              <a:rPr lang="en-GB" altLang="en-US" smtClean="0"/>
              <a:t>Achte Gliederungsebene</a:t>
            </a:r>
          </a:p>
          <a:p>
            <a:pPr lvl="4"/>
            <a:r>
              <a:rPr lang="en-GB" altLang="en-US" smtClean="0"/>
              <a:t>Neunte Gliederungsebene</a:t>
            </a:r>
          </a:p>
        </p:txBody>
      </p:sp>
      <p:pic>
        <p:nvPicPr>
          <p:cNvPr id="2074" name="Picture 26" descr="owasp1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8193" y="1108841"/>
            <a:ext cx="1276350" cy="127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b="1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b="1">
          <a:solidFill>
            <a:srgbClr val="000000"/>
          </a:solidFill>
          <a:latin typeface="Tahoma" panose="020B0604030504040204" pitchFamily="34" charset="0"/>
          <a:ea typeface="Droid Sans Fallback" charset="0"/>
          <a:cs typeface="Droid Sans Fallback" charset="0"/>
        </a:defRPr>
      </a:lvl2pPr>
      <a:lvl3pPr marL="1143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b="1">
          <a:solidFill>
            <a:srgbClr val="000000"/>
          </a:solidFill>
          <a:latin typeface="Tahoma" panose="020B0604030504040204" pitchFamily="34" charset="0"/>
          <a:ea typeface="Droid Sans Fallback" charset="0"/>
          <a:cs typeface="Droid Sans Fallback" charset="0"/>
        </a:defRPr>
      </a:lvl3pPr>
      <a:lvl4pPr marL="1600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b="1">
          <a:solidFill>
            <a:srgbClr val="000000"/>
          </a:solidFill>
          <a:latin typeface="Tahoma" panose="020B0604030504040204" pitchFamily="34" charset="0"/>
          <a:ea typeface="Droid Sans Fallback" charset="0"/>
          <a:cs typeface="Droid Sans Fallback" charset="0"/>
        </a:defRPr>
      </a:lvl4pPr>
      <a:lvl5pPr marL="20574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b="1">
          <a:solidFill>
            <a:srgbClr val="000000"/>
          </a:solidFill>
          <a:latin typeface="Tahoma" panose="020B0604030504040204" pitchFamily="34" charset="0"/>
          <a:ea typeface="Droid Sans Fallback" charset="0"/>
          <a:cs typeface="Droid Sans Fallback" charset="0"/>
        </a:defRPr>
      </a:lvl5pPr>
      <a:lvl6pPr marL="25146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b="1">
          <a:solidFill>
            <a:srgbClr val="000000"/>
          </a:solidFill>
          <a:latin typeface="Tahoma" panose="020B0604030504040204" pitchFamily="34" charset="0"/>
          <a:ea typeface="Droid Sans Fallback" charset="0"/>
          <a:cs typeface="Droid Sans Fallback" charset="0"/>
        </a:defRPr>
      </a:lvl6pPr>
      <a:lvl7pPr marL="29718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b="1">
          <a:solidFill>
            <a:srgbClr val="000000"/>
          </a:solidFill>
          <a:latin typeface="Tahoma" panose="020B0604030504040204" pitchFamily="34" charset="0"/>
          <a:ea typeface="Droid Sans Fallback" charset="0"/>
          <a:cs typeface="Droid Sans Fallback" charset="0"/>
        </a:defRPr>
      </a:lvl7pPr>
      <a:lvl8pPr marL="3429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b="1">
          <a:solidFill>
            <a:srgbClr val="000000"/>
          </a:solidFill>
          <a:latin typeface="Tahoma" panose="020B0604030504040204" pitchFamily="34" charset="0"/>
          <a:ea typeface="Droid Sans Fallback" charset="0"/>
          <a:cs typeface="Droid Sans Fallback" charset="0"/>
        </a:defRPr>
      </a:lvl8pPr>
      <a:lvl9pPr marL="3886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b="1">
          <a:solidFill>
            <a:srgbClr val="000000"/>
          </a:solidFill>
          <a:latin typeface="Tahoma" panose="020B0604030504040204" pitchFamily="34" charset="0"/>
          <a:ea typeface="Droid Sans Fallback" charset="0"/>
          <a:cs typeface="Droid Sans Fallback" charset="0"/>
        </a:defRPr>
      </a:lvl9pPr>
    </p:titleStyle>
    <p:bodyStyle>
      <a:lvl1pPr marL="342900" indent="-342900" algn="l" defTabSz="449263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fontAlgn="base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fontAlgn="base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92A3kg_kUSc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3276600" y="762000"/>
            <a:ext cx="5867400" cy="1905000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en-US" dirty="0" smtClean="0">
                <a:solidFill>
                  <a:srgbClr val="777777"/>
                </a:solidFill>
              </a:rPr>
              <a:t>OWASP Mobile Securit</a:t>
            </a:r>
            <a:r>
              <a:rPr lang="en-US" altLang="en-US" dirty="0" smtClean="0">
                <a:solidFill>
                  <a:srgbClr val="777777"/>
                </a:solidFill>
              </a:rPr>
              <a:t>y Project</a:t>
            </a:r>
            <a:r>
              <a:rPr lang="en-US" altLang="en-US" dirty="0" smtClean="0">
                <a:solidFill>
                  <a:srgbClr val="777777"/>
                </a:solidFill>
              </a:rPr>
              <a:t/>
            </a:r>
            <a:br>
              <a:rPr lang="en-US" altLang="en-US" dirty="0" smtClean="0">
                <a:solidFill>
                  <a:srgbClr val="777777"/>
                </a:solidFill>
              </a:rPr>
            </a:br>
            <a:r>
              <a:rPr lang="en-US" altLang="en-US" sz="1800" dirty="0" smtClean="0">
                <a:solidFill>
                  <a:srgbClr val="777777"/>
                </a:solidFill>
              </a:rPr>
              <a:t>Top 10 Mobile security threats 2014</a:t>
            </a:r>
            <a:r>
              <a:rPr lang="en-US" altLang="en-US" dirty="0" smtClean="0">
                <a:solidFill>
                  <a:srgbClr val="777777"/>
                </a:solidFill>
              </a:rPr>
              <a:t/>
            </a:r>
            <a:br>
              <a:rPr lang="en-US" altLang="en-US" dirty="0" smtClean="0">
                <a:solidFill>
                  <a:srgbClr val="777777"/>
                </a:solidFill>
              </a:rPr>
            </a:br>
            <a:endParaRPr lang="en-US" altLang="en-US" dirty="0">
              <a:solidFill>
                <a:srgbClr val="777777"/>
              </a:solidFill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4343400" y="3260725"/>
            <a:ext cx="3733800" cy="14001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marL="0" indent="0">
              <a:spcBef>
                <a:spcPts val="1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altLang="en-US" sz="1600" b="1" dirty="0" smtClean="0">
                <a:solidFill>
                  <a:srgbClr val="969696"/>
                </a:solidFill>
              </a:rPr>
              <a:t>Neil Dixley</a:t>
            </a:r>
            <a:endParaRPr lang="de-DE" altLang="en-US" sz="1600" b="1" dirty="0" smtClean="0">
              <a:solidFill>
                <a:srgbClr val="969696"/>
              </a:solidFill>
            </a:endParaRPr>
          </a:p>
          <a:p>
            <a:pPr marL="0" indent="0">
              <a:spcBef>
                <a:spcPts val="1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altLang="en-US" sz="1600" dirty="0" smtClean="0">
                <a:solidFill>
                  <a:srgbClr val="969696"/>
                </a:solidFill>
              </a:rPr>
              <a:t>@neildixley</a:t>
            </a:r>
          </a:p>
          <a:p>
            <a:pPr marL="0" indent="0">
              <a:spcBef>
                <a:spcPts val="1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altLang="en-US" sz="1600" dirty="0" smtClean="0">
                <a:solidFill>
                  <a:srgbClr val="969696"/>
                </a:solidFill>
              </a:rPr>
              <a:t>www.neildixley.com</a:t>
            </a:r>
            <a:endParaRPr lang="de-DE" altLang="en-US" sz="1600" dirty="0">
              <a:solidFill>
                <a:srgbClr val="969696"/>
              </a:solidFill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593850" y="4648200"/>
            <a:ext cx="1387601" cy="340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>
              <a:buClrTx/>
              <a:buFontTx/>
              <a:buNone/>
            </a:pPr>
            <a:r>
              <a:rPr lang="de-DE" altLang="en-US" sz="1600" dirty="0" smtClean="0">
                <a:solidFill>
                  <a:srgbClr val="777777"/>
                </a:solidFill>
                <a:latin typeface="Tahoma" panose="020B0604030504040204" pitchFamily="34" charset="0"/>
              </a:rPr>
              <a:t>29 Sept 2015</a:t>
            </a:r>
            <a:endParaRPr lang="de-DE" altLang="en-US" sz="1600" dirty="0">
              <a:solidFill>
                <a:srgbClr val="777777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Tools Part 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/>
              <a:t>iMas</a:t>
            </a:r>
            <a:endParaRPr lang="en-GB" dirty="0"/>
          </a:p>
          <a:p>
            <a:r>
              <a:rPr lang="en-GB" dirty="0" err="1"/>
              <a:t>MobiSec</a:t>
            </a:r>
            <a:endParaRPr lang="en-GB" dirty="0"/>
          </a:p>
          <a:p>
            <a:r>
              <a:rPr lang="en-GB" dirty="0"/>
              <a:t>Slaughtered Goats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29079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MobiSec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20117" y="1295400"/>
            <a:ext cx="7102178" cy="482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6919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iMAS</a:t>
            </a:r>
            <a:r>
              <a:rPr lang="en-GB" dirty="0"/>
              <a:t> - iOS Mobile Application Security</a:t>
            </a:r>
          </a:p>
        </p:txBody>
      </p:sp>
      <p:pic>
        <p:nvPicPr>
          <p:cNvPr id="4" name="92A3kg_kUSc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18722" y="980728"/>
            <a:ext cx="8704967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8272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Slaughtered </a:t>
            </a:r>
            <a:r>
              <a:rPr lang="en-GB" dirty="0" smtClean="0"/>
              <a:t>Goats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4981" y="1585912"/>
            <a:ext cx="8172450" cy="4248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8364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M5 </a:t>
            </a:r>
            <a:r>
              <a:rPr lang="en-GB" dirty="0"/>
              <a:t>- Poor Authorisation and Authentication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645024"/>
            <a:ext cx="12682165" cy="756084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0" indent="0"/>
            <a:endParaRPr lang="en-GB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No </a:t>
            </a:r>
            <a:r>
              <a:rPr lang="en-GB" dirty="0"/>
              <a:t>local </a:t>
            </a:r>
            <a:r>
              <a:rPr lang="en-GB" dirty="0" smtClean="0"/>
              <a:t>authentication</a:t>
            </a:r>
            <a:endParaRPr lang="en-GB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Use device specific token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Avoid spoof-able metrics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53" y="908720"/>
            <a:ext cx="9086047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3795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M6 - Broken Cryptography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6992"/>
            <a:ext cx="8228013" cy="2767583"/>
          </a:xfrm>
        </p:spPr>
        <p:txBody>
          <a:bodyPr/>
          <a:lstStyle/>
          <a:p>
            <a:r>
              <a:rPr lang="en-GB" dirty="0" smtClean="0"/>
              <a:t>You didn’t make up your own did you?</a:t>
            </a:r>
          </a:p>
          <a:p>
            <a:r>
              <a:rPr lang="en-GB" dirty="0" smtClean="0"/>
              <a:t>Hard coded keys</a:t>
            </a:r>
          </a:p>
          <a:p>
            <a:r>
              <a:rPr lang="en-GB" dirty="0" smtClean="0"/>
              <a:t>Depreciated </a:t>
            </a:r>
            <a:r>
              <a:rPr lang="en-GB" dirty="0" err="1" smtClean="0"/>
              <a:t>Algorythms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08720"/>
            <a:ext cx="9144000" cy="2261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9432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M7 - Client Side Injection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365104"/>
            <a:ext cx="8228013" cy="2160240"/>
          </a:xfrm>
        </p:spPr>
        <p:txBody>
          <a:bodyPr/>
          <a:lstStyle/>
          <a:p>
            <a:r>
              <a:rPr lang="en-GB" dirty="0" err="1" smtClean="0"/>
              <a:t>Webviews</a:t>
            </a:r>
            <a:r>
              <a:rPr lang="en-GB" dirty="0" smtClean="0"/>
              <a:t> still </a:t>
            </a:r>
            <a:r>
              <a:rPr lang="en-GB" dirty="0" err="1" smtClean="0"/>
              <a:t>vunerable</a:t>
            </a:r>
            <a:endParaRPr lang="en-GB" dirty="0" smtClean="0"/>
          </a:p>
          <a:p>
            <a:r>
              <a:rPr lang="en-GB" dirty="0" smtClean="0"/>
              <a:t>Data read from </a:t>
            </a:r>
            <a:r>
              <a:rPr lang="en-GB" dirty="0" err="1" smtClean="0"/>
              <a:t>SQLLite</a:t>
            </a:r>
            <a:r>
              <a:rPr lang="en-GB" dirty="0" smtClean="0"/>
              <a:t> or local databases</a:t>
            </a:r>
          </a:p>
          <a:p>
            <a:r>
              <a:rPr lang="en-GB" dirty="0" smtClean="0"/>
              <a:t>Classic ‘C’ code overruns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08720"/>
            <a:ext cx="9144000" cy="3435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0052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M8 - Security Decisions by Untrusted Inputs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96952"/>
            <a:ext cx="8228013" cy="3127623"/>
          </a:xfrm>
        </p:spPr>
        <p:txBody>
          <a:bodyPr/>
          <a:lstStyle/>
          <a:p>
            <a:r>
              <a:rPr lang="en-GB" dirty="0" smtClean="0"/>
              <a:t>Inter Process Communication vulnerabilities</a:t>
            </a:r>
          </a:p>
          <a:p>
            <a:r>
              <a:rPr lang="en-GB" dirty="0" smtClean="0"/>
              <a:t>Workflow resources</a:t>
            </a:r>
          </a:p>
          <a:p>
            <a:r>
              <a:rPr lang="en-GB" dirty="0" smtClean="0"/>
              <a:t>Serialization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08719"/>
            <a:ext cx="9144000" cy="1897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4775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Tools Part 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err="1"/>
              <a:t>NowSecure</a:t>
            </a:r>
            <a:r>
              <a:rPr lang="en-GB" dirty="0"/>
              <a:t> Lab: Community </a:t>
            </a:r>
            <a:r>
              <a:rPr lang="en-GB" dirty="0" smtClean="0"/>
              <a:t>Edition</a:t>
            </a:r>
            <a:endParaRPr lang="en-GB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OWASP </a:t>
            </a:r>
            <a:r>
              <a:rPr lang="en-GB" dirty="0" err="1"/>
              <a:t>SeraphimDroid</a:t>
            </a:r>
            <a:r>
              <a:rPr lang="en-GB" dirty="0"/>
              <a:t> Project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Cheat Sheets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07931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NowSecure</a:t>
            </a:r>
            <a:r>
              <a:rPr lang="en-GB" dirty="0"/>
              <a:t> Lab: Community Edition</a:t>
            </a:r>
            <a:br>
              <a:rPr lang="en-GB" dirty="0"/>
            </a:b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28778" y="1295400"/>
            <a:ext cx="7084857" cy="482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1902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Previously</a:t>
            </a:r>
            <a:r>
              <a:rPr lang="en-GB" dirty="0" smtClean="0"/>
              <a:t>:</a:t>
            </a:r>
          </a:p>
          <a:p>
            <a:r>
              <a:rPr lang="en-GB" dirty="0"/>
              <a:t> </a:t>
            </a:r>
            <a:r>
              <a:rPr lang="en-GB" dirty="0" smtClean="0"/>
              <a:t>  In a movie ‘fly me to heaven’ with Cat from Red Dwarf</a:t>
            </a:r>
            <a:endParaRPr lang="en-GB" dirty="0"/>
          </a:p>
          <a:p>
            <a:r>
              <a:rPr lang="en-GB" dirty="0"/>
              <a:t>	</a:t>
            </a:r>
            <a:r>
              <a:rPr lang="en-GB" dirty="0" smtClean="0"/>
              <a:t>Platform Team for First Union National Bank</a:t>
            </a:r>
          </a:p>
          <a:p>
            <a:r>
              <a:rPr lang="en-GB" dirty="0"/>
              <a:t>	</a:t>
            </a:r>
            <a:r>
              <a:rPr lang="en-GB" dirty="0" smtClean="0"/>
              <a:t>Tombola</a:t>
            </a:r>
          </a:p>
          <a:p>
            <a:r>
              <a:rPr lang="en-GB" dirty="0"/>
              <a:t>	</a:t>
            </a:r>
            <a:r>
              <a:rPr lang="en-GB" dirty="0" smtClean="0"/>
              <a:t>Sage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Currently: </a:t>
            </a:r>
          </a:p>
          <a:p>
            <a:r>
              <a:rPr lang="en-GB" dirty="0"/>
              <a:t>	</a:t>
            </a:r>
            <a:r>
              <a:rPr lang="en-GB" dirty="0" smtClean="0"/>
              <a:t>at Atom Bank in Durham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868650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OWASP </a:t>
            </a:r>
            <a:r>
              <a:rPr lang="en-GB" dirty="0" err="1"/>
              <a:t>SeraphimDroid</a:t>
            </a:r>
            <a:r>
              <a:rPr lang="en-GB" dirty="0"/>
              <a:t> Project</a:t>
            </a:r>
            <a:br>
              <a:rPr lang="en-GB" dirty="0"/>
            </a:b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602711"/>
            <a:ext cx="8228013" cy="4214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4446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Cheat Sheets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i="1" dirty="0"/>
              <a:t>Cheat sheets provide the information most relevant to a developer or security engineer with minimal "fluff"</a:t>
            </a:r>
            <a:endParaRPr lang="en-GB" i="1" dirty="0" smtClean="0"/>
          </a:p>
          <a:p>
            <a:endParaRPr lang="en-GB" dirty="0"/>
          </a:p>
          <a:p>
            <a:r>
              <a:rPr lang="en-GB" dirty="0" smtClean="0"/>
              <a:t>Device specific mitigations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5336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M9 - Improper Session Handling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869160"/>
            <a:ext cx="8228013" cy="1255415"/>
          </a:xfrm>
        </p:spPr>
        <p:txBody>
          <a:bodyPr/>
          <a:lstStyle/>
          <a:p>
            <a:r>
              <a:rPr lang="en-GB" dirty="0" smtClean="0"/>
              <a:t>Failure to invalidate sessions</a:t>
            </a:r>
          </a:p>
          <a:p>
            <a:r>
              <a:rPr lang="en-GB" dirty="0" smtClean="0"/>
              <a:t>Timeout and background handling 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9" y="908720"/>
            <a:ext cx="9141401" cy="3991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4335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M10 - Lack of Binary Protections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908720"/>
            <a:ext cx="9149912" cy="3775822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57200" y="4869160"/>
            <a:ext cx="8228013" cy="1255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fontAlgn="base"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fontAlgn="base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49263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49263" rtl="0" fontAlgn="base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9263" rtl="0" fontAlgn="base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Obfuscation is difficult</a:t>
            </a:r>
          </a:p>
          <a:p>
            <a:r>
              <a:rPr lang="en-GB" dirty="0" smtClean="0"/>
              <a:t>OWASP RECMPP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05382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Get Involved!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Join the mailing lists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Submit to the mailing lists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Write Open Source Code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Present at an </a:t>
            </a:r>
            <a:r>
              <a:rPr lang="en-GB" smtClean="0"/>
              <a:t>OWASP Chapter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48361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 only do this for the free beer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74320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Tonight's 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Mobile Security?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OWASP </a:t>
            </a:r>
            <a:r>
              <a:rPr lang="en-GB" dirty="0"/>
              <a:t>Mobile Security Project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A run down of the top ten mobile threats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Interspersed with some of the other resources available from OWASP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Go to the pub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46440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OWASP Mobile Security Project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…</a:t>
            </a:r>
            <a:r>
              <a:rPr lang="en-GB" i="1" dirty="0" smtClean="0"/>
              <a:t>is </a:t>
            </a:r>
            <a:r>
              <a:rPr lang="en-GB" i="1" dirty="0"/>
              <a:t>a centralized resource intended to give developers and security teams the resources they need to build and maintain secure mobile </a:t>
            </a:r>
            <a:r>
              <a:rPr lang="en-GB" i="1" dirty="0" smtClean="0"/>
              <a:t>applications</a:t>
            </a:r>
          </a:p>
          <a:p>
            <a:endParaRPr lang="en-GB" dirty="0"/>
          </a:p>
          <a:p>
            <a:r>
              <a:rPr lang="en-GB" dirty="0" smtClean="0"/>
              <a:t>The OWASP Mobile Security project was </a:t>
            </a:r>
            <a:r>
              <a:rPr lang="en-GB" dirty="0"/>
              <a:t>	</a:t>
            </a:r>
            <a:r>
              <a:rPr lang="en-GB" dirty="0" smtClean="0"/>
              <a:t>announced in Q3</a:t>
            </a:r>
            <a:r>
              <a:rPr lang="en-GB" dirty="0"/>
              <a:t>	2010	</a:t>
            </a:r>
          </a:p>
          <a:p>
            <a:r>
              <a:rPr lang="en-GB" dirty="0" smtClean="0"/>
              <a:t>Top </a:t>
            </a:r>
            <a:r>
              <a:rPr lang="en-GB" dirty="0"/>
              <a:t>10 Mobile Threats </a:t>
            </a:r>
            <a:r>
              <a:rPr lang="en-GB" dirty="0" err="1"/>
              <a:t>Emmy's</a:t>
            </a:r>
            <a:endParaRPr lang="en-GB" dirty="0"/>
          </a:p>
          <a:p>
            <a:r>
              <a:rPr lang="en-GB" dirty="0"/>
              <a:t>Tools </a:t>
            </a:r>
          </a:p>
          <a:p>
            <a:r>
              <a:rPr lang="en-GB" dirty="0"/>
              <a:t>Cheat Sheets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97440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69925"/>
            <a:ext cx="8461993" cy="5338748"/>
          </a:xfrm>
        </p:spPr>
      </p:pic>
    </p:spTree>
    <p:extLst>
      <p:ext uri="{BB962C8B-B14F-4D97-AF65-F5344CB8AC3E}">
        <p14:creationId xmlns:p14="http://schemas.microsoft.com/office/powerpoint/2010/main" val="36674028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M1 - Weak Server Side Controls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2057400"/>
            <a:ext cx="8228013" cy="4829175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Basically </a:t>
            </a:r>
            <a:r>
              <a:rPr lang="en-GB" dirty="0"/>
              <a:t>its the server team's fault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Implement a SDLC on the server team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Start with the OWASP Top 10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80728"/>
            <a:ext cx="9144000" cy="2652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7904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M2 - Insecure Data Storage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8013" cy="4829175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Don't </a:t>
            </a:r>
            <a:r>
              <a:rPr lang="en-GB" dirty="0"/>
              <a:t>store anything on the device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Use OAuth 2 for authentication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262" y="1066800"/>
            <a:ext cx="9151262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919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M3 - </a:t>
            </a:r>
            <a:r>
              <a:rPr lang="fr-FR" dirty="0" err="1"/>
              <a:t>Insufficient</a:t>
            </a:r>
            <a:r>
              <a:rPr lang="fr-FR" dirty="0"/>
              <a:t> Transport Layer Protection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Know </a:t>
            </a:r>
            <a:r>
              <a:rPr lang="en-GB" dirty="0"/>
              <a:t>and trust your certificates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Don't use insecure channels like SMS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Certificate Pinning</a:t>
            </a:r>
          </a:p>
          <a:p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908721"/>
            <a:ext cx="9144000" cy="3891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6820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M4 - Unintended Data Leakage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What </a:t>
            </a:r>
            <a:r>
              <a:rPr lang="en-GB" dirty="0"/>
              <a:t>are you logging</a:t>
            </a:r>
            <a:r>
              <a:rPr lang="en-GB" dirty="0" smtClean="0"/>
              <a:t>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String Constants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Cryptography Keys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77" y="980728"/>
            <a:ext cx="9047468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915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ahoma"/>
        <a:ea typeface="Droid Sans Fallback"/>
        <a:cs typeface="Droid Sans Fallback"/>
      </a:majorFont>
      <a:minorFont>
        <a:latin typeface="Tahoma"/>
        <a:ea typeface="Droid Sans Fallback"/>
        <a:cs typeface="Droid Sans Fallback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ahoma"/>
        <a:ea typeface="Droid Sans Fallback"/>
        <a:cs typeface="Droid Sans Fallback"/>
      </a:majorFont>
      <a:minorFont>
        <a:latin typeface="Tahoma"/>
        <a:ea typeface="Droid Sans Fallback"/>
        <a:cs typeface="Droid Sans Fallback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3478</TotalTime>
  <Words>342</Words>
  <Application>Microsoft Office PowerPoint</Application>
  <PresentationFormat>On-screen Show (4:3)</PresentationFormat>
  <Paragraphs>116</Paragraphs>
  <Slides>25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Arial Unicode MS</vt:lpstr>
      <vt:lpstr>Arial</vt:lpstr>
      <vt:lpstr>Droid Sans Fallback</vt:lpstr>
      <vt:lpstr>Tahoma</vt:lpstr>
      <vt:lpstr>Times New Roman</vt:lpstr>
      <vt:lpstr>Wingdings</vt:lpstr>
      <vt:lpstr>Office Theme</vt:lpstr>
      <vt:lpstr>Office Theme</vt:lpstr>
      <vt:lpstr>OWASP Mobile Security Project Top 10 Mobile security threats 2014 </vt:lpstr>
      <vt:lpstr>Introduction</vt:lpstr>
      <vt:lpstr>Tonight's Agenda</vt:lpstr>
      <vt:lpstr>OWASP Mobile Security Project</vt:lpstr>
      <vt:lpstr>PowerPoint Presentation</vt:lpstr>
      <vt:lpstr>M1 - Weak Server Side Controls</vt:lpstr>
      <vt:lpstr>M2 - Insecure Data Storage</vt:lpstr>
      <vt:lpstr>M3 - Insufficient Transport Layer Protection</vt:lpstr>
      <vt:lpstr>M4 - Unintended Data Leakage</vt:lpstr>
      <vt:lpstr>Tools Part 1</vt:lpstr>
      <vt:lpstr>MobiSec </vt:lpstr>
      <vt:lpstr>iMAS - iOS Mobile Application Security</vt:lpstr>
      <vt:lpstr>Slaughtered Goats</vt:lpstr>
      <vt:lpstr>M5 - Poor Authorisation and Authentication</vt:lpstr>
      <vt:lpstr>M6 - Broken Cryptography</vt:lpstr>
      <vt:lpstr>M7 - Client Side Injection</vt:lpstr>
      <vt:lpstr>M8 - Security Decisions by Untrusted Inputs</vt:lpstr>
      <vt:lpstr>Tools Part 2</vt:lpstr>
      <vt:lpstr>NowSecure Lab: Community Edition </vt:lpstr>
      <vt:lpstr>OWASP SeraphimDroid Project </vt:lpstr>
      <vt:lpstr>Cheat Sheets </vt:lpstr>
      <vt:lpstr>M9 - Improper Session Handling</vt:lpstr>
      <vt:lpstr>M10 - Lack of Binary Protections</vt:lpstr>
      <vt:lpstr>Get Involved!</vt:lpstr>
      <vt:lpstr>Conclusion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OWASP</dc:title>
  <dc:subject>Web Application Security</dc:subject>
  <dc:creator>Andy</dc:creator>
  <cp:keywords>Web Application Security</cp:keywords>
  <dc:description>https://www.owasp.org/</dc:description>
  <cp:lastModifiedBy>Neil Dixley</cp:lastModifiedBy>
  <cp:revision>119</cp:revision>
  <cp:lastPrinted>1601-01-01T00:00:00Z</cp:lastPrinted>
  <dcterms:created xsi:type="dcterms:W3CDTF">2011-06-28T14:59:58Z</dcterms:created>
  <dcterms:modified xsi:type="dcterms:W3CDTF">2015-09-29T10:33:25Z</dcterms:modified>
</cp:coreProperties>
</file>