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71" r:id="rId8"/>
    <p:sldId id="268" r:id="rId9"/>
    <p:sldId id="269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72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83" r:id="rId26"/>
    <p:sldId id="292" r:id="rId27"/>
    <p:sldId id="294" r:id="rId28"/>
    <p:sldId id="293" r:id="rId29"/>
    <p:sldId id="264" r:id="rId30"/>
    <p:sldId id="265" r:id="rId31"/>
    <p:sldId id="266" r:id="rId32"/>
    <p:sldId id="267" r:id="rId33"/>
    <p:sldId id="263" r:id="rId34"/>
    <p:sldId id="273" r:id="rId35"/>
    <p:sldId id="275" r:id="rId36"/>
    <p:sldId id="27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1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9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5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11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4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02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21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78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1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4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7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5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79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5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9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1F43-6E7A-484C-B6BF-D447F75F3CC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39CF-4028-4257-B847-24F454FA8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5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ildixl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Threat Modelling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Kick start your application security with Threat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2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66688"/>
            <a:ext cx="379095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4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09538"/>
            <a:ext cx="379095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51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66688"/>
            <a:ext cx="37814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72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52400"/>
            <a:ext cx="38004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6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66688"/>
            <a:ext cx="379095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53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71450"/>
            <a:ext cx="37719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6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Microsoft’s TM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the SDL TM Tool…</a:t>
            </a:r>
          </a:p>
          <a:p>
            <a:r>
              <a:rPr lang="en-US" dirty="0"/>
              <a:t>Threat models often pushed to one person</a:t>
            </a:r>
          </a:p>
          <a:p>
            <a:pPr lvl="1"/>
            <a:r>
              <a:rPr lang="en-US" dirty="0"/>
              <a:t>Less collaboration</a:t>
            </a:r>
          </a:p>
          <a:p>
            <a:pPr lvl="1"/>
            <a:r>
              <a:rPr lang="en-US" dirty="0"/>
              <a:t>One perspective</a:t>
            </a:r>
          </a:p>
          <a:p>
            <a:pPr lvl="1"/>
            <a:r>
              <a:rPr lang="en-US" dirty="0"/>
              <a:t>Sometimes a junior person</a:t>
            </a:r>
          </a:p>
          <a:p>
            <a:r>
              <a:rPr lang="en-US" dirty="0"/>
              <a:t>Meetings to review &amp; share threat models</a:t>
            </a:r>
          </a:p>
          <a:p>
            <a:pPr lvl="1"/>
            <a:r>
              <a:rPr lang="en-US" dirty="0"/>
              <a:t>Experts took over meetings</a:t>
            </a:r>
          </a:p>
          <a:p>
            <a:pPr lvl="1"/>
            <a:r>
              <a:rPr lang="en-US" dirty="0"/>
              <a:t>Working meetings became review meetings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3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</p:spPr>
        <p:txBody>
          <a:bodyPr/>
          <a:lstStyle/>
          <a:p>
            <a:pPr algn="ctr"/>
            <a:r>
              <a:rPr lang="en-GB" dirty="0" smtClean="0"/>
              <a:t>Elevation of privilege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</a:t>
            </a:r>
          </a:p>
          <a:p>
            <a:pPr lvl="1"/>
            <a:r>
              <a:rPr lang="en-US" dirty="0"/>
              <a:t>Protection Poker by Laurie Williams, NCSU</a:t>
            </a:r>
          </a:p>
          <a:p>
            <a:pPr lvl="1"/>
            <a:r>
              <a:rPr lang="en-US" dirty="0"/>
              <a:t>Serious games movement</a:t>
            </a:r>
          </a:p>
          <a:p>
            <a:r>
              <a:rPr lang="en-US" dirty="0"/>
              <a:t>Threat modeling game should be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Fun</a:t>
            </a:r>
          </a:p>
          <a:p>
            <a:pPr lvl="1"/>
            <a:r>
              <a:rPr lang="en-US" dirty="0"/>
              <a:t>Encourage flow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1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Draw </a:t>
            </a:r>
            <a:r>
              <a:rPr lang="en-US" sz="3600" dirty="0"/>
              <a:t>on Serious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Field of study since about 1970</a:t>
            </a:r>
          </a:p>
          <a:p>
            <a:pPr lvl="1"/>
            <a:r>
              <a:rPr lang="en-US" sz="2400" dirty="0"/>
              <a:t>“serious games in the sense that these games have an explicit and carefully thought-out educational purpose and are not intended to be played primarily for amusement.” (Clark </a:t>
            </a:r>
            <a:r>
              <a:rPr lang="en-US" sz="2400" dirty="0" err="1"/>
              <a:t>Abt</a:t>
            </a:r>
            <a:r>
              <a:rPr lang="en-US" sz="2400" dirty="0"/>
              <a:t>)</a:t>
            </a:r>
          </a:p>
          <a:p>
            <a:r>
              <a:rPr lang="en-US" sz="2800" dirty="0"/>
              <a:t>Now include “Tabletop exercises,” persuasive games, games for health, </a:t>
            </a:r>
            <a:r>
              <a:rPr lang="en-US" sz="2800" dirty="0" err="1"/>
              <a:t>etc</a:t>
            </a:r>
            <a:endParaRPr lang="en-US" sz="2800" dirty="0"/>
          </a:p>
          <a:p>
            <a:r>
              <a:rPr lang="en-US" sz="2800" dirty="0"/>
              <a:t>Also includes work </a:t>
            </a:r>
            <a:r>
              <a:rPr lang="en-US" sz="2800" dirty="0" smtClean="0"/>
              <a:t>from previous initiatives</a:t>
            </a:r>
            <a:endParaRPr lang="en-US" sz="2800" dirty="0"/>
          </a:p>
          <a:p>
            <a:pPr lvl="1"/>
            <a:r>
              <a:rPr lang="en-US" sz="2400" dirty="0"/>
              <a:t>Windows 7 Language Quality Game</a:t>
            </a:r>
          </a:p>
        </p:txBody>
      </p:sp>
    </p:spTree>
    <p:extLst>
      <p:ext uri="{BB962C8B-B14F-4D97-AF65-F5344CB8AC3E}">
        <p14:creationId xmlns:p14="http://schemas.microsoft.com/office/powerpoint/2010/main" val="3451430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a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47398" cy="4467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39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Tonight's agenda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Our focus is always somewhere else</a:t>
            </a:r>
          </a:p>
          <a:p>
            <a:r>
              <a:rPr lang="en-GB" dirty="0" smtClean="0"/>
              <a:t>A Secure Development Lifecycle?</a:t>
            </a:r>
          </a:p>
          <a:p>
            <a:r>
              <a:rPr lang="en-GB" dirty="0" smtClean="0"/>
              <a:t>Threat Modelling</a:t>
            </a:r>
          </a:p>
          <a:p>
            <a:r>
              <a:rPr lang="en-GB" dirty="0"/>
              <a:t>Taking it in your STRIDE</a:t>
            </a:r>
          </a:p>
          <a:p>
            <a:r>
              <a:rPr lang="en-GB" dirty="0" smtClean="0"/>
              <a:t>How </a:t>
            </a:r>
            <a:r>
              <a:rPr lang="en-GB" dirty="0"/>
              <a:t>to get everyone involved</a:t>
            </a:r>
          </a:p>
          <a:p>
            <a:r>
              <a:rPr lang="en-GB" dirty="0" smtClean="0"/>
              <a:t>How to win at Poker</a:t>
            </a:r>
          </a:p>
          <a:p>
            <a:r>
              <a:rPr lang="en-GB" dirty="0" smtClean="0"/>
              <a:t>Q &amp; A</a:t>
            </a:r>
          </a:p>
          <a:p>
            <a:r>
              <a:rPr lang="en-GB" dirty="0" smtClean="0"/>
              <a:t>Fin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0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round of cards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Deal out all the cards</a:t>
            </a:r>
          </a:p>
          <a:p>
            <a:r>
              <a:rPr lang="en-US" dirty="0"/>
              <a:t>Play hands (once around the table)</a:t>
            </a:r>
          </a:p>
          <a:p>
            <a:pPr lvl="1"/>
            <a:r>
              <a:rPr lang="en-US" dirty="0"/>
              <a:t>Connect the threat on a card to the diagram</a:t>
            </a:r>
          </a:p>
          <a:p>
            <a:pPr lvl="1"/>
            <a:r>
              <a:rPr lang="en-US" dirty="0"/>
              <a:t>Play in a hand stays in the suit</a:t>
            </a:r>
          </a:p>
          <a:p>
            <a:r>
              <a:rPr lang="en-US" dirty="0"/>
              <a:t>Play once through the deck</a:t>
            </a:r>
          </a:p>
          <a:p>
            <a:r>
              <a:rPr lang="en-US" dirty="0"/>
              <a:t>Take notes: </a:t>
            </a:r>
          </a:p>
          <a:p>
            <a:pPr marL="457200" lvl="1" indent="0">
              <a:buNone/>
            </a:pPr>
            <a:r>
              <a:rPr lang="en-US" u="sng" dirty="0"/>
              <a:t>Player   Points  Card  Component     Notes</a:t>
            </a:r>
          </a:p>
          <a:p>
            <a:pPr marL="457200" lvl="1" indent="0">
              <a:buNone/>
            </a:pPr>
            <a:r>
              <a:rPr lang="en-US" u="sng" dirty="0"/>
              <a:t>_____</a:t>
            </a:r>
            <a:r>
              <a:rPr lang="en-US" dirty="0"/>
              <a:t>   ____  ____   _________     ______________</a:t>
            </a:r>
            <a:endParaRPr lang="en-US" u="sng" dirty="0"/>
          </a:p>
          <a:p>
            <a:pPr marL="457200" lvl="1" indent="0">
              <a:buNone/>
            </a:pPr>
            <a:r>
              <a:rPr lang="en-US" u="sng" dirty="0"/>
              <a:t>_____</a:t>
            </a:r>
            <a:r>
              <a:rPr lang="en-US" dirty="0"/>
              <a:t>   ____  ____   _________     ______________</a:t>
            </a:r>
            <a:endParaRPr lang="en-US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147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57200" y="503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843" y="1828799"/>
            <a:ext cx="60423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053206">
            <a:off x="5694080" y="1356793"/>
            <a:ext cx="2762250" cy="228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urved Connector 6"/>
          <p:cNvCxnSpPr>
            <a:stCxn id="6" idx="1"/>
          </p:cNvCxnSpPr>
          <p:nvPr/>
        </p:nvCxnSpPr>
        <p:spPr>
          <a:xfrm rot="10800000" flipV="1">
            <a:off x="4876801" y="2083141"/>
            <a:ext cx="881591" cy="1345857"/>
          </a:xfrm>
          <a:prstGeom prst="curvedConnector2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6" idx="1"/>
          </p:cNvCxnSpPr>
          <p:nvPr/>
        </p:nvCxnSpPr>
        <p:spPr>
          <a:xfrm rot="10800000" flipV="1">
            <a:off x="4343401" y="2083141"/>
            <a:ext cx="1414991" cy="1650657"/>
          </a:xfrm>
          <a:prstGeom prst="curvedConnector2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72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Kate plays 10 of tampering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0423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8278">
            <a:off x="5607222" y="2962394"/>
            <a:ext cx="3619500" cy="232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72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plays 5 tampering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018" y="1628800"/>
            <a:ext cx="60423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684">
            <a:off x="1048452" y="4494079"/>
            <a:ext cx="2911055" cy="252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75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Nic</a:t>
            </a:r>
            <a:r>
              <a:rPr lang="en-GB" dirty="0" smtClean="0"/>
              <a:t> plays the 8 tampering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53177"/>
            <a:ext cx="60423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r="21092"/>
          <a:stretch/>
        </p:blipFill>
        <p:spPr bwMode="auto">
          <a:xfrm rot="19808301">
            <a:off x="-51283" y="2238542"/>
            <a:ext cx="3657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 flipV="1">
            <a:off x="1614533" y="4414664"/>
            <a:ext cx="35814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06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play in suit if you can</a:t>
            </a:r>
          </a:p>
          <a:p>
            <a:r>
              <a:rPr lang="en-US" dirty="0"/>
              <a:t>High card wins the hand</a:t>
            </a:r>
          </a:p>
          <a:p>
            <a:pPr lvl="1"/>
            <a:r>
              <a:rPr lang="en-US" dirty="0"/>
              <a:t>Unless there’s a trump (elevation of privilege card)</a:t>
            </a:r>
          </a:p>
          <a:p>
            <a:r>
              <a:rPr lang="en-US" dirty="0"/>
              <a:t>Aces are for threats not listed on the cards</a:t>
            </a:r>
          </a:p>
          <a:p>
            <a:r>
              <a:rPr lang="en-US" dirty="0"/>
              <a:t>1 point for each threat, 1 for the hand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305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game work as a tool?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20295" y="1772816"/>
            <a:ext cx="5181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Attractive and cool</a:t>
            </a:r>
          </a:p>
          <a:p>
            <a:r>
              <a:rPr lang="en-US" sz="2400" dirty="0" smtClean="0"/>
              <a:t>Encourages flow</a:t>
            </a:r>
          </a:p>
          <a:p>
            <a:r>
              <a:rPr lang="en-US" sz="2400" dirty="0" smtClean="0"/>
              <a:t>Requires participation</a:t>
            </a:r>
          </a:p>
          <a:p>
            <a:pPr lvl="1"/>
            <a:r>
              <a:rPr lang="en-US" sz="2400" dirty="0" smtClean="0"/>
              <a:t>Threats act as hints</a:t>
            </a:r>
          </a:p>
          <a:p>
            <a:pPr lvl="1"/>
            <a:r>
              <a:rPr lang="en-US" sz="2400" dirty="0" smtClean="0"/>
              <a:t>Instant feedback</a:t>
            </a:r>
          </a:p>
          <a:p>
            <a:r>
              <a:rPr lang="en-US" sz="2400" dirty="0" smtClean="0"/>
              <a:t>Social permission for</a:t>
            </a:r>
          </a:p>
          <a:p>
            <a:pPr lvl="1"/>
            <a:r>
              <a:rPr lang="en-US" sz="2400" dirty="0" smtClean="0"/>
              <a:t>Playful exploration</a:t>
            </a:r>
          </a:p>
          <a:p>
            <a:pPr lvl="1"/>
            <a:r>
              <a:rPr lang="en-US" sz="2400" dirty="0" smtClean="0"/>
              <a:t>Disagreement</a:t>
            </a:r>
          </a:p>
          <a:p>
            <a:r>
              <a:rPr lang="en-US" sz="2400" dirty="0" smtClean="0"/>
              <a:t>Produces real threat models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95" y="1803526"/>
            <a:ext cx="2848773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72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free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Licensed under </a:t>
            </a:r>
            <a:r>
              <a:rPr lang="en-US" dirty="0"/>
              <a:t>Creative Commons </a:t>
            </a:r>
            <a:r>
              <a:rPr lang="en-US" dirty="0" smtClean="0"/>
              <a:t>Attribution</a:t>
            </a:r>
          </a:p>
          <a:p>
            <a:r>
              <a:rPr lang="en-US" dirty="0"/>
              <a:t>http://www.microsoft.com/security/sdl/eop/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583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Lets Play!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52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My new site: Smarmy.com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35922"/>
            <a:ext cx="7924800" cy="4114800"/>
          </a:xfrm>
        </p:spPr>
        <p:txBody>
          <a:bodyPr/>
          <a:lstStyle/>
          <a:p>
            <a:r>
              <a:rPr lang="en-GB" dirty="0" smtClean="0"/>
              <a:t>Social network for those we love to hate</a:t>
            </a:r>
          </a:p>
          <a:p>
            <a:r>
              <a:rPr lang="en-GB" dirty="0" smtClean="0"/>
              <a:t>The next stage in Celebrity</a:t>
            </a:r>
          </a:p>
          <a:p>
            <a:r>
              <a:rPr lang="en-GB" dirty="0" smtClean="0"/>
              <a:t>A central place for all those annoying Facebook posts</a:t>
            </a:r>
          </a:p>
          <a:p>
            <a:r>
              <a:rPr lang="en-GB" dirty="0" smtClean="0"/>
              <a:t>Promotes smarmiest people into the most important job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1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No-one mentioned Armageddon at the subprime meeting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31" y="2095500"/>
            <a:ext cx="2770601" cy="3695700"/>
          </a:xfrm>
        </p:spPr>
      </p:pic>
    </p:spTree>
    <p:extLst>
      <p:ext uri="{BB962C8B-B14F-4D97-AF65-F5344CB8AC3E}">
        <p14:creationId xmlns:p14="http://schemas.microsoft.com/office/powerpoint/2010/main" val="132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Actors, dataflow and processes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31" y="3038475"/>
            <a:ext cx="6096000" cy="1809750"/>
          </a:xfrm>
        </p:spPr>
      </p:pic>
    </p:spTree>
    <p:extLst>
      <p:ext uri="{BB962C8B-B14F-4D97-AF65-F5344CB8AC3E}">
        <p14:creationId xmlns:p14="http://schemas.microsoft.com/office/powerpoint/2010/main" val="17496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Trust boundaries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31" y="2681287"/>
            <a:ext cx="6324600" cy="2524125"/>
          </a:xfrm>
        </p:spPr>
      </p:pic>
    </p:spTree>
    <p:extLst>
      <p:ext uri="{BB962C8B-B14F-4D97-AF65-F5344CB8AC3E}">
        <p14:creationId xmlns:p14="http://schemas.microsoft.com/office/powerpoint/2010/main" val="6625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Smirking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15" y="2095500"/>
            <a:ext cx="5338233" cy="3695700"/>
          </a:xfrm>
        </p:spPr>
      </p:pic>
    </p:spTree>
    <p:extLst>
      <p:ext uri="{BB962C8B-B14F-4D97-AF65-F5344CB8AC3E}">
        <p14:creationId xmlns:p14="http://schemas.microsoft.com/office/powerpoint/2010/main" val="21695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development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number of documented processes</a:t>
            </a:r>
          </a:p>
          <a:p>
            <a:r>
              <a:rPr lang="en-GB" dirty="0" smtClean="0"/>
              <a:t>Build it into your existing development processes</a:t>
            </a:r>
          </a:p>
          <a:p>
            <a:r>
              <a:rPr lang="en-GB" dirty="0" smtClean="0"/>
              <a:t>The source of evidence to record you took things seriously</a:t>
            </a:r>
          </a:p>
          <a:p>
            <a:r>
              <a:rPr lang="en-GB" dirty="0" smtClean="0"/>
              <a:t>Record the threats</a:t>
            </a:r>
          </a:p>
          <a:p>
            <a:r>
              <a:rPr lang="en-GB" dirty="0" smtClean="0"/>
              <a:t>Record Mitigations as ‘bug’s or other backlog items</a:t>
            </a:r>
          </a:p>
          <a:p>
            <a:r>
              <a:rPr lang="en-GB" dirty="0" smtClean="0"/>
              <a:t>Documentation feeds other operations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can I find all of this stuff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Microsoft SDL</a:t>
            </a:r>
          </a:p>
          <a:p>
            <a:r>
              <a:rPr lang="en-GB" dirty="0" smtClean="0"/>
              <a:t>OWASP</a:t>
            </a:r>
          </a:p>
          <a:p>
            <a:r>
              <a:rPr lang="en-GB" dirty="0" err="1" smtClean="0"/>
              <a:t>EofP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7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8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@</a:t>
            </a:r>
            <a:r>
              <a:rPr lang="en-GB" dirty="0" err="1" smtClean="0"/>
              <a:t>neildixley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www.neildixley.com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No-one mentioned Armageddon at the subprime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Testers focus was on proving 2+2=4</a:t>
            </a:r>
          </a:p>
          <a:p>
            <a:r>
              <a:rPr lang="en-GB" dirty="0" smtClean="0"/>
              <a:t>Developers focus was on collecting garbage java beans</a:t>
            </a:r>
          </a:p>
          <a:p>
            <a:r>
              <a:rPr lang="en-GB" dirty="0" smtClean="0"/>
              <a:t>Architects focus was on mysterious hard stuff</a:t>
            </a:r>
          </a:p>
          <a:p>
            <a:r>
              <a:rPr lang="en-GB" dirty="0" smtClean="0"/>
              <a:t>Product Manager focus was on the Gantt chart</a:t>
            </a:r>
          </a:p>
          <a:p>
            <a:r>
              <a:rPr lang="en-GB" dirty="0" smtClean="0"/>
              <a:t>Vice presidents focus was on her meeting calendar</a:t>
            </a:r>
          </a:p>
          <a:p>
            <a:r>
              <a:rPr lang="en-GB" dirty="0" smtClean="0"/>
              <a:t>CTO’s focus was on his back</a:t>
            </a:r>
          </a:p>
          <a:p>
            <a:r>
              <a:rPr lang="en-GB" dirty="0" smtClean="0"/>
              <a:t>Everyone's focus was on this years bonus</a:t>
            </a:r>
          </a:p>
          <a:p>
            <a:r>
              <a:rPr lang="en-GB" dirty="0" smtClean="0"/>
              <a:t>No-one noticed how bonkers the idea was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8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Specifically focussing on security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22410"/>
            <a:ext cx="4815725" cy="3046749"/>
          </a:xfrm>
        </p:spPr>
      </p:pic>
      <p:sp>
        <p:nvSpPr>
          <p:cNvPr id="5" name="TextBox 4"/>
          <p:cNvSpPr txBox="1"/>
          <p:nvPr/>
        </p:nvSpPr>
        <p:spPr>
          <a:xfrm>
            <a:off x="1619672" y="4869160"/>
            <a:ext cx="632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Denial Anger Bargaining Depression and Acceptance – Damien Hurst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4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Specifically focussing on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Now</a:t>
            </a:r>
          </a:p>
          <a:p>
            <a:r>
              <a:rPr lang="en-GB" dirty="0" smtClean="0"/>
              <a:t>You are the evangelist</a:t>
            </a:r>
          </a:p>
          <a:p>
            <a:r>
              <a:rPr lang="en-GB" dirty="0" smtClean="0"/>
              <a:t>It’s an easy sell</a:t>
            </a:r>
          </a:p>
          <a:p>
            <a:r>
              <a:rPr lang="en-GB" dirty="0" smtClean="0"/>
              <a:t>Resources are plentiful</a:t>
            </a:r>
          </a:p>
          <a:p>
            <a:r>
              <a:rPr lang="en-GB" dirty="0" smtClean="0"/>
              <a:t>You can wear sunglasses at your desk</a:t>
            </a:r>
          </a:p>
          <a:p>
            <a:r>
              <a:rPr lang="en-GB" dirty="0" smtClean="0"/>
              <a:t>Start with Threat Modelling</a:t>
            </a:r>
          </a:p>
          <a:p>
            <a:r>
              <a:rPr lang="en-GB" dirty="0" smtClean="0"/>
              <a:t>Change </a:t>
            </a:r>
            <a:r>
              <a:rPr lang="en-GB" smtClean="0"/>
              <a:t>the culture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8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Threat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Examining your application from a Security </a:t>
            </a:r>
            <a:r>
              <a:rPr lang="en-GB" dirty="0" err="1" smtClean="0"/>
              <a:t>PoV</a:t>
            </a:r>
            <a:endParaRPr lang="en-GB" dirty="0" smtClean="0"/>
          </a:p>
          <a:p>
            <a:r>
              <a:rPr lang="en-GB" dirty="0" smtClean="0"/>
              <a:t>Identifying leaks, bodges, ignorance, laziness and presumptions</a:t>
            </a:r>
          </a:p>
          <a:p>
            <a:r>
              <a:rPr lang="en-GB" dirty="0" smtClean="0"/>
              <a:t>Exploring where your customers data flows</a:t>
            </a:r>
          </a:p>
          <a:p>
            <a:r>
              <a:rPr lang="en-GB" dirty="0" smtClean="0"/>
              <a:t>Identifying trust boundaries</a:t>
            </a:r>
          </a:p>
          <a:p>
            <a:r>
              <a:rPr lang="en-GB" dirty="0" smtClean="0"/>
              <a:t>Looking at defences</a:t>
            </a:r>
          </a:p>
          <a:p>
            <a:r>
              <a:rPr lang="en-GB" dirty="0" smtClean="0"/>
              <a:t>Opening your eyes to the hole you’re 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Taking it in your stride	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31" y="2095500"/>
            <a:ext cx="4927600" cy="3695700"/>
          </a:xfrm>
        </p:spPr>
      </p:pic>
    </p:spTree>
    <p:extLst>
      <p:ext uri="{BB962C8B-B14F-4D97-AF65-F5344CB8AC3E}">
        <p14:creationId xmlns:p14="http://schemas.microsoft.com/office/powerpoint/2010/main" val="36065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Stride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Spoofing - Impersonating someone or something else</a:t>
            </a:r>
          </a:p>
          <a:p>
            <a:r>
              <a:rPr lang="en-GB" dirty="0" smtClean="0"/>
              <a:t>Tampering – Modifying data or code</a:t>
            </a:r>
          </a:p>
          <a:p>
            <a:r>
              <a:rPr lang="en-GB" dirty="0" smtClean="0"/>
              <a:t>Repudiation – It wasn’t me governor</a:t>
            </a:r>
          </a:p>
          <a:p>
            <a:r>
              <a:rPr lang="en-GB" dirty="0" smtClean="0"/>
              <a:t>Information Disclosure – Exposing information that should not be available</a:t>
            </a:r>
          </a:p>
          <a:p>
            <a:r>
              <a:rPr lang="en-GB" dirty="0" smtClean="0"/>
              <a:t>Denial of Service – Showing off your hax0r skills</a:t>
            </a:r>
          </a:p>
          <a:p>
            <a:r>
              <a:rPr lang="en-GB" dirty="0" smtClean="0"/>
              <a:t>Elevation of Privilege – Getting at admin features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2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3296</TotalTime>
  <Words>650</Words>
  <Application>Microsoft Office PowerPoint</Application>
  <PresentationFormat>On-screen Show (4:3)</PresentationFormat>
  <Paragraphs>127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Bookman Old Style</vt:lpstr>
      <vt:lpstr>Rockwell</vt:lpstr>
      <vt:lpstr>Damask</vt:lpstr>
      <vt:lpstr>Threat Modelling</vt:lpstr>
      <vt:lpstr>Tonight's agenda </vt:lpstr>
      <vt:lpstr>No-one mentioned Armageddon at the subprime meeting</vt:lpstr>
      <vt:lpstr>No-one mentioned Armageddon at the subprime meeting</vt:lpstr>
      <vt:lpstr>Specifically focussing on security</vt:lpstr>
      <vt:lpstr>Specifically focussing on security</vt:lpstr>
      <vt:lpstr>Threat modelling</vt:lpstr>
      <vt:lpstr>Taking it in your stride </vt:lpstr>
      <vt:lpstr>Stride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Microsoft’s TM findings</vt:lpstr>
      <vt:lpstr>Elevation of privilege</vt:lpstr>
      <vt:lpstr>Draw on Serious Games</vt:lpstr>
      <vt:lpstr>Draw a diagram</vt:lpstr>
      <vt:lpstr>A round of cards</vt:lpstr>
      <vt:lpstr>Example</vt:lpstr>
      <vt:lpstr>Kate plays 10 of tampering</vt:lpstr>
      <vt:lpstr>Will plays 5 tampering</vt:lpstr>
      <vt:lpstr>Nic plays the 8 tampering</vt:lpstr>
      <vt:lpstr>The Rules</vt:lpstr>
      <vt:lpstr>Why does the game work as a tool?</vt:lpstr>
      <vt:lpstr>It’s free</vt:lpstr>
      <vt:lpstr>Lets Play!</vt:lpstr>
      <vt:lpstr>My new site: Smarmy.com</vt:lpstr>
      <vt:lpstr>Actors, dataflow and processes</vt:lpstr>
      <vt:lpstr>Trust boundaries</vt:lpstr>
      <vt:lpstr>Smirking</vt:lpstr>
      <vt:lpstr>Secure development lifecycle</vt:lpstr>
      <vt:lpstr>Where can I find all of this stuff</vt:lpstr>
      <vt:lpstr>Questions? </vt:lpstr>
      <vt:lpstr>Thank you</vt:lpstr>
    </vt:vector>
  </TitlesOfParts>
  <Company>Sage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 Modelling</dc:title>
  <dc:creator>Dixley, Neil</dc:creator>
  <cp:lastModifiedBy>Neil Dixley</cp:lastModifiedBy>
  <cp:revision>37</cp:revision>
  <dcterms:created xsi:type="dcterms:W3CDTF">2012-05-14T07:39:40Z</dcterms:created>
  <dcterms:modified xsi:type="dcterms:W3CDTF">2015-05-26T08:55:40Z</dcterms:modified>
</cp:coreProperties>
</file>