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7"/>
  </p:notesMasterIdLst>
  <p:handoutMasterIdLst>
    <p:handoutMasterId r:id="rId68"/>
  </p:handoutMasterIdLst>
  <p:sldIdLst>
    <p:sldId id="265" r:id="rId5"/>
    <p:sldId id="310" r:id="rId6"/>
    <p:sldId id="320" r:id="rId7"/>
    <p:sldId id="329" r:id="rId8"/>
    <p:sldId id="321" r:id="rId9"/>
    <p:sldId id="368" r:id="rId10"/>
    <p:sldId id="351" r:id="rId11"/>
    <p:sldId id="353" r:id="rId12"/>
    <p:sldId id="352" r:id="rId13"/>
    <p:sldId id="326" r:id="rId14"/>
    <p:sldId id="322" r:id="rId15"/>
    <p:sldId id="354" r:id="rId16"/>
    <p:sldId id="347" r:id="rId17"/>
    <p:sldId id="348" r:id="rId18"/>
    <p:sldId id="349" r:id="rId19"/>
    <p:sldId id="350" r:id="rId20"/>
    <p:sldId id="327" r:id="rId21"/>
    <p:sldId id="323" r:id="rId22"/>
    <p:sldId id="336" r:id="rId23"/>
    <p:sldId id="337" r:id="rId24"/>
    <p:sldId id="355" r:id="rId25"/>
    <p:sldId id="356" r:id="rId26"/>
    <p:sldId id="338" r:id="rId27"/>
    <p:sldId id="357" r:id="rId28"/>
    <p:sldId id="358" r:id="rId29"/>
    <p:sldId id="339" r:id="rId30"/>
    <p:sldId id="340" r:id="rId31"/>
    <p:sldId id="341" r:id="rId32"/>
    <p:sldId id="367" r:id="rId33"/>
    <p:sldId id="328" r:id="rId34"/>
    <p:sldId id="324" r:id="rId35"/>
    <p:sldId id="359" r:id="rId36"/>
    <p:sldId id="360" r:id="rId37"/>
    <p:sldId id="369" r:id="rId38"/>
    <p:sldId id="370" r:id="rId39"/>
    <p:sldId id="371" r:id="rId40"/>
    <p:sldId id="374" r:id="rId41"/>
    <p:sldId id="375" r:id="rId42"/>
    <p:sldId id="376" r:id="rId43"/>
    <p:sldId id="361" r:id="rId44"/>
    <p:sldId id="363" r:id="rId45"/>
    <p:sldId id="362" r:id="rId46"/>
    <p:sldId id="378" r:id="rId47"/>
    <p:sldId id="379" r:id="rId48"/>
    <p:sldId id="380" r:id="rId49"/>
    <p:sldId id="381" r:id="rId50"/>
    <p:sldId id="364" r:id="rId51"/>
    <p:sldId id="382" r:id="rId52"/>
    <p:sldId id="365" r:id="rId53"/>
    <p:sldId id="383" r:id="rId54"/>
    <p:sldId id="330" r:id="rId55"/>
    <p:sldId id="325" r:id="rId56"/>
    <p:sldId id="343" r:id="rId57"/>
    <p:sldId id="331" r:id="rId58"/>
    <p:sldId id="334" r:id="rId59"/>
    <p:sldId id="335" r:id="rId60"/>
    <p:sldId id="332" r:id="rId61"/>
    <p:sldId id="333" r:id="rId62"/>
    <p:sldId id="372" r:id="rId63"/>
    <p:sldId id="314" r:id="rId64"/>
    <p:sldId id="385" r:id="rId65"/>
    <p:sldId id="384" r:id="rId66"/>
  </p:sldIdLst>
  <p:sldSz cx="12188825" cy="6858000"/>
  <p:notesSz cx="6858000" cy="9144000"/>
  <p:custDataLst>
    <p:tags r:id="rId6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65972" autoAdjust="0"/>
  </p:normalViewPr>
  <p:slideViewPr>
    <p:cSldViewPr showGuides="1">
      <p:cViewPr varScale="1">
        <p:scale>
          <a:sx n="76" d="100"/>
          <a:sy n="76" d="100"/>
        </p:scale>
        <p:origin x="1896" y="90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8" d="100"/>
          <a:sy n="88" d="100"/>
        </p:scale>
        <p:origin x="382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71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tags" Target="tags/tag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88EAF-6ECA-4616-85EF-35AA19C641F3}" type="datetimeFigureOut">
              <a:rPr lang="en-US"/>
              <a:t>9/19/2017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12AB-2776-42F2-A957-313FC7EFEDB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2065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en-US"/>
              <a:t>9/19/2017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GB" smtClean="0"/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2705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GB" dirty="0"/>
              <a:t>Security Champions Leads Team: (event organisation and planning, documentation, fly </a:t>
            </a:r>
            <a:r>
              <a:rPr lang="en-GB" dirty="0" err="1"/>
              <a:t>postering</a:t>
            </a:r>
            <a:r>
              <a:rPr lang="en-GB" dirty="0"/>
              <a:t>, kick offs and ‘in event’ </a:t>
            </a:r>
            <a:r>
              <a:rPr lang="en-GB" dirty="0" err="1"/>
              <a:t>comms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Security Champions: participating in and evangelising the event in their areas</a:t>
            </a:r>
          </a:p>
          <a:p>
            <a:pPr lvl="1"/>
            <a:r>
              <a:rPr lang="en-GB" dirty="0"/>
              <a:t>Senior Security Operations Manager: Setting up the Security Shepherd environment and planning assistance</a:t>
            </a:r>
          </a:p>
          <a:p>
            <a:pPr lvl="1"/>
            <a:r>
              <a:rPr lang="en-GB" dirty="0"/>
              <a:t>Lead Security Specialist: event participation, planning assistance, initial </a:t>
            </a:r>
            <a:r>
              <a:rPr lang="en-GB" dirty="0" err="1"/>
              <a:t>comms</a:t>
            </a:r>
            <a:r>
              <a:rPr lang="en-GB" dirty="0"/>
              <a:t>, procuring the prizes and presentation.</a:t>
            </a:r>
          </a:p>
          <a:p>
            <a:pPr lvl="1"/>
            <a:r>
              <a:rPr lang="en-GB" dirty="0"/>
              <a:t>VP Service Security: Supporting the event with budget for prizes and presentation for the winner.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4517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229600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213" y="4800600"/>
            <a:ext cx="8229600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9/19/2017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2412" y="381001"/>
            <a:ext cx="1524001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2412" y="381001"/>
            <a:ext cx="7391399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9/19/2017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9/19/2017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614" y="2514600"/>
            <a:ext cx="8692399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3" y="5410200"/>
            <a:ext cx="8687333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9/19/2017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4781" y="1905001"/>
            <a:ext cx="4419599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29183" y="1905001"/>
            <a:ext cx="441960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9/19/2017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9/19/2017</a:t>
            </a:fld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9/19/2017</a:t>
            </a:fld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9/19/2017</a:t>
            </a:fld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1414" y="685800"/>
            <a:ext cx="6400800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9/19/2017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4951414" y="685800"/>
            <a:ext cx="6400799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pPr/>
              <a:t>9/19/2017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4999"/>
            <a:ext cx="9134391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655319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6422" y="6400800"/>
            <a:ext cx="14493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28211" y="6400800"/>
            <a:ext cx="838201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OWASP_Security_Shepherd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Security Shepherd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/>
              <a:t>Gareth Dixon</a:t>
            </a:r>
          </a:p>
        </p:txBody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PLANNING</a:t>
            </a:r>
          </a:p>
        </p:txBody>
      </p:sp>
    </p:spTree>
    <p:extLst>
      <p:ext uri="{BB962C8B-B14F-4D97-AF65-F5344CB8AC3E}">
        <p14:creationId xmlns:p14="http://schemas.microsoft.com/office/powerpoint/2010/main" val="421086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Planning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Who</a:t>
            </a:r>
          </a:p>
          <a:p>
            <a:r>
              <a:rPr lang="en-US" dirty="0"/>
              <a:t>What</a:t>
            </a:r>
          </a:p>
          <a:p>
            <a:r>
              <a:rPr lang="en-US" dirty="0"/>
              <a:t>When</a:t>
            </a:r>
          </a:p>
          <a:p>
            <a:r>
              <a:rPr lang="en-US" dirty="0"/>
              <a:t>Review</a:t>
            </a:r>
          </a:p>
          <a:p>
            <a:r>
              <a:rPr lang="en-US" dirty="0"/>
              <a:t>Support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65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Planning - Who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SSG (Service Security)</a:t>
            </a:r>
          </a:p>
          <a:p>
            <a:r>
              <a:rPr lang="en-US" dirty="0"/>
              <a:t>Security Champions Leads</a:t>
            </a:r>
          </a:p>
          <a:p>
            <a:r>
              <a:rPr lang="en-US" dirty="0"/>
              <a:t>Security Champions</a:t>
            </a:r>
          </a:p>
          <a:p>
            <a:r>
              <a:rPr lang="en-US" dirty="0"/>
              <a:t>Leadership</a:t>
            </a:r>
          </a:p>
          <a:p>
            <a:r>
              <a:rPr lang="en-US" dirty="0"/>
              <a:t>IT</a:t>
            </a:r>
          </a:p>
          <a:p>
            <a:r>
              <a:rPr lang="en-US" dirty="0"/>
              <a:t>Engineering Teams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08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Planning - What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Security Shepherd (where???)</a:t>
            </a:r>
          </a:p>
          <a:p>
            <a:r>
              <a:rPr lang="en-US" dirty="0"/>
              <a:t>Secure management buy in (who???)</a:t>
            </a:r>
          </a:p>
          <a:p>
            <a:r>
              <a:rPr lang="en-US" dirty="0"/>
              <a:t>Raise awareness (how???)</a:t>
            </a:r>
          </a:p>
          <a:p>
            <a:r>
              <a:rPr lang="en-US" dirty="0"/>
              <a:t>Individuals vs Teams (what’s the difference)</a:t>
            </a:r>
          </a:p>
          <a:p>
            <a:r>
              <a:rPr lang="en-US" dirty="0"/>
              <a:t>Prizes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90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Planning – When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  <a:p>
            <a:r>
              <a:rPr lang="en-US" dirty="0"/>
              <a:t>How long is enough?</a:t>
            </a:r>
          </a:p>
          <a:p>
            <a:r>
              <a:rPr lang="en-US" dirty="0"/>
              <a:t>Options:</a:t>
            </a:r>
          </a:p>
          <a:p>
            <a:pPr lvl="1"/>
            <a:r>
              <a:rPr lang="en-US" dirty="0"/>
              <a:t>Hackathon type event (24 hour non stop)</a:t>
            </a:r>
          </a:p>
          <a:p>
            <a:pPr lvl="1"/>
            <a:r>
              <a:rPr lang="en-US" dirty="0"/>
              <a:t>Couple of days</a:t>
            </a:r>
          </a:p>
          <a:p>
            <a:pPr lvl="1"/>
            <a:r>
              <a:rPr lang="en-US" dirty="0"/>
              <a:t>A week</a:t>
            </a:r>
          </a:p>
          <a:p>
            <a:pPr lvl="1"/>
            <a:r>
              <a:rPr lang="en-US" dirty="0"/>
              <a:t>A month</a:t>
            </a:r>
          </a:p>
          <a:p>
            <a:pPr lvl="1"/>
            <a:r>
              <a:rPr lang="en-US" dirty="0"/>
              <a:t>Open, until there is a winner?</a:t>
            </a:r>
          </a:p>
          <a:p>
            <a:r>
              <a:rPr lang="en-US" dirty="0"/>
              <a:t>What will be the best for engagement? What about people on holiday etc?</a:t>
            </a:r>
          </a:p>
          <a:p>
            <a:r>
              <a:rPr lang="en-US" dirty="0"/>
              <a:t>What is the best for people to learn?</a:t>
            </a:r>
          </a:p>
        </p:txBody>
      </p:sp>
    </p:spTree>
    <p:extLst>
      <p:ext uri="{BB962C8B-B14F-4D97-AF65-F5344CB8AC3E}">
        <p14:creationId xmlns:p14="http://schemas.microsoft.com/office/powerpoint/2010/main" val="260028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Planning - Review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Review everything</a:t>
            </a:r>
          </a:p>
          <a:p>
            <a:r>
              <a:rPr lang="en-US" dirty="0"/>
              <a:t>Don’t be afraid to change course</a:t>
            </a:r>
          </a:p>
          <a:p>
            <a:r>
              <a:rPr lang="en-US" dirty="0"/>
              <a:t>Speak to everyone you need to </a:t>
            </a:r>
          </a:p>
          <a:p>
            <a:r>
              <a:rPr lang="en-US" dirty="0"/>
              <a:t>Ask for their view</a:t>
            </a:r>
          </a:p>
          <a:p>
            <a:r>
              <a:rPr lang="en-US" dirty="0"/>
              <a:t>Explore the pros and cons of every decision</a:t>
            </a:r>
          </a:p>
          <a:p>
            <a:r>
              <a:rPr lang="en-US" dirty="0"/>
              <a:t>Gain agreement before moving forward</a:t>
            </a:r>
          </a:p>
        </p:txBody>
      </p:sp>
    </p:spTree>
    <p:extLst>
      <p:ext uri="{BB962C8B-B14F-4D97-AF65-F5344CB8AC3E}">
        <p14:creationId xmlns:p14="http://schemas.microsoft.com/office/powerpoint/2010/main" val="116620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Security Shepherd Event – Planning - Support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/>
              <a:t>Leaders</a:t>
            </a:r>
          </a:p>
          <a:p>
            <a:pPr lvl="1"/>
            <a:r>
              <a:rPr lang="en-US" dirty="0"/>
              <a:t>VP and Directors (budget and endorsement of event)</a:t>
            </a:r>
          </a:p>
          <a:p>
            <a:pPr lvl="1"/>
            <a:r>
              <a:rPr lang="en-US" dirty="0"/>
              <a:t>Senior Managers (to keep focus on the event with their teams, escalation routes)</a:t>
            </a:r>
          </a:p>
          <a:p>
            <a:pPr lvl="1"/>
            <a:r>
              <a:rPr lang="en-US" dirty="0"/>
              <a:t>Team leaders (raise in 121’s, discuss in context of objectives and goals)</a:t>
            </a:r>
          </a:p>
          <a:p>
            <a:r>
              <a:rPr lang="en-US" dirty="0"/>
              <a:t>IT</a:t>
            </a:r>
          </a:p>
          <a:p>
            <a:pPr lvl="1"/>
            <a:r>
              <a:rPr lang="en-US" dirty="0"/>
              <a:t>Advice/review on suitability of environments</a:t>
            </a:r>
          </a:p>
          <a:p>
            <a:r>
              <a:rPr lang="en-US" dirty="0"/>
              <a:t>Security</a:t>
            </a:r>
          </a:p>
          <a:p>
            <a:pPr lvl="1"/>
            <a:r>
              <a:rPr lang="en-US" dirty="0"/>
              <a:t>Planning, Environment config, Initial Comms, Participation and Presentation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12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PREPARATION</a:t>
            </a:r>
          </a:p>
        </p:txBody>
      </p:sp>
    </p:spTree>
    <p:extLst>
      <p:ext uri="{BB962C8B-B14F-4D97-AF65-F5344CB8AC3E}">
        <p14:creationId xmlns:p14="http://schemas.microsoft.com/office/powerpoint/2010/main" val="61445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- Preparation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Secure Leadership Support</a:t>
            </a:r>
          </a:p>
          <a:p>
            <a:r>
              <a:rPr lang="en-US" dirty="0"/>
              <a:t>Environment Set-up (Server and Client)</a:t>
            </a:r>
          </a:p>
          <a:p>
            <a:r>
              <a:rPr lang="en-US" dirty="0"/>
              <a:t>Testing</a:t>
            </a:r>
          </a:p>
          <a:p>
            <a:r>
              <a:rPr lang="en-US" dirty="0"/>
              <a:t>Design of event comms</a:t>
            </a:r>
          </a:p>
          <a:p>
            <a:r>
              <a:rPr lang="en-US" dirty="0"/>
              <a:t>Printing  of materials/Fly-postering</a:t>
            </a:r>
          </a:p>
          <a:p>
            <a:r>
              <a:rPr lang="en-US" dirty="0"/>
              <a:t>Digital Comms (TV’s and internal Social media platforms)</a:t>
            </a:r>
          </a:p>
          <a:p>
            <a:r>
              <a:rPr lang="en-US" dirty="0"/>
              <a:t>Procurement</a:t>
            </a:r>
          </a:p>
          <a:p>
            <a:r>
              <a:rPr lang="en-US" dirty="0"/>
              <a:t>One week before distribute comms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9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Prep - Secure Leadership Support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Attend ELT sessions across locations</a:t>
            </a:r>
          </a:p>
          <a:p>
            <a:r>
              <a:rPr lang="en-US" dirty="0"/>
              <a:t>Explain What and Why</a:t>
            </a:r>
          </a:p>
          <a:p>
            <a:r>
              <a:rPr lang="en-US" dirty="0"/>
              <a:t>Cover goals and how we measure them</a:t>
            </a:r>
          </a:p>
          <a:p>
            <a:r>
              <a:rPr lang="en-US" dirty="0"/>
              <a:t>Be explicit about what we need from those in leadership roles</a:t>
            </a:r>
          </a:p>
          <a:p>
            <a:r>
              <a:rPr lang="en-US" dirty="0"/>
              <a:t>Keep the conversations going throughout the event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78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Gareth Dixon</a:t>
            </a:r>
          </a:p>
          <a:p>
            <a:r>
              <a:rPr lang="en-US" dirty="0"/>
              <a:t>Senior Test Analyst (Payroll) and also UKI Lead Security Champion at Sage</a:t>
            </a:r>
          </a:p>
          <a:p>
            <a:r>
              <a:rPr lang="en-US" dirty="0"/>
              <a:t>Worked in Product Engineering for 7 years</a:t>
            </a:r>
          </a:p>
          <a:p>
            <a:r>
              <a:rPr lang="en-US" dirty="0"/>
              <a:t>Increasingly involved in Software Security within last 2 years</a:t>
            </a:r>
          </a:p>
          <a:p>
            <a:r>
              <a:rPr lang="en-US" dirty="0"/>
              <a:t>Currently working towards security qualifications (CSSLP and Certified Pen Tester status)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13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Security Shepherd Event – Prep – Environment Setup (Server)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/>
              <a:t>Security Shepherd v3 deployed in Virtual machine hosted in Skytap (uses VMware)</a:t>
            </a:r>
          </a:p>
          <a:p>
            <a:r>
              <a:rPr lang="en-US" dirty="0"/>
              <a:t>Configured with public IP</a:t>
            </a:r>
          </a:p>
          <a:p>
            <a:r>
              <a:rPr lang="en-US" dirty="0"/>
              <a:t>Configured with self signed SSL cert</a:t>
            </a:r>
          </a:p>
          <a:p>
            <a:r>
              <a:rPr lang="en-US" dirty="0"/>
              <a:t>Thumbprint shared with participants</a:t>
            </a:r>
          </a:p>
          <a:p>
            <a:r>
              <a:rPr lang="en-US" dirty="0"/>
              <a:t>Allocated storage and processing resources with auto shutdown disabled</a:t>
            </a:r>
          </a:p>
          <a:p>
            <a:r>
              <a:rPr lang="en-US" dirty="0"/>
              <a:t>Templated in case of machine failure throughout the event</a:t>
            </a:r>
          </a:p>
          <a:p>
            <a:r>
              <a:rPr lang="en-US" dirty="0"/>
              <a:t>Set up in ‘Tournament Mode’</a:t>
            </a:r>
          </a:p>
          <a:p>
            <a:r>
              <a:rPr lang="en-US" dirty="0"/>
              <a:t>2 Admins set up</a:t>
            </a:r>
          </a:p>
          <a:p>
            <a:r>
              <a:rPr lang="en-US" dirty="0"/>
              <a:t>Landing page customized for the event</a:t>
            </a:r>
          </a:p>
        </p:txBody>
      </p:sp>
    </p:spTree>
    <p:extLst>
      <p:ext uri="{BB962C8B-B14F-4D97-AF65-F5344CB8AC3E}">
        <p14:creationId xmlns:p14="http://schemas.microsoft.com/office/powerpoint/2010/main" val="180772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Security Shepherd Event - Prep – Environment Setup (Client)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Windows 10 64-bit virtual machine in Skytap (Security Shepherd Client)</a:t>
            </a:r>
          </a:p>
          <a:p>
            <a:pPr marL="0" indent="0">
              <a:buNone/>
            </a:pPr>
            <a:r>
              <a:rPr lang="en-US" dirty="0"/>
              <a:t>The following intercepting proxies were installed:</a:t>
            </a:r>
          </a:p>
          <a:p>
            <a:r>
              <a:rPr lang="en-US" dirty="0"/>
              <a:t>OWASP ZAP</a:t>
            </a:r>
          </a:p>
          <a:p>
            <a:r>
              <a:rPr lang="en-US" dirty="0"/>
              <a:t>Portswigger Burpsuite (Free edition)</a:t>
            </a:r>
          </a:p>
          <a:p>
            <a:r>
              <a:rPr lang="en-US" dirty="0"/>
              <a:t>Telerik Fiddler</a:t>
            </a:r>
          </a:p>
          <a:p>
            <a:pPr marL="0" indent="0">
              <a:buNone/>
            </a:pPr>
            <a:r>
              <a:rPr lang="en-US" dirty="0"/>
              <a:t>Shortcut added to desktop pointing to Security Shepherd Server</a:t>
            </a:r>
          </a:p>
        </p:txBody>
      </p:sp>
    </p:spTree>
    <p:extLst>
      <p:ext uri="{BB962C8B-B14F-4D97-AF65-F5344CB8AC3E}">
        <p14:creationId xmlns:p14="http://schemas.microsoft.com/office/powerpoint/2010/main" val="56623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Security Shepherd Event - Testing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Test Accounts created on server. Completed basic tests of:</a:t>
            </a:r>
            <a:br>
              <a:rPr lang="en-US" dirty="0"/>
            </a:br>
            <a:endParaRPr lang="en-US" dirty="0"/>
          </a:p>
          <a:p>
            <a:r>
              <a:rPr lang="en-US" dirty="0"/>
              <a:t>Access Server from client VM and from machines external to Skytap</a:t>
            </a:r>
          </a:p>
          <a:p>
            <a:r>
              <a:rPr lang="en-US" dirty="0"/>
              <a:t>Account creation (register)</a:t>
            </a:r>
          </a:p>
          <a:p>
            <a:r>
              <a:rPr lang="en-US" dirty="0"/>
              <a:t>Login</a:t>
            </a:r>
          </a:p>
          <a:p>
            <a:r>
              <a:rPr lang="en-US" dirty="0"/>
              <a:t>Complete basic challenge</a:t>
            </a:r>
          </a:p>
          <a:p>
            <a:r>
              <a:rPr lang="en-US" dirty="0"/>
              <a:t>Check hints</a:t>
            </a:r>
          </a:p>
          <a:p>
            <a:r>
              <a:rPr lang="en-US" dirty="0"/>
              <a:t>Leave Feedback</a:t>
            </a:r>
          </a:p>
          <a:p>
            <a:r>
              <a:rPr lang="en-US" dirty="0"/>
              <a:t>Scoreboard</a:t>
            </a:r>
          </a:p>
        </p:txBody>
      </p:sp>
    </p:spTree>
    <p:extLst>
      <p:ext uri="{BB962C8B-B14F-4D97-AF65-F5344CB8AC3E}">
        <p14:creationId xmlns:p14="http://schemas.microsoft.com/office/powerpoint/2010/main" val="410446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Security Shepherd Event - Design of event comms</a:t>
            </a:r>
            <a:br>
              <a:rPr lang="en-US" dirty="0"/>
            </a:b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Initial Comms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246" y="2420888"/>
            <a:ext cx="8902724" cy="417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4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Security Shepherd Event - Design of event comms</a:t>
            </a:r>
            <a:br>
              <a:rPr lang="en-US" dirty="0"/>
            </a:b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Poster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204" y="1412776"/>
            <a:ext cx="3747292" cy="524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278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Security Shepherd Event - Design of event comms</a:t>
            </a:r>
            <a:br>
              <a:rPr lang="en-US" dirty="0"/>
            </a:b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TV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036" y="1484784"/>
            <a:ext cx="6972449" cy="502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42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Security Shepherd Event - Printing  of materials/Fly-postering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22413" y="1988840"/>
            <a:ext cx="9134391" cy="411480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Printed just using office printers. No need to go to external printers</a:t>
            </a:r>
          </a:p>
          <a:p>
            <a:r>
              <a:rPr lang="en-US" dirty="0"/>
              <a:t>A3 and A4 size</a:t>
            </a:r>
          </a:p>
          <a:p>
            <a:r>
              <a:rPr lang="en-US" dirty="0"/>
              <a:t>Placed in:</a:t>
            </a:r>
          </a:p>
          <a:p>
            <a:pPr lvl="1"/>
            <a:r>
              <a:rPr lang="en-US" dirty="0"/>
              <a:t>Common areas/noticeboards</a:t>
            </a:r>
          </a:p>
          <a:p>
            <a:pPr lvl="1"/>
            <a:r>
              <a:rPr lang="en-US" dirty="0"/>
              <a:t>Office pillars</a:t>
            </a:r>
          </a:p>
          <a:p>
            <a:pPr lvl="1"/>
            <a:r>
              <a:rPr lang="en-US" dirty="0"/>
              <a:t>Doors</a:t>
            </a:r>
          </a:p>
          <a:p>
            <a:pPr lvl="1"/>
            <a:r>
              <a:rPr lang="en-US" dirty="0"/>
              <a:t>Hallways</a:t>
            </a:r>
          </a:p>
          <a:p>
            <a:pPr lvl="1"/>
            <a:r>
              <a:rPr lang="en-US" dirty="0"/>
              <a:t>Toilets</a:t>
            </a:r>
          </a:p>
        </p:txBody>
      </p:sp>
    </p:spTree>
    <p:extLst>
      <p:ext uri="{BB962C8B-B14F-4D97-AF65-F5344CB8AC3E}">
        <p14:creationId xmlns:p14="http://schemas.microsoft.com/office/powerpoint/2010/main" val="44318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Security Shepherd Event - Digital Comms (TV’s and internal Social media platforms)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/>
              <a:t>TV’s in Engineering areas </a:t>
            </a:r>
          </a:p>
          <a:p>
            <a:r>
              <a:rPr lang="en-US" dirty="0"/>
              <a:t>Internal  comms  - newsletter</a:t>
            </a:r>
          </a:p>
          <a:p>
            <a:r>
              <a:rPr lang="en-US" dirty="0"/>
              <a:t>Internal comms – TV broadcasts</a:t>
            </a:r>
          </a:p>
          <a:p>
            <a:r>
              <a:rPr lang="en-US" dirty="0"/>
              <a:t>Intranet</a:t>
            </a:r>
          </a:p>
          <a:p>
            <a:r>
              <a:rPr lang="en-US" dirty="0"/>
              <a:t>Security Portal</a:t>
            </a:r>
          </a:p>
          <a:p>
            <a:r>
              <a:rPr lang="en-US" dirty="0"/>
              <a:t>Internal Social media site/s</a:t>
            </a:r>
          </a:p>
          <a:p>
            <a:r>
              <a:rPr lang="en-US" dirty="0"/>
              <a:t>Internal collaboration tools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43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Procurement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Food – kick offs (cake and biscuits)</a:t>
            </a:r>
          </a:p>
          <a:p>
            <a:r>
              <a:rPr lang="en-US" dirty="0"/>
              <a:t>Prize/s (initially these weren’t defined but we knew we had budget)</a:t>
            </a:r>
          </a:p>
        </p:txBody>
      </p:sp>
    </p:spTree>
    <p:extLst>
      <p:ext uri="{BB962C8B-B14F-4D97-AF65-F5344CB8AC3E}">
        <p14:creationId xmlns:p14="http://schemas.microsoft.com/office/powerpoint/2010/main" val="11136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Event Announced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Comms go out one week before the event.</a:t>
            </a:r>
          </a:p>
          <a:p>
            <a:pPr lvl="1"/>
            <a:r>
              <a:rPr lang="en-US" dirty="0"/>
              <a:t>Initial email from service security</a:t>
            </a:r>
          </a:p>
          <a:p>
            <a:pPr lvl="1"/>
            <a:r>
              <a:rPr lang="en-US" dirty="0"/>
              <a:t>Posters go up in planned locations</a:t>
            </a:r>
          </a:p>
          <a:p>
            <a:pPr lvl="1"/>
            <a:r>
              <a:rPr lang="en-US" dirty="0"/>
              <a:t>Security champions and leaders start drumming up interest in teams</a:t>
            </a:r>
          </a:p>
        </p:txBody>
      </p:sp>
    </p:spTree>
    <p:extLst>
      <p:ext uri="{BB962C8B-B14F-4D97-AF65-F5344CB8AC3E}">
        <p14:creationId xmlns:p14="http://schemas.microsoft.com/office/powerpoint/2010/main" val="17064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- Contents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Why have an event?</a:t>
            </a:r>
          </a:p>
          <a:p>
            <a:r>
              <a:rPr lang="en-US" dirty="0"/>
              <a:t>What do we need?</a:t>
            </a:r>
          </a:p>
          <a:p>
            <a:r>
              <a:rPr lang="en-US" dirty="0"/>
              <a:t>Stages:</a:t>
            </a:r>
          </a:p>
          <a:p>
            <a:pPr lvl="1"/>
            <a:r>
              <a:rPr lang="en-US" dirty="0"/>
              <a:t>Planning</a:t>
            </a:r>
          </a:p>
          <a:p>
            <a:pPr lvl="1"/>
            <a:r>
              <a:rPr lang="en-US" dirty="0"/>
              <a:t>Preparation</a:t>
            </a:r>
          </a:p>
          <a:p>
            <a:pPr lvl="1"/>
            <a:r>
              <a:rPr lang="en-US" dirty="0"/>
              <a:t>Execution</a:t>
            </a:r>
          </a:p>
          <a:p>
            <a:pPr lvl="1"/>
            <a:r>
              <a:rPr lang="en-US" dirty="0"/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39445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EXECUTION</a:t>
            </a:r>
          </a:p>
        </p:txBody>
      </p:sp>
    </p:spTree>
    <p:extLst>
      <p:ext uri="{BB962C8B-B14F-4D97-AF65-F5344CB8AC3E}">
        <p14:creationId xmlns:p14="http://schemas.microsoft.com/office/powerpoint/2010/main" val="363158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- Execution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Registration</a:t>
            </a:r>
          </a:p>
          <a:p>
            <a:r>
              <a:rPr lang="en-US" dirty="0"/>
              <a:t>Event Kick Off’s</a:t>
            </a:r>
          </a:p>
          <a:p>
            <a:r>
              <a:rPr lang="en-US" dirty="0"/>
              <a:t>Team sessions</a:t>
            </a:r>
          </a:p>
          <a:p>
            <a:r>
              <a:rPr lang="en-US" dirty="0"/>
              <a:t>Regular comms</a:t>
            </a:r>
          </a:p>
          <a:p>
            <a:r>
              <a:rPr lang="en-US" dirty="0"/>
              <a:t>Evangelise with others</a:t>
            </a:r>
          </a:p>
          <a:p>
            <a:r>
              <a:rPr lang="en-US" dirty="0"/>
              <a:t>Finale</a:t>
            </a:r>
          </a:p>
          <a:p>
            <a:r>
              <a:rPr lang="en-US" dirty="0"/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335847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- Registration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Security champions collate details of those who want to participate within teams</a:t>
            </a:r>
          </a:p>
          <a:p>
            <a:r>
              <a:rPr lang="en-US" dirty="0"/>
              <a:t>They document registrations in a shared location for each area</a:t>
            </a:r>
          </a:p>
          <a:p>
            <a:r>
              <a:rPr lang="en-US" dirty="0"/>
              <a:t>Invite those registered to ‘Kick Off’ sessions (locally)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22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– Event Kick Offs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Held in each location (NCL, MCR, DUB, WIN, LON)</a:t>
            </a:r>
          </a:p>
          <a:p>
            <a:r>
              <a:rPr lang="en-US" dirty="0"/>
              <a:t>Sometimes more than one in same location depending on numbers</a:t>
            </a:r>
          </a:p>
          <a:p>
            <a:r>
              <a:rPr lang="en-US" dirty="0"/>
              <a:t>All Kick Off’s followed the same script, same message.</a:t>
            </a:r>
          </a:p>
          <a:p>
            <a:r>
              <a:rPr lang="en-US" dirty="0"/>
              <a:t>Demo given (client and server)</a:t>
            </a:r>
          </a:p>
          <a:p>
            <a:r>
              <a:rPr lang="en-US" dirty="0"/>
              <a:t>Kick off document shared electronically with registrants at this point</a:t>
            </a:r>
          </a:p>
          <a:p>
            <a:r>
              <a:rPr lang="en-US" dirty="0"/>
              <a:t>Guidelines given on forming teams, working together and learning together.</a:t>
            </a:r>
          </a:p>
        </p:txBody>
      </p:sp>
    </p:spTree>
    <p:extLst>
      <p:ext uri="{BB962C8B-B14F-4D97-AF65-F5344CB8AC3E}">
        <p14:creationId xmlns:p14="http://schemas.microsoft.com/office/powerpoint/2010/main" val="258684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– Event Kick Offs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Login page (customised):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r="29869"/>
          <a:stretch/>
        </p:blipFill>
        <p:spPr bwMode="auto">
          <a:xfrm>
            <a:off x="3286100" y="2348880"/>
            <a:ext cx="5143500" cy="43014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218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– Event Kick Offs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Registration:</a:t>
            </a: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4150196" y="1904999"/>
            <a:ext cx="3633926" cy="4711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94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– Event Kick Offs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Landing Page (logged in)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5518348" y="1412776"/>
            <a:ext cx="5832648" cy="504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64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– Event Kick Offs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Field Training:</a:t>
            </a:r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4006180" y="1741486"/>
            <a:ext cx="7171670" cy="4994274"/>
          </a:xfrm>
          <a:prstGeom prst="rect">
            <a:avLst/>
          </a:prstGeom>
          <a:ln cmpd="sng">
            <a:solidFill>
              <a:srgbClr val="FFFF00">
                <a:alpha val="25000"/>
              </a:srgbClr>
            </a:solidFill>
          </a:ln>
        </p:spPr>
      </p:pic>
    </p:spTree>
    <p:extLst>
      <p:ext uri="{BB962C8B-B14F-4D97-AF65-F5344CB8AC3E}">
        <p14:creationId xmlns:p14="http://schemas.microsoft.com/office/powerpoint/2010/main" val="421643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– Event Kick Offs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Attempted XSS:</a:t>
            </a:r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3934172" y="1752600"/>
            <a:ext cx="7474267" cy="4883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22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– Event Kick Offs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Result Key:</a:t>
            </a:r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b="17140"/>
          <a:stretch/>
        </p:blipFill>
        <p:spPr>
          <a:xfrm>
            <a:off x="4726260" y="1904998"/>
            <a:ext cx="4536504" cy="483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5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109706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– Team sessions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Teams formed around this event and self organised</a:t>
            </a:r>
          </a:p>
          <a:p>
            <a:r>
              <a:rPr lang="en-US" dirty="0"/>
              <a:t>They held regular sessions to either tackle challenges or review solutions</a:t>
            </a:r>
          </a:p>
          <a:p>
            <a:r>
              <a:rPr lang="en-US" dirty="0"/>
              <a:t>Each team had a single shared login</a:t>
            </a:r>
          </a:p>
          <a:p>
            <a:r>
              <a:rPr lang="en-US" dirty="0"/>
              <a:t>Security Shepherd supports multiple logins with same credentials.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76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– Evangelise with others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Security Champions continue to talk to teams about the event, those involved and those who are not.</a:t>
            </a:r>
          </a:p>
          <a:p>
            <a:r>
              <a:rPr lang="en-US" dirty="0"/>
              <a:t>Raise awareness in:</a:t>
            </a:r>
          </a:p>
          <a:p>
            <a:pPr lvl="1"/>
            <a:r>
              <a:rPr lang="en-US" dirty="0"/>
              <a:t>Team meetings</a:t>
            </a:r>
          </a:p>
          <a:p>
            <a:pPr lvl="1"/>
            <a:r>
              <a:rPr lang="en-US" dirty="0"/>
              <a:t>Daily Stand-ups</a:t>
            </a:r>
          </a:p>
          <a:p>
            <a:pPr lvl="1"/>
            <a:r>
              <a:rPr lang="en-US" dirty="0"/>
              <a:t>121’s</a:t>
            </a:r>
          </a:p>
          <a:p>
            <a:pPr lvl="1"/>
            <a:r>
              <a:rPr lang="en-US" dirty="0"/>
              <a:t>Open conversation in the office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97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– Regular comms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Comms went out at least weekly</a:t>
            </a:r>
          </a:p>
          <a:p>
            <a:r>
              <a:rPr lang="en-US" dirty="0"/>
              <a:t>Usually more frequently on internal social media which has broad audience in UKI as well as across the globe</a:t>
            </a:r>
          </a:p>
          <a:p>
            <a:r>
              <a:rPr lang="en-US" dirty="0"/>
              <a:t>Posts included:</a:t>
            </a:r>
          </a:p>
          <a:p>
            <a:pPr lvl="1"/>
            <a:r>
              <a:rPr lang="en-US" dirty="0"/>
              <a:t>scoreboard as at that date/time</a:t>
            </a:r>
          </a:p>
          <a:p>
            <a:pPr lvl="1"/>
            <a:r>
              <a:rPr lang="en-US" dirty="0"/>
              <a:t>Upbeat narrative</a:t>
            </a:r>
          </a:p>
          <a:p>
            <a:pPr lvl="1"/>
            <a:r>
              <a:rPr lang="en-US" dirty="0"/>
              <a:t>Hypothetical questions on what would happen next</a:t>
            </a:r>
          </a:p>
          <a:p>
            <a:pPr lvl="1"/>
            <a:r>
              <a:rPr lang="en-US" dirty="0"/>
              <a:t>Details of next expected communication</a:t>
            </a:r>
          </a:p>
          <a:p>
            <a:pPr lvl="1"/>
            <a:r>
              <a:rPr lang="en-US" dirty="0"/>
              <a:t>Invitation for everyone to still get involved</a:t>
            </a:r>
          </a:p>
        </p:txBody>
      </p:sp>
    </p:spTree>
    <p:extLst>
      <p:ext uri="{BB962C8B-B14F-4D97-AF65-F5344CB8AC3E}">
        <p14:creationId xmlns:p14="http://schemas.microsoft.com/office/powerpoint/2010/main" val="232488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– Regular comms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Excerpt from Update 1 (text only):</a:t>
            </a:r>
          </a:p>
          <a:p>
            <a:r>
              <a:rPr lang="en-GB" dirty="0"/>
              <a:t>Currently running in joint 3rd place we have </a:t>
            </a:r>
            <a:r>
              <a:rPr lang="en-GB" b="1" dirty="0"/>
              <a:t>Team MTD</a:t>
            </a:r>
            <a:r>
              <a:rPr lang="en-GB" dirty="0"/>
              <a:t> and </a:t>
            </a:r>
            <a:r>
              <a:rPr lang="en-GB" b="1" dirty="0"/>
              <a:t>DancingPigs</a:t>
            </a:r>
            <a:r>
              <a:rPr lang="en-GB" dirty="0"/>
              <a:t> on 499 points.</a:t>
            </a:r>
          </a:p>
          <a:p>
            <a:r>
              <a:rPr lang="en-GB" dirty="0"/>
              <a:t>In 2nd place we currently have </a:t>
            </a:r>
            <a:r>
              <a:rPr lang="en-GB" b="1" dirty="0"/>
              <a:t>The Salty Pretzels</a:t>
            </a:r>
            <a:r>
              <a:rPr lang="en-GB" dirty="0"/>
              <a:t> on 770 points.</a:t>
            </a:r>
          </a:p>
          <a:p>
            <a:r>
              <a:rPr lang="en-GB" dirty="0"/>
              <a:t>So at the end of the first week we have a clear front runner with </a:t>
            </a:r>
            <a:r>
              <a:rPr lang="en-GB" b="1" dirty="0"/>
              <a:t>HRPK1 </a:t>
            </a:r>
            <a:r>
              <a:rPr lang="en-GB" dirty="0"/>
              <a:t>on 1303 points!! 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Product Engineering Director shared details of the event with EVP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6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– Regular </a:t>
            </a:r>
            <a:r>
              <a:rPr lang="en-US" dirty="0" err="1"/>
              <a:t>comms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Update 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972" y="2420888"/>
            <a:ext cx="8291166" cy="4218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85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– Regular </a:t>
            </a:r>
            <a:r>
              <a:rPr lang="en-US" dirty="0" err="1"/>
              <a:t>comms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Update 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00" y="1904999"/>
            <a:ext cx="7909133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16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– Regular </a:t>
            </a:r>
            <a:r>
              <a:rPr lang="en-US" dirty="0" err="1"/>
              <a:t>comms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Update 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124" y="1904999"/>
            <a:ext cx="7532742" cy="462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18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- Finale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Saturday 15</a:t>
            </a:r>
            <a:r>
              <a:rPr lang="en-US" baseline="30000" dirty="0"/>
              <a:t>th</a:t>
            </a:r>
            <a:r>
              <a:rPr lang="en-US" dirty="0"/>
              <a:t> July</a:t>
            </a:r>
          </a:p>
          <a:p>
            <a:r>
              <a:rPr lang="en-US" dirty="0"/>
              <a:t>Event ended at midnight</a:t>
            </a:r>
          </a:p>
          <a:p>
            <a:r>
              <a:rPr lang="en-US" dirty="0"/>
              <a:t>Lead changed hands twice that day</a:t>
            </a:r>
          </a:p>
          <a:p>
            <a:r>
              <a:rPr lang="en-US" dirty="0"/>
              <a:t>Winner hit the top of the scoreboard at 7pm</a:t>
            </a:r>
          </a:p>
          <a:p>
            <a:r>
              <a:rPr lang="en-US" dirty="0"/>
              <a:t>Other teams had nothing left in the tank</a:t>
            </a:r>
          </a:p>
          <a:p>
            <a:r>
              <a:rPr lang="en-US" dirty="0"/>
              <a:t>Scoreboard imaged at midnight and verified</a:t>
            </a:r>
          </a:p>
        </p:txBody>
      </p:sp>
    </p:spTree>
    <p:extLst>
      <p:ext uri="{BB962C8B-B14F-4D97-AF65-F5344CB8AC3E}">
        <p14:creationId xmlns:p14="http://schemas.microsoft.com/office/powerpoint/2010/main" val="71764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– Final Scoreboard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908" y="1904999"/>
            <a:ext cx="8856984" cy="4838153"/>
          </a:xfrm>
        </p:spPr>
      </p:pic>
    </p:spTree>
    <p:extLst>
      <p:ext uri="{BB962C8B-B14F-4D97-AF65-F5344CB8AC3E}">
        <p14:creationId xmlns:p14="http://schemas.microsoft.com/office/powerpoint/2010/main" val="364424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- Presentation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From Mike Goodwin (VP of Service Security, Products)</a:t>
            </a:r>
          </a:p>
          <a:p>
            <a:pPr marL="0" indent="0">
              <a:buNone/>
            </a:pPr>
            <a:r>
              <a:rPr lang="en-US" dirty="0"/>
              <a:t>                 1</a:t>
            </a:r>
            <a:r>
              <a:rPr lang="en-US" baseline="30000" dirty="0"/>
              <a:t>st</a:t>
            </a:r>
            <a:r>
              <a:rPr lang="en-US" dirty="0"/>
              <a:t>		           2</a:t>
            </a:r>
            <a:r>
              <a:rPr lang="en-US" baseline="30000" dirty="0"/>
              <a:t>nd</a:t>
            </a:r>
            <a:r>
              <a:rPr lang="en-US" dirty="0"/>
              <a:t> 		         3</a:t>
            </a:r>
            <a:r>
              <a:rPr lang="en-US" baseline="30000" dirty="0"/>
              <a:t>rd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413" y="2959223"/>
            <a:ext cx="2408887" cy="32129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012" y="2959222"/>
            <a:ext cx="2409733" cy="32129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774" y="2959222"/>
            <a:ext cx="2409733" cy="321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6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Why?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pPr marL="285750" lvl="0" indent="-285750"/>
            <a:r>
              <a:rPr lang="en-GB" dirty="0"/>
              <a:t>Secure Software Development Lifecycle</a:t>
            </a:r>
          </a:p>
          <a:p>
            <a:pPr marL="285750" lvl="0" indent="-285750"/>
            <a:r>
              <a:rPr lang="en-GB" dirty="0"/>
              <a:t>Security Definition of Done – Code Quality </a:t>
            </a:r>
          </a:p>
          <a:p>
            <a:r>
              <a:rPr lang="en-GB" dirty="0"/>
              <a:t> Secure@Sage</a:t>
            </a:r>
          </a:p>
          <a:p>
            <a:pPr marL="285750" lvl="0" indent="-285750"/>
            <a:r>
              <a:rPr lang="en-GB" dirty="0"/>
              <a:t>Learn security within teams</a:t>
            </a:r>
          </a:p>
          <a:p>
            <a:pPr marL="285750" lvl="0" indent="-285750"/>
            <a:r>
              <a:rPr lang="en-GB" dirty="0"/>
              <a:t>Security Objectives</a:t>
            </a:r>
          </a:p>
        </p:txBody>
      </p:sp>
    </p:spTree>
    <p:extLst>
      <p:ext uri="{BB962C8B-B14F-4D97-AF65-F5344CB8AC3E}">
        <p14:creationId xmlns:p14="http://schemas.microsoft.com/office/powerpoint/2010/main" val="160915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Execution – Final Credits circulated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Thanks to:</a:t>
            </a:r>
          </a:p>
          <a:p>
            <a:r>
              <a:rPr lang="en-GB" dirty="0"/>
              <a:t>Players in final positions (26 teams or individuals)</a:t>
            </a:r>
          </a:p>
          <a:p>
            <a:r>
              <a:rPr lang="en-GB" dirty="0"/>
              <a:t>Organisers:</a:t>
            </a:r>
          </a:p>
          <a:p>
            <a:pPr lvl="1"/>
            <a:r>
              <a:rPr lang="en-GB" dirty="0"/>
              <a:t>Security Champions Leads Team</a:t>
            </a:r>
          </a:p>
          <a:p>
            <a:pPr lvl="1"/>
            <a:r>
              <a:rPr lang="en-GB" dirty="0"/>
              <a:t>Senior Security Operations Manager</a:t>
            </a:r>
          </a:p>
          <a:p>
            <a:pPr lvl="1"/>
            <a:r>
              <a:rPr lang="en-GB" dirty="0"/>
              <a:t>Lead Security Specialist</a:t>
            </a:r>
          </a:p>
          <a:p>
            <a:pPr lvl="1"/>
            <a:r>
              <a:rPr lang="en-GB" dirty="0"/>
              <a:t>VP Service Security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20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179448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- Review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Stop</a:t>
            </a:r>
          </a:p>
          <a:p>
            <a:r>
              <a:rPr lang="en-US" dirty="0"/>
              <a:t>Start</a:t>
            </a:r>
          </a:p>
          <a:p>
            <a:r>
              <a:rPr lang="en-US" dirty="0"/>
              <a:t>Continue</a:t>
            </a:r>
          </a:p>
          <a:p>
            <a:r>
              <a:rPr lang="en-US" dirty="0"/>
              <a:t>Follow up – solution videos</a:t>
            </a:r>
          </a:p>
          <a:p>
            <a:r>
              <a:rPr lang="en-US" dirty="0"/>
              <a:t>Follow up – prize reviews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72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- Review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Stop </a:t>
            </a:r>
          </a:p>
          <a:p>
            <a:pPr lvl="1"/>
            <a:r>
              <a:rPr lang="en-GB" dirty="0"/>
              <a:t>The event was useful but we should not overdo them i.e. not more than 2 per year.</a:t>
            </a:r>
            <a:endParaRPr lang="en-GB" sz="2800" dirty="0"/>
          </a:p>
          <a:p>
            <a:pPr lvl="1"/>
            <a:r>
              <a:rPr lang="en-GB" dirty="0"/>
              <a:t>Get rid of the mobile challenges</a:t>
            </a:r>
            <a:endParaRPr lang="en-GB" sz="2800" dirty="0"/>
          </a:p>
          <a:p>
            <a:pPr lvl="1"/>
            <a:r>
              <a:rPr lang="en-GB" dirty="0"/>
              <a:t>Questions were displayed after solving a challenge seemed a bit pointless</a:t>
            </a:r>
            <a:endParaRPr lang="en-GB" sz="2800" dirty="0"/>
          </a:p>
          <a:p>
            <a:pPr lvl="1"/>
            <a:r>
              <a:rPr lang="en-GB" dirty="0"/>
              <a:t>Stop encouraging people to have shared logins. Better to have individual logins</a:t>
            </a:r>
            <a:endParaRPr lang="en-GB" sz="2800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56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- Review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Start </a:t>
            </a:r>
          </a:p>
          <a:p>
            <a:pPr lvl="1"/>
            <a:r>
              <a:rPr lang="en-GB" dirty="0"/>
              <a:t>Confirm how challenges are scored in advance</a:t>
            </a:r>
          </a:p>
          <a:p>
            <a:pPr lvl="1"/>
            <a:r>
              <a:rPr lang="en-GB" dirty="0"/>
              <a:t>Duration of 48 hours instead of a month (so no issues trying to fit in the event)</a:t>
            </a:r>
          </a:p>
          <a:p>
            <a:pPr lvl="1"/>
            <a:r>
              <a:rPr lang="en-GB" dirty="0"/>
              <a:t>Set fixed team sizes</a:t>
            </a:r>
          </a:p>
          <a:p>
            <a:pPr lvl="1"/>
            <a:r>
              <a:rPr lang="en-GB" dirty="0"/>
              <a:t>Announce prizes up front, just to get more people motivated. </a:t>
            </a:r>
          </a:p>
          <a:p>
            <a:pPr lvl="1"/>
            <a:r>
              <a:rPr lang="en-GB" dirty="0"/>
              <a:t>Have the advertising before kick-off explain the challenge a little more, the detail was hidden in tiny green text</a:t>
            </a:r>
          </a:p>
          <a:p>
            <a:pPr lvl="1"/>
            <a:r>
              <a:rPr lang="en-GB" dirty="0"/>
              <a:t>Put the scoreboard on the big screens, give it a bit more ceremony</a:t>
            </a:r>
          </a:p>
          <a:p>
            <a:pPr lvl="1"/>
            <a:r>
              <a:rPr lang="en-GB" dirty="0"/>
              <a:t>Ensure participants have </a:t>
            </a:r>
            <a:r>
              <a:rPr lang="en-GB" dirty="0" err="1"/>
              <a:t>Skytap</a:t>
            </a:r>
            <a:r>
              <a:rPr lang="en-GB" dirty="0"/>
              <a:t> registrations before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79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- Review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Start</a:t>
            </a:r>
          </a:p>
          <a:p>
            <a:pPr lvl="1"/>
            <a:r>
              <a:rPr lang="en-GB" dirty="0"/>
              <a:t>A ‘Highlights’ Session where some of the more interesting challenges are broken down and explained (not long, maybe even an optional attendance meeting)</a:t>
            </a:r>
          </a:p>
          <a:p>
            <a:pPr lvl="1"/>
            <a:r>
              <a:rPr lang="en-GB" dirty="0"/>
              <a:t>Ensure the method of scoring is clear, we lost a lot of points and would probably have won otherwise</a:t>
            </a:r>
          </a:p>
          <a:p>
            <a:pPr lvl="1"/>
            <a:r>
              <a:rPr lang="en-GB" dirty="0"/>
              <a:t>Engage the teams sooner</a:t>
            </a:r>
          </a:p>
          <a:p>
            <a:pPr lvl="1"/>
            <a:r>
              <a:rPr lang="en-GB" dirty="0"/>
              <a:t>Have more team workshops or work in tasks in pairs, not individually </a:t>
            </a:r>
          </a:p>
          <a:p>
            <a:pPr lvl="1"/>
            <a:r>
              <a:rPr lang="en-GB" dirty="0"/>
              <a:t>Prizes needed to be reviewed to ensure all team members are incentivised</a:t>
            </a:r>
          </a:p>
          <a:p>
            <a:pPr lvl="1"/>
            <a:r>
              <a:rPr lang="en-GB" dirty="0" err="1"/>
              <a:t>Comms</a:t>
            </a:r>
            <a:r>
              <a:rPr lang="en-GB" dirty="0"/>
              <a:t> need to be reviewed so that we reach as many people as possible</a:t>
            </a:r>
          </a:p>
          <a:p>
            <a:pPr lvl="1"/>
            <a:r>
              <a:rPr lang="en-GB" dirty="0"/>
              <a:t>Provide a guide on the likely time needed to complete an exercise / section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14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- Review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Start</a:t>
            </a:r>
          </a:p>
          <a:p>
            <a:pPr lvl="1"/>
            <a:r>
              <a:rPr lang="en-GB" dirty="0"/>
              <a:t>Assign exercises to individuals who present back – may be run as a mini-sprint with a backlog of items from people to present back at a scheduled meeting.</a:t>
            </a:r>
          </a:p>
          <a:p>
            <a:pPr lvl="1"/>
            <a:r>
              <a:rPr lang="en-GB" dirty="0"/>
              <a:t>Try to ensure roughly equal share of exercises across people participating</a:t>
            </a:r>
          </a:p>
          <a:p>
            <a:pPr lvl="1"/>
            <a:r>
              <a:rPr lang="en-GB" dirty="0"/>
              <a:t>Assign somebody in each team to take notes, screen shot etc. of the solution so that we can present this at the end.</a:t>
            </a:r>
          </a:p>
          <a:p>
            <a:pPr lvl="1"/>
            <a:r>
              <a:rPr lang="en-GB" dirty="0"/>
              <a:t>Some of the teams lost interest because of time so we could offer some better incentives to finish the course.</a:t>
            </a:r>
          </a:p>
          <a:p>
            <a:pPr lvl="1"/>
            <a:r>
              <a:rPr lang="en-GB" dirty="0"/>
              <a:t>Security Champion challenge – gather points for individuals</a:t>
            </a:r>
          </a:p>
          <a:p>
            <a:pPr marL="231775" lvl="1" indent="0">
              <a:buNone/>
            </a:pP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462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- Review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Continue: </a:t>
            </a:r>
          </a:p>
          <a:p>
            <a:pPr lvl="1"/>
            <a:r>
              <a:rPr lang="en-GB" dirty="0"/>
              <a:t>More appreciated than the mandatory security training (event, then training). Sessions were educational.</a:t>
            </a:r>
          </a:p>
          <a:p>
            <a:pPr lvl="1"/>
            <a:r>
              <a:rPr lang="en-GB" dirty="0"/>
              <a:t>Kick off Events with Cakes and Biscuits</a:t>
            </a:r>
          </a:p>
          <a:p>
            <a:pPr lvl="1"/>
            <a:r>
              <a:rPr lang="en-GB" dirty="0"/>
              <a:t>Format was good,  good to work in teams, it was good fun</a:t>
            </a:r>
          </a:p>
          <a:p>
            <a:pPr lvl="1"/>
            <a:r>
              <a:rPr lang="en-GB" dirty="0"/>
              <a:t>Platform and tools were good</a:t>
            </a:r>
          </a:p>
          <a:p>
            <a:pPr lvl="1"/>
            <a:r>
              <a:rPr lang="en-GB" dirty="0"/>
              <a:t>Scoreboard</a:t>
            </a:r>
          </a:p>
          <a:p>
            <a:pPr lvl="1"/>
            <a:r>
              <a:rPr lang="en-GB" dirty="0"/>
              <a:t>Leave environment available for learning</a:t>
            </a:r>
          </a:p>
          <a:p>
            <a:pPr lvl="1"/>
            <a:r>
              <a:rPr lang="en-GB" dirty="0"/>
              <a:t>Surprises, Rob Fewster joining the tournament later on, not knowing what comes next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87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- Review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Continue: </a:t>
            </a:r>
          </a:p>
          <a:p>
            <a:pPr lvl="1"/>
            <a:r>
              <a:rPr lang="en-GB" dirty="0"/>
              <a:t>Teams sessions were productive and informative and I enjoyed doing it. It provided a review of how much I had picked up from the mandatory security training modules.</a:t>
            </a:r>
          </a:p>
          <a:p>
            <a:pPr lvl="1"/>
            <a:r>
              <a:rPr lang="en-GB" dirty="0"/>
              <a:t>Share the actual driving of the exercise in each team, possibly sharing the exercises out to individuals and they then come back with a solution to present back to the team.</a:t>
            </a:r>
          </a:p>
          <a:p>
            <a:pPr lvl="1"/>
            <a:r>
              <a:rPr lang="en-GB" dirty="0"/>
              <a:t>I felt it was good as a team building exercise/activity. It also provided insight into the tools/techniques that we used.</a:t>
            </a:r>
          </a:p>
          <a:p>
            <a:pPr lvl="1"/>
            <a:r>
              <a:rPr lang="en-GB" dirty="0"/>
              <a:t>Not sure if I would have been able to tackle any of this on my own. More hints for the really complex tasks would have helped.</a:t>
            </a:r>
          </a:p>
          <a:p>
            <a:pPr lvl="1"/>
            <a:r>
              <a:rPr lang="en-GB" dirty="0"/>
              <a:t>Found it interesting but would have struggled to complete all the challenges on my own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25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Follow up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Follow up – solutions videos and prize reviews</a:t>
            </a:r>
          </a:p>
          <a:p>
            <a:pPr marL="0" indent="0">
              <a:buNone/>
            </a:pPr>
            <a:r>
              <a:rPr lang="en-GB" dirty="0"/>
              <a:t>Ask 1</a:t>
            </a:r>
            <a:r>
              <a:rPr lang="en-GB" baseline="30000" dirty="0"/>
              <a:t>st</a:t>
            </a:r>
            <a:r>
              <a:rPr lang="en-GB" dirty="0"/>
              <a:t> , 2</a:t>
            </a:r>
            <a:r>
              <a:rPr lang="en-GB" baseline="30000" dirty="0"/>
              <a:t>nd</a:t>
            </a:r>
            <a:r>
              <a:rPr lang="en-GB" dirty="0"/>
              <a:t> and 3</a:t>
            </a:r>
            <a:r>
              <a:rPr lang="en-GB" baseline="30000" dirty="0"/>
              <a:t>rd</a:t>
            </a:r>
            <a:r>
              <a:rPr lang="en-GB" dirty="0"/>
              <a:t> place team members to create: </a:t>
            </a:r>
          </a:p>
          <a:p>
            <a:r>
              <a:rPr lang="en-GB" dirty="0"/>
              <a:t>Solutions videos to share via internal security portal:</a:t>
            </a:r>
          </a:p>
          <a:p>
            <a:pPr lvl="1"/>
            <a:r>
              <a:rPr lang="en-GB" dirty="0"/>
              <a:t>Recorded via Skype for Business</a:t>
            </a:r>
          </a:p>
          <a:p>
            <a:pPr lvl="1"/>
            <a:r>
              <a:rPr lang="en-GB" dirty="0"/>
              <a:t>One video per challenge type covering all solutions</a:t>
            </a:r>
          </a:p>
          <a:p>
            <a:pPr lvl="1"/>
            <a:r>
              <a:rPr lang="en-GB" dirty="0"/>
              <a:t>10 min max per challenge type (e.g. SQL injection)</a:t>
            </a:r>
          </a:p>
          <a:p>
            <a:r>
              <a:rPr lang="en-GB" dirty="0"/>
              <a:t>Review videos of prizes in a security context. Again, share via internal security portal</a:t>
            </a:r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07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Why?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pPr marL="285750" lvl="0" indent="-285750"/>
            <a:r>
              <a:rPr lang="en-GB" dirty="0"/>
              <a:t>People Development</a:t>
            </a:r>
          </a:p>
          <a:p>
            <a:pPr marL="285750" lvl="0" indent="-285750"/>
            <a:r>
              <a:rPr lang="en-GB" dirty="0"/>
              <a:t>Refresh or build understanding/skills in application security</a:t>
            </a:r>
          </a:p>
          <a:p>
            <a:pPr marL="285750" lvl="0" indent="-285750"/>
            <a:r>
              <a:rPr lang="en-GB" dirty="0"/>
              <a:t>Employ ‘Gamification of Learning’:	</a:t>
            </a:r>
          </a:p>
          <a:p>
            <a:pPr marL="525462" lvl="1" indent="-285750"/>
            <a:r>
              <a:rPr lang="en-GB" dirty="0"/>
              <a:t>Powerful technique to increase knowledge</a:t>
            </a:r>
          </a:p>
          <a:p>
            <a:pPr marL="525462" lvl="1" indent="-285750"/>
            <a:r>
              <a:rPr lang="en-GB" dirty="0"/>
              <a:t>Leverage natural competiveness for motivation</a:t>
            </a:r>
          </a:p>
          <a:p>
            <a:pPr marL="525462" lvl="1" indent="-285750"/>
            <a:r>
              <a:rPr lang="en-GB" dirty="0"/>
              <a:t>Team dynamics mean the weaker members are supported by stronger members</a:t>
            </a:r>
          </a:p>
          <a:p>
            <a:pPr marL="525462" lvl="1" indent="-285750"/>
            <a:r>
              <a:rPr lang="en-GB" dirty="0"/>
              <a:t>Streets ahead of self study or classroom training in terms of engagement/outcome.</a:t>
            </a:r>
          </a:p>
          <a:p>
            <a:pPr marL="525462" lvl="1" indent="-28575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727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47816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 for listening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Gareth Dixon </a:t>
            </a:r>
          </a:p>
        </p:txBody>
      </p:sp>
    </p:spTree>
    <p:extLst>
      <p:ext uri="{BB962C8B-B14F-4D97-AF65-F5344CB8AC3E}">
        <p14:creationId xmlns:p14="http://schemas.microsoft.com/office/powerpoint/2010/main" val="187126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63457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What are we going to use?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The </a:t>
            </a:r>
            <a:r>
              <a:rPr lang="en-GB" dirty="0">
                <a:hlinkClick r:id="rId2"/>
              </a:rPr>
              <a:t>OWASP Security Shepherd </a:t>
            </a:r>
            <a:r>
              <a:rPr lang="en-GB" dirty="0"/>
              <a:t>project is a web and mobile application security training platform. Created by Mark Denihan and Sean Duggan. Security Shepherd is a Flagship OWASP project.</a:t>
            </a:r>
          </a:p>
          <a:p>
            <a:pPr marL="0" indent="0">
              <a:buNone/>
            </a:pPr>
            <a:r>
              <a:rPr lang="en-GB" dirty="0"/>
              <a:t>OWASP Security Shepherd provides:</a:t>
            </a:r>
          </a:p>
          <a:p>
            <a:pPr marL="285750" lvl="0" indent="-285750"/>
            <a:r>
              <a:rPr lang="en-GB" dirty="0"/>
              <a:t>Teaching Tool for All Application Security</a:t>
            </a:r>
          </a:p>
          <a:p>
            <a:pPr marL="285750" lvl="0" indent="-285750"/>
            <a:r>
              <a:rPr lang="en-GB" dirty="0"/>
              <a:t>Web/Mobile Application Pen Testing Training</a:t>
            </a:r>
          </a:p>
          <a:p>
            <a:pPr marL="285750" lvl="0" indent="-285750"/>
            <a:r>
              <a:rPr lang="en-GB" dirty="0"/>
              <a:t>Safe Playground to Practise AppSec Techniques</a:t>
            </a:r>
          </a:p>
          <a:p>
            <a:pPr marL="285750" lvl="0" indent="-285750"/>
            <a:r>
              <a:rPr lang="en-GB" dirty="0"/>
              <a:t>Real Security Risk Examples</a:t>
            </a:r>
          </a:p>
        </p:txBody>
      </p:sp>
    </p:spTree>
    <p:extLst>
      <p:ext uri="{BB962C8B-B14F-4D97-AF65-F5344CB8AC3E}">
        <p14:creationId xmlns:p14="http://schemas.microsoft.com/office/powerpoint/2010/main" val="348884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What does it use?</a:t>
            </a: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9916" y="1916831"/>
            <a:ext cx="8784976" cy="464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13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Shepherd Event – What do we want participants to do?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85750" lvl="0" indent="-285750"/>
            <a:endParaRPr lang="en-GB" dirty="0"/>
          </a:p>
          <a:p>
            <a:pPr marL="285750" lvl="0" indent="-285750"/>
            <a:r>
              <a:rPr lang="en-GB" dirty="0"/>
              <a:t>Complete as many challenges as possible</a:t>
            </a:r>
          </a:p>
          <a:p>
            <a:pPr marL="285750" lvl="0" indent="-285750"/>
            <a:r>
              <a:rPr lang="en-GB" dirty="0"/>
              <a:t>Learn as much as possible</a:t>
            </a:r>
          </a:p>
          <a:p>
            <a:pPr marL="285750" lvl="0" indent="-285750"/>
            <a:r>
              <a:rPr lang="en-GB" dirty="0"/>
              <a:t>Work together and support each other</a:t>
            </a:r>
          </a:p>
          <a:p>
            <a:pPr marL="285750" lvl="0" indent="-285750"/>
            <a:r>
              <a:rPr lang="en-GB" dirty="0"/>
              <a:t>Take what they have learned and apply it to Sage products/services</a:t>
            </a:r>
          </a:p>
          <a:p>
            <a:pPr marL="285750" lvl="0" indent="-285750"/>
            <a:r>
              <a:rPr lang="en-GB" dirty="0"/>
              <a:t>Socialise their experience of the event</a:t>
            </a:r>
          </a:p>
          <a:p>
            <a:pPr marL="285750" lvl="0" indent="-285750"/>
            <a:r>
              <a:rPr lang="en-GB" dirty="0"/>
              <a:t>Provide Feedback on the event to Security Champions</a:t>
            </a:r>
          </a:p>
          <a:p>
            <a:pPr marL="285750" lvl="0" indent="-285750"/>
            <a:r>
              <a:rPr lang="en-GB" dirty="0"/>
              <a:t>Have fun!</a:t>
            </a:r>
          </a:p>
        </p:txBody>
      </p:sp>
    </p:spTree>
    <p:extLst>
      <p:ext uri="{BB962C8B-B14F-4D97-AF65-F5344CB8AC3E}">
        <p14:creationId xmlns:p14="http://schemas.microsoft.com/office/powerpoint/2010/main" val="66249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2895261.potx" id="{03C5CF44-0C62-41B4-B3EA-416B4807878A}" vid="{EC3ACB92-700E-4167-B3A6-412DE40A64C2}"/>
    </a:ext>
  </a:extLst>
</a:theme>
</file>

<file path=ppt/theme/theme2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1564227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Take your audience through a digital tunnel where they'll  burst through to the other side and see the information you want to present. Show them lists, charts, tables, SmartArt,  and pictures using a variety of layouts in widescreen (16X9) format. This design works well for subjects on science and technology, computers, communication, and more.   
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2012-05-11T02:04:00+00:00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TP102895246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835483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REDMOND\v-vaddu</DisplayName>
        <AccountId>2567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2CCB507-0646-4A50-A4F7-7F385079D5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0E41224-0370-4595-877C-23316CD80004}">
  <ds:schemaRefs>
    <ds:schemaRef ds:uri="http://purl.org/dc/terms/"/>
    <ds:schemaRef ds:uri="http://schemas.microsoft.com/office/2006/documentManagement/types"/>
    <ds:schemaRef ds:uri="4873beb7-5857-4685-be1f-d57550cc96cc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4228E6B-D70C-44BB-A81F-A245495F61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digital blue tunnel presentation (widescreen)</Template>
  <TotalTime>2097</TotalTime>
  <Words>2191</Words>
  <Application>Microsoft Office PowerPoint</Application>
  <PresentationFormat>Custom</PresentationFormat>
  <Paragraphs>354</Paragraphs>
  <Slides>62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5" baseType="lpstr">
      <vt:lpstr>Arial</vt:lpstr>
      <vt:lpstr>Corbel</vt:lpstr>
      <vt:lpstr>Digital Blue Tunnel 16x9</vt:lpstr>
      <vt:lpstr>Security Shepherd</vt:lpstr>
      <vt:lpstr>Introduction</vt:lpstr>
      <vt:lpstr>Security Shepherd Event - Contents</vt:lpstr>
      <vt:lpstr>Security Shepherd Event</vt:lpstr>
      <vt:lpstr>Security Shepherd Event – Why?</vt:lpstr>
      <vt:lpstr>Security Shepherd Event – Why?</vt:lpstr>
      <vt:lpstr>Security Shepherd Event – What are we going to use?</vt:lpstr>
      <vt:lpstr>Security Shepherd Event – What does it use?</vt:lpstr>
      <vt:lpstr>Security Shepherd Event – What do we want participants to do?</vt:lpstr>
      <vt:lpstr>Security Shepherd Event</vt:lpstr>
      <vt:lpstr>Security Shepherd Event – Planning</vt:lpstr>
      <vt:lpstr>Security Shepherd Event – Planning - Who</vt:lpstr>
      <vt:lpstr>Security Shepherd Event – Planning - What</vt:lpstr>
      <vt:lpstr>Security Shepherd Event – Planning – When</vt:lpstr>
      <vt:lpstr>Security Shepherd Event – Planning - Review</vt:lpstr>
      <vt:lpstr>Security Shepherd Event – Planning - Support</vt:lpstr>
      <vt:lpstr>Security Shepherd Event</vt:lpstr>
      <vt:lpstr>Security Shepherd Event - Preparation</vt:lpstr>
      <vt:lpstr>Security Shepherd Event – Prep - Secure Leadership Support</vt:lpstr>
      <vt:lpstr>Security Shepherd Event – Prep – Environment Setup (Server)</vt:lpstr>
      <vt:lpstr>Security Shepherd Event - Prep – Environment Setup (Client)</vt:lpstr>
      <vt:lpstr>Security Shepherd Event - Testing</vt:lpstr>
      <vt:lpstr>Security Shepherd Event - Design of event comms </vt:lpstr>
      <vt:lpstr>Security Shepherd Event - Design of event comms </vt:lpstr>
      <vt:lpstr>Security Shepherd Event - Design of event comms </vt:lpstr>
      <vt:lpstr>Security Shepherd Event - Printing  of materials/Fly-postering</vt:lpstr>
      <vt:lpstr>Security Shepherd Event - Digital Comms (TV’s and internal Social media platforms)</vt:lpstr>
      <vt:lpstr>Security Shepherd Event – Procurement</vt:lpstr>
      <vt:lpstr>Security Shepherd Event – Event Announced</vt:lpstr>
      <vt:lpstr>Security Shepherd Event</vt:lpstr>
      <vt:lpstr>Security Shepherd Event - Execution</vt:lpstr>
      <vt:lpstr>Security Shepherd Event – Execution - Registration</vt:lpstr>
      <vt:lpstr>Security Shepherd Event – Execution – Event Kick Offs</vt:lpstr>
      <vt:lpstr>Security Shepherd Event – Execution – Event Kick Offs</vt:lpstr>
      <vt:lpstr>Security Shepherd Event – Execution – Event Kick Offs</vt:lpstr>
      <vt:lpstr>Security Shepherd Event – Execution – Event Kick Offs</vt:lpstr>
      <vt:lpstr>Security Shepherd Event – Execution – Event Kick Offs</vt:lpstr>
      <vt:lpstr>Security Shepherd Event – Execution – Event Kick Offs</vt:lpstr>
      <vt:lpstr>Security Shepherd Event – Execution – Event Kick Offs</vt:lpstr>
      <vt:lpstr>Security Shepherd Event – Execution – Team sessions</vt:lpstr>
      <vt:lpstr>Security Shepherd Event – Execution – Evangelise with others</vt:lpstr>
      <vt:lpstr>Security Shepherd Event – Execution – Regular comms</vt:lpstr>
      <vt:lpstr>Security Shepherd Event – Execution – Regular comms</vt:lpstr>
      <vt:lpstr>Security Shepherd Event – Execution – Regular comms</vt:lpstr>
      <vt:lpstr>Security Shepherd Event – Execution – Regular comms</vt:lpstr>
      <vt:lpstr>Security Shepherd Event – Execution – Regular comms</vt:lpstr>
      <vt:lpstr>Security Shepherd Event – Execution - Finale</vt:lpstr>
      <vt:lpstr>Security Shepherd Event – Execution – Final Scoreboard</vt:lpstr>
      <vt:lpstr>Security Shepherd Event – Execution - Presentation</vt:lpstr>
      <vt:lpstr>Security Shepherd Event – Execution – Final Credits circulated</vt:lpstr>
      <vt:lpstr>Security Shepherd Event</vt:lpstr>
      <vt:lpstr>Security Shepherd Event - Review</vt:lpstr>
      <vt:lpstr>Security Shepherd Event - Review</vt:lpstr>
      <vt:lpstr>Security Shepherd Event - Review</vt:lpstr>
      <vt:lpstr>Security Shepherd Event - Review</vt:lpstr>
      <vt:lpstr>Security Shepherd Event - Review</vt:lpstr>
      <vt:lpstr>Security Shepherd Event - Review</vt:lpstr>
      <vt:lpstr>Security Shepherd Event - Review</vt:lpstr>
      <vt:lpstr>Security Shepherd Event – Follow up</vt:lpstr>
      <vt:lpstr>Questions?</vt:lpstr>
      <vt:lpstr>Thank You for listening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Security Shepherd</dc:title>
  <dc:creator>Dixon, Gareth</dc:creator>
  <cp:lastModifiedBy>Dixon, Gareth</cp:lastModifiedBy>
  <cp:revision>44</cp:revision>
  <dcterms:created xsi:type="dcterms:W3CDTF">2017-09-16T11:14:31Z</dcterms:created>
  <dcterms:modified xsi:type="dcterms:W3CDTF">2017-09-19T15:15:31Z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