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0" r:id="rId2"/>
    <p:sldId id="272" r:id="rId3"/>
    <p:sldId id="281" r:id="rId4"/>
    <p:sldId id="282" r:id="rId5"/>
    <p:sldId id="256" r:id="rId6"/>
    <p:sldId id="267" r:id="rId7"/>
    <p:sldId id="266" r:id="rId8"/>
    <p:sldId id="261" r:id="rId9"/>
    <p:sldId id="264" r:id="rId10"/>
    <p:sldId id="262" r:id="rId11"/>
    <p:sldId id="263" r:id="rId12"/>
    <p:sldId id="265" r:id="rId13"/>
    <p:sldId id="271" r:id="rId14"/>
    <p:sldId id="270" r:id="rId15"/>
    <p:sldId id="280" r:id="rId16"/>
    <p:sldId id="269" r:id="rId17"/>
    <p:sldId id="276" r:id="rId18"/>
    <p:sldId id="279" r:id="rId19"/>
    <p:sldId id="285" r:id="rId20"/>
    <p:sldId id="278" r:id="rId21"/>
    <p:sldId id="284" r:id="rId22"/>
    <p:sldId id="277" r:id="rId23"/>
    <p:sldId id="287" r:id="rId24"/>
    <p:sldId id="257" r:id="rId25"/>
    <p:sldId id="258" r:id="rId26"/>
    <p:sldId id="289" r:id="rId27"/>
    <p:sldId id="25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52" autoAdjust="0"/>
  </p:normalViewPr>
  <p:slideViewPr>
    <p:cSldViewPr>
      <p:cViewPr varScale="1">
        <p:scale>
          <a:sx n="67" d="100"/>
          <a:sy n="67" d="100"/>
        </p:scale>
        <p:origin x="-1819"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371F2-C0F3-4320-967E-F33106ABBB14}" type="datetimeFigureOut">
              <a:rPr lang="en-US" smtClean="0"/>
              <a:t>11/11/2010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96681-A758-4F07-8A76-7025D65B357B}" type="slidenum">
              <a:rPr lang="en-US" smtClean="0"/>
              <a:t>‹#›</a:t>
            </a:fld>
            <a:endParaRPr lang="en-US"/>
          </a:p>
        </p:txBody>
      </p:sp>
    </p:spTree>
    <p:extLst>
      <p:ext uri="{BB962C8B-B14F-4D97-AF65-F5344CB8AC3E}">
        <p14:creationId xmlns:p14="http://schemas.microsoft.com/office/powerpoint/2010/main" val="45229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health.nytimes.com/health/guides/specialtopic/food-guide-pyramid/overview.html?inline=nyt-classifi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Food_and_Drug_Administration" TargetMode="External"/><Relationship Id="rId3" Type="http://schemas.openxmlformats.org/officeDocument/2006/relationships/hyperlink" Target="http://en.wikipedia.org/wiki/Surgeon_General_of_the_United_States" TargetMode="External"/><Relationship Id="rId7" Type="http://schemas.openxmlformats.org/officeDocument/2006/relationships/hyperlink" Target="http://en.wikipedia.org/wiki/Family_Smoking_Prevention_and_Tobacco_Control_Ac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cite_note-dumas-17"/><Relationship Id="rId5" Type="http://schemas.openxmlformats.org/officeDocument/2006/relationships/hyperlink" Target="http://en.wikipedia.org/wiki/Carbon_Monoxide" TargetMode="External"/><Relationship Id="rId4" Type="http://schemas.openxmlformats.org/officeDocument/2006/relationships/hyperlink" Target="http://en.wikipedia.org/wiki/Emphysem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Suggested_retail_pric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n.wikipedia.org/wiki/National_Highway_Traffic_Safety_Administration" TargetMode="External"/><Relationship Id="rId4" Type="http://schemas.openxmlformats.org/officeDocument/2006/relationships/hyperlink" Target="http://en.wikipedia.org/wiki/United_States_Environmental_Protection_Agenc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Parents_Music_Resource_Cent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cite_note-Example_of_a_shop_selling_Parental_Advisory_t-shirt-0"/></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Messages</a:t>
            </a:r>
          </a:p>
          <a:p>
            <a:endParaRPr lang="en-US" dirty="0" smtClean="0"/>
          </a:p>
          <a:p>
            <a:pPr marL="171450" indent="-171450">
              <a:buFont typeface="Arial" charset="0"/>
              <a:buChar char="•"/>
            </a:pPr>
            <a:r>
              <a:rPr lang="en-US" dirty="0" smtClean="0"/>
              <a:t>I’ve witnessed the transformative power of visibility</a:t>
            </a:r>
          </a:p>
          <a:p>
            <a:pPr marL="628650" lvl="1" indent="-171450">
              <a:buFont typeface="Arial" charset="0"/>
              <a:buChar char="•"/>
            </a:pPr>
            <a:r>
              <a:rPr lang="en-US" dirty="0" smtClean="0"/>
              <a:t>Nutrition</a:t>
            </a:r>
            <a:r>
              <a:rPr lang="en-US" baseline="0" dirty="0" smtClean="0"/>
              <a:t> facts labels have transformed the food market</a:t>
            </a:r>
          </a:p>
          <a:p>
            <a:pPr marL="171450" indent="-171450">
              <a:buFont typeface="Arial" charset="0"/>
              <a:buChar char="•"/>
            </a:pPr>
            <a:endParaRPr lang="en-US" baseline="0" dirty="0" smtClean="0"/>
          </a:p>
          <a:p>
            <a:pPr marL="171450" indent="-171450">
              <a:buFont typeface="Arial" charset="0"/>
              <a:buChar char="•"/>
            </a:pPr>
            <a:r>
              <a:rPr lang="en-US" baseline="0" dirty="0" smtClean="0"/>
              <a:t>Companies will voluntarily use labels that help them market their product</a:t>
            </a:r>
          </a:p>
          <a:p>
            <a:pPr marL="171450" indent="-171450">
              <a:buFont typeface="Arial" charset="0"/>
              <a:buChar char="•"/>
            </a:pPr>
            <a:endParaRPr lang="en-US" baseline="0" dirty="0" smtClean="0"/>
          </a:p>
          <a:p>
            <a:pPr marL="171450" indent="-171450">
              <a:buFont typeface="Arial" charset="0"/>
              <a:buChar char="•"/>
            </a:pPr>
            <a:r>
              <a:rPr lang="en-US" baseline="0" dirty="0" smtClean="0"/>
              <a:t>Mandatory labels add ____</a:t>
            </a:r>
          </a:p>
          <a:p>
            <a:pPr marL="171450" indent="-171450">
              <a:buFont typeface="Arial" charset="0"/>
              <a:buChar char="•"/>
            </a:pPr>
            <a:endParaRPr lang="en-US" baseline="0" dirty="0" smtClean="0"/>
          </a:p>
          <a:p>
            <a:pPr marL="171450" indent="-171450">
              <a:buFont typeface="Arial" charset="0"/>
              <a:buChar char="•"/>
            </a:pPr>
            <a:r>
              <a:rPr lang="en-US" baseline="0" dirty="0" smtClean="0"/>
              <a:t>Internal Use of Labels!</a:t>
            </a:r>
          </a:p>
          <a:p>
            <a:pPr marL="171450" indent="-171450">
              <a:buFont typeface="Arial" charset="0"/>
              <a:buChar char="•"/>
            </a:pPr>
            <a:endParaRPr lang="en-US" baseline="0" dirty="0" smtClean="0"/>
          </a:p>
          <a:p>
            <a:pPr marL="171450" indent="-171450">
              <a:buFont typeface="Arial" charset="0"/>
              <a:buChar char="•"/>
            </a:pPr>
            <a:r>
              <a:rPr lang="en-US" baseline="0" dirty="0" smtClean="0"/>
              <a:t>Liability?</a:t>
            </a:r>
          </a:p>
          <a:p>
            <a:pPr marL="171450" indent="-171450">
              <a:buFont typeface="Arial" charset="0"/>
              <a:buChar char="•"/>
            </a:pPr>
            <a:endParaRPr lang="en-US" baseline="0" dirty="0" smtClean="0"/>
          </a:p>
          <a:p>
            <a:pPr marL="171450" indent="-171450">
              <a:buFont typeface="Arial" charset="0"/>
              <a:buChar char="•"/>
            </a:pPr>
            <a:r>
              <a:rPr lang="en-US" baseline="0" dirty="0" smtClean="0"/>
              <a:t>Certification?</a:t>
            </a:r>
          </a:p>
          <a:p>
            <a:pPr marL="171450" indent="-171450">
              <a:buFont typeface="Arial" charset="0"/>
              <a:buChar char="•"/>
            </a:pPr>
            <a:endParaRPr lang="en-US" baseline="0" dirty="0" smtClean="0"/>
          </a:p>
          <a:p>
            <a:pPr marL="171450" indent="-171450">
              <a:buFont typeface="Arial" charset="0"/>
              <a:buChar char="•"/>
            </a:pPr>
            <a:r>
              <a:rPr lang="en-US" baseline="0" dirty="0" smtClean="0"/>
              <a:t>Maturity Models?</a:t>
            </a:r>
          </a:p>
          <a:p>
            <a:pPr marL="171450" indent="-171450">
              <a:buFont typeface="Arial" charset="0"/>
              <a:buChar char="•"/>
            </a:pP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a:t>
            </a:fld>
            <a:endParaRPr lang="en-US"/>
          </a:p>
        </p:txBody>
      </p:sp>
    </p:spTree>
    <p:extLst>
      <p:ext uri="{BB962C8B-B14F-4D97-AF65-F5344CB8AC3E}">
        <p14:creationId xmlns:p14="http://schemas.microsoft.com/office/powerpoint/2010/main" val="88521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started took 14 years</a:t>
            </a:r>
            <a:r>
              <a:rPr lang="en-US" baseline="0" dirty="0" smtClean="0"/>
              <a:t> before finishing in 1999.  Now it applies to over 100,000 products.</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Summary for the safe and effective use of the drug</a:t>
            </a:r>
          </a:p>
          <a:p>
            <a:r>
              <a:rPr lang="en-US" sz="1200" b="0" i="0" u="none" strike="noStrike" kern="1200" baseline="0" dirty="0" smtClean="0">
                <a:solidFill>
                  <a:schemeClr val="tx1"/>
                </a:solidFill>
                <a:latin typeface="+mn-lt"/>
                <a:ea typeface="+mn-ea"/>
                <a:cs typeface="+mn-cs"/>
              </a:rPr>
              <a:t>Informative and accurate</a:t>
            </a:r>
          </a:p>
          <a:p>
            <a:r>
              <a:rPr lang="en-US" sz="1200" b="0" i="0" u="none" strike="noStrike" kern="1200" baseline="0" dirty="0" smtClean="0">
                <a:solidFill>
                  <a:schemeClr val="tx1"/>
                </a:solidFill>
                <a:latin typeface="+mn-lt"/>
                <a:ea typeface="+mn-ea"/>
                <a:cs typeface="+mn-cs"/>
              </a:rPr>
              <a:t>Not promotional, false, or misleading</a:t>
            </a:r>
          </a:p>
          <a:p>
            <a:r>
              <a:rPr lang="en-US" sz="1200" b="0" i="0" u="none" strike="noStrike" kern="1200" baseline="0" dirty="0" smtClean="0">
                <a:solidFill>
                  <a:schemeClr val="tx1"/>
                </a:solidFill>
                <a:latin typeface="+mn-lt"/>
                <a:ea typeface="+mn-ea"/>
                <a:cs typeface="+mn-cs"/>
              </a:rPr>
              <a:t>No implied claims or suggestions for use if evidence of safety or effective is lacking </a:t>
            </a:r>
          </a:p>
          <a:p>
            <a:r>
              <a:rPr lang="en-US" sz="1200" b="0" i="0" u="none" strike="noStrike" kern="1200" baseline="0" dirty="0" smtClean="0">
                <a:solidFill>
                  <a:schemeClr val="tx1"/>
                </a:solidFill>
                <a:latin typeface="+mn-lt"/>
                <a:ea typeface="+mn-ea"/>
                <a:cs typeface="+mn-cs"/>
              </a:rPr>
              <a:t>Based whenever possible on data derived from human experience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Mandatory </a:t>
            </a:r>
            <a:r>
              <a:rPr lang="en-US" sz="1200" b="0" i="0" u="none" strike="noStrike" kern="1200" baseline="0" dirty="0" err="1" smtClean="0">
                <a:solidFill>
                  <a:schemeClr val="tx1"/>
                </a:solidFill>
                <a:latin typeface="+mn-lt"/>
                <a:ea typeface="+mn-ea"/>
                <a:cs typeface="+mn-cs"/>
              </a:rPr>
              <a:t>Govt</a:t>
            </a:r>
            <a:r>
              <a:rPr lang="en-US" sz="1200" b="0" i="0" u="none" strike="noStrike" kern="1200" baseline="0" dirty="0" smtClean="0">
                <a:solidFill>
                  <a:schemeClr val="tx1"/>
                </a:solidFill>
                <a:latin typeface="+mn-lt"/>
                <a:ea typeface="+mn-ea"/>
                <a:cs typeface="+mn-cs"/>
              </a:rPr>
              <a:t> Label – complex information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 for patients!  Primary purpose is to give healthcare professionals the information they need to prescribe drugs appropriately</a:t>
            </a:r>
          </a:p>
          <a:p>
            <a:endParaRPr lang="en-US" sz="1200" b="0" i="0" u="none" strike="noStrike" kern="1200" baseline="0" dirty="0" smtClean="0">
              <a:solidFill>
                <a:schemeClr val="tx1"/>
              </a:solidFill>
              <a:latin typeface="+mn-lt"/>
              <a:ea typeface="+mn-ea"/>
              <a:cs typeface="+mn-cs"/>
            </a:endParaRPr>
          </a:p>
          <a:p>
            <a:r>
              <a:rPr lang="en-US" sz="1200" u="none" strike="noStrike" kern="1200" dirty="0" smtClean="0">
                <a:solidFill>
                  <a:schemeClr val="tx1"/>
                </a:solidFill>
                <a:effectLst/>
                <a:latin typeface="+mn-lt"/>
                <a:ea typeface="+mn-ea"/>
                <a:cs typeface="+mn-cs"/>
              </a:rPr>
              <a:t>The Food and Drug Administration (FDA) requires that drug labeling be balanced and not misleading. The label must be scientifically accurate and provide clear instruction to health care practitioners for prescription drugs and to consumers for over-the-counter drugs and supplements. Labeling regulations require that the statement of ingredients must include all ingredients, in the order in which they are used in the drug. These ingredients must also be identified by their established name.</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12</a:t>
            </a:fld>
            <a:endParaRPr lang="en-US"/>
          </a:p>
        </p:txBody>
      </p:sp>
    </p:spTree>
    <p:extLst>
      <p:ext uri="{BB962C8B-B14F-4D97-AF65-F5344CB8AC3E}">
        <p14:creationId xmlns:p14="http://schemas.microsoft.com/office/powerpoint/2010/main" val="228513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 weird… FTC doesn’t set environmental policy or</a:t>
            </a:r>
            <a:r>
              <a:rPr lang="en-US" baseline="0" dirty="0" smtClean="0"/>
              <a:t> standards</a:t>
            </a:r>
            <a:endParaRPr lang="en-US" dirty="0" smtClean="0"/>
          </a:p>
          <a:p>
            <a:endParaRPr lang="en-US" dirty="0" smtClean="0"/>
          </a:p>
          <a:p>
            <a:r>
              <a:rPr lang="en-US" dirty="0" smtClean="0"/>
              <a:t>Mandatory</a:t>
            </a:r>
            <a:r>
              <a:rPr lang="en-US" baseline="0" dirty="0" smtClean="0"/>
              <a:t> </a:t>
            </a:r>
            <a:r>
              <a:rPr lang="en-US" baseline="0" dirty="0" err="1" smtClean="0"/>
              <a:t>govt</a:t>
            </a:r>
            <a:r>
              <a:rPr lang="en-US" baseline="0" dirty="0" smtClean="0"/>
              <a:t> label, open standard, pretty simple</a:t>
            </a:r>
            <a:endParaRPr lang="en-US" dirty="0" smtClean="0"/>
          </a:p>
          <a:p>
            <a:endParaRPr lang="en-US" dirty="0" smtClean="0"/>
          </a:p>
          <a:p>
            <a:r>
              <a:rPr lang="en-US" dirty="0" smtClean="0"/>
              <a:t>Goal:</a:t>
            </a:r>
            <a:r>
              <a:rPr lang="en-US" baseline="0" dirty="0" smtClean="0"/>
              <a:t> To help consumers</a:t>
            </a:r>
          </a:p>
          <a:p>
            <a:endParaRPr lang="en-US" dirty="0" smtClean="0"/>
          </a:p>
          <a:p>
            <a:r>
              <a:rPr lang="en-US" dirty="0" smtClean="0"/>
              <a:t>Depends on EPA </a:t>
            </a:r>
            <a:r>
              <a:rPr lang="en-US" dirty="0" err="1" smtClean="0"/>
              <a:t>EnergyStar</a:t>
            </a:r>
            <a:r>
              <a:rPr lang="en-US" baseline="0" dirty="0" smtClean="0"/>
              <a:t> requirements, DOE Energy Test Procedures</a:t>
            </a:r>
          </a:p>
          <a:p>
            <a:endParaRPr lang="en-US" baseline="0" dirty="0" smtClean="0"/>
          </a:p>
          <a:p>
            <a:r>
              <a:rPr lang="en-US" baseline="0" dirty="0" smtClean="0"/>
              <a:t>1980 – Some appliances required to use sticker</a:t>
            </a:r>
          </a:p>
          <a:p>
            <a:endParaRPr lang="en-US" baseline="0" dirty="0" smtClean="0"/>
          </a:p>
          <a:p>
            <a:r>
              <a:rPr lang="en-US" baseline="0" dirty="0" smtClean="0"/>
              <a:t>2007 – New </a:t>
            </a:r>
            <a:r>
              <a:rPr lang="en-US" baseline="0" dirty="0" err="1" smtClean="0"/>
              <a:t>EnergyGuide</a:t>
            </a:r>
            <a:r>
              <a:rPr lang="en-US" baseline="0" dirty="0" smtClean="0"/>
              <a:t> label design after 2 years of rulemaking, focus groups, interviews, lots of alternative designs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13</a:t>
            </a:fld>
            <a:endParaRPr lang="en-US"/>
          </a:p>
        </p:txBody>
      </p:sp>
    </p:spTree>
    <p:extLst>
      <p:ext uri="{BB962C8B-B14F-4D97-AF65-F5344CB8AC3E}">
        <p14:creationId xmlns:p14="http://schemas.microsoft.com/office/powerpoint/2010/main" val="109305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2003</a:t>
            </a:r>
            <a:r>
              <a:rPr lang="en-US" dirty="0" smtClean="0"/>
              <a:t> The FDA announced industry can now rely on “Some scientific evidence” or “Very limited and preliminary scientific research” to make a health claim. Opponents criticize it as opening the door to ill-founded claims. Advocates believe it will make more information available to the public.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Voluntary Industry</a:t>
            </a:r>
            <a:r>
              <a:rPr lang="en-US" b="0" baseline="0" dirty="0" smtClean="0"/>
              <a:t> label, open standard, simple label</a:t>
            </a:r>
            <a:endParaRPr lang="en-US" dirty="0" smtClean="0"/>
          </a:p>
          <a:p>
            <a:endParaRPr lang="en-US" dirty="0" smtClean="0"/>
          </a:p>
          <a:p>
            <a:r>
              <a:rPr lang="en-US" dirty="0" smtClean="0"/>
              <a:t>2004 starts a stream of companies who are ADVERTISING nutrition – Pepsi, Kraft, Hannaford Supermarkets, </a:t>
            </a:r>
            <a:r>
              <a:rPr lang="en-US" dirty="0" err="1" smtClean="0"/>
              <a:t>Kellogs</a:t>
            </a:r>
            <a:r>
              <a:rPr lang="en-US" dirty="0" smtClean="0"/>
              <a:t>, Mars.</a:t>
            </a:r>
          </a:p>
          <a:p>
            <a:endParaRPr lang="en-US" dirty="0" smtClean="0"/>
          </a:p>
          <a:p>
            <a:r>
              <a:rPr lang="en-US" dirty="0" smtClean="0"/>
              <a:t>2008</a:t>
            </a:r>
            <a:r>
              <a:rPr lang="en-US" baseline="0" dirty="0" smtClean="0"/>
              <a:t> – “Smart Choices” -  pan-industry for front of package consumer information – General Mills, Con-Agra, Coca-Cola, PepsiCo, and Unilever launched in 2009.  </a:t>
            </a:r>
            <a:r>
              <a:rPr lang="en-US" baseline="0" dirty="0" err="1" smtClean="0"/>
              <a:t>Froot</a:t>
            </a:r>
            <a:r>
              <a:rPr lang="en-US" baseline="0" dirty="0" smtClean="0"/>
              <a:t> Loops becomes the poster child for industry led rating systems. </a:t>
            </a:r>
          </a:p>
          <a:p>
            <a:endParaRPr lang="en-US" baseline="0" dirty="0" smtClean="0"/>
          </a:p>
          <a:p>
            <a:r>
              <a:rPr lang="en-US" sz="1200" i="0" kern="1200" dirty="0" smtClean="0">
                <a:solidFill>
                  <a:schemeClr val="tx1"/>
                </a:solidFill>
                <a:effectLst/>
                <a:latin typeface="+mn-lt"/>
                <a:ea typeface="+mn-ea"/>
                <a:cs typeface="+mn-cs"/>
              </a:rPr>
              <a:t>“These are horrible choices,” said Walter C. Willett, chairman of the </a:t>
            </a:r>
            <a:r>
              <a:rPr lang="en-US" sz="1200" i="0" kern="1200" dirty="0" smtClean="0">
                <a:solidFill>
                  <a:schemeClr val="tx1"/>
                </a:solidFill>
                <a:effectLst/>
                <a:latin typeface="+mn-lt"/>
                <a:ea typeface="+mn-ea"/>
                <a:cs typeface="+mn-cs"/>
                <a:hlinkClick r:id="rId3" tooltip="In-depth reference and news articles about Diet and Nutrition."/>
              </a:rPr>
              <a:t>nutrition</a:t>
            </a:r>
            <a:r>
              <a:rPr lang="en-US" sz="1200" i="0" kern="1200" dirty="0" smtClean="0">
                <a:solidFill>
                  <a:schemeClr val="tx1"/>
                </a:solidFill>
                <a:effectLst/>
                <a:latin typeface="+mn-lt"/>
                <a:ea typeface="+mn-ea"/>
                <a:cs typeface="+mn-cs"/>
              </a:rPr>
              <a:t> department of the Harvard School of Public Health. </a:t>
            </a:r>
          </a:p>
          <a:p>
            <a:r>
              <a:rPr lang="en-US" sz="1200" i="0" kern="1200" dirty="0" smtClean="0">
                <a:solidFill>
                  <a:schemeClr val="tx1"/>
                </a:solidFill>
                <a:effectLst/>
                <a:latin typeface="+mn-lt"/>
                <a:ea typeface="+mn-ea"/>
                <a:cs typeface="+mn-cs"/>
              </a:rPr>
              <a:t>He said the criteria used by the Smart Choices Program were seriously flawed, allowing less healthy products, like sweet cereals and heavily salted packaged meals, to win its seal of approval. “It’s a blatant failure of this system and it makes it, I’m afraid, not credible,” Mr. Willett said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14</a:t>
            </a:fld>
            <a:endParaRPr lang="en-US"/>
          </a:p>
        </p:txBody>
      </p:sp>
    </p:spTree>
    <p:extLst>
      <p:ext uri="{BB962C8B-B14F-4D97-AF65-F5344CB8AC3E}">
        <p14:creationId xmlns:p14="http://schemas.microsoft.com/office/powerpoint/2010/main" val="139692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Cigarettes</a:t>
            </a:r>
          </a:p>
          <a:p>
            <a:endParaRPr lang="en-US" dirty="0" smtClean="0"/>
          </a:p>
          <a:p>
            <a:r>
              <a:rPr lang="en-US" dirty="0" smtClean="0"/>
              <a:t>1966</a:t>
            </a:r>
            <a:r>
              <a:rPr lang="en-US" baseline="0" dirty="0" smtClean="0"/>
              <a:t> - </a:t>
            </a:r>
            <a:r>
              <a:rPr lang="en-US" dirty="0" smtClean="0"/>
              <a:t>Caution: Cigarette Smoking May be Hazardous to Your Health (1966–1970)</a:t>
            </a:r>
          </a:p>
          <a:p>
            <a:r>
              <a:rPr lang="en-US" dirty="0" smtClean="0"/>
              <a:t>1970 – 1985  Warning: The </a:t>
            </a:r>
            <a:r>
              <a:rPr lang="en-US" dirty="0" smtClean="0">
                <a:hlinkClick r:id="rId3" action="ppaction://hlinkfile" tooltip="Surgeon General of the United States"/>
              </a:rPr>
              <a:t>Surgeon General</a:t>
            </a:r>
            <a:r>
              <a:rPr lang="en-US" dirty="0" smtClean="0"/>
              <a:t> Has Determined that Cigarette Smoking is Dangerous to Your Health (1970–1985)</a:t>
            </a:r>
          </a:p>
          <a:p>
            <a:r>
              <a:rPr lang="en-US" dirty="0" smtClean="0"/>
              <a:t>SURGEON GENERAL'S WARNING: Smoking Causes Lung Cancer, Heart Disease, </a:t>
            </a:r>
            <a:r>
              <a:rPr lang="en-US" dirty="0" smtClean="0">
                <a:hlinkClick r:id="rId4" action="ppaction://hlinkfile" tooltip="Emphysema"/>
              </a:rPr>
              <a:t>Emphysema</a:t>
            </a:r>
            <a:r>
              <a:rPr lang="en-US" dirty="0" smtClean="0"/>
              <a:t>, And May Complicate Pregnancy. (1985-)</a:t>
            </a:r>
          </a:p>
          <a:p>
            <a:r>
              <a:rPr lang="en-US" dirty="0" smtClean="0"/>
              <a:t>SURGEON GENERAL'S WARNING: Quitting Smoking Now Greatly Reduces Serious Risks to Your Health. (1985-)</a:t>
            </a:r>
          </a:p>
          <a:p>
            <a:r>
              <a:rPr lang="en-US" dirty="0" smtClean="0"/>
              <a:t>SURGEON GENERAL'S WARNING: Smoking By Pregnant Women May Result in Fetal Injury, Premature Birth, And Low Birth Weight. (1985-)</a:t>
            </a:r>
          </a:p>
          <a:p>
            <a:r>
              <a:rPr lang="en-US" dirty="0" smtClean="0"/>
              <a:t>SURGEON GENERAL'S WARNING: Cigarette Smoke Contains </a:t>
            </a:r>
            <a:r>
              <a:rPr lang="en-US" dirty="0" smtClean="0">
                <a:hlinkClick r:id="rId5" action="ppaction://hlinkfile" tooltip="Carbon Monoxide"/>
              </a:rPr>
              <a:t>Carbon Monoxide</a:t>
            </a:r>
            <a:r>
              <a:rPr lang="en-US" dirty="0" smtClean="0"/>
              <a:t>. (1985-)</a:t>
            </a:r>
          </a:p>
          <a:p>
            <a:endParaRPr lang="en-US" dirty="0" smtClean="0"/>
          </a:p>
          <a:p>
            <a:r>
              <a:rPr lang="en-US" dirty="0" smtClean="0"/>
              <a:t>Though the United States started the trend of labeling cigarette packages with health warnings, today the country has one of the smallest, least prominent warnings placed on their packages.</a:t>
            </a:r>
            <a:r>
              <a:rPr lang="en-US" baseline="30000" dirty="0" smtClean="0">
                <a:hlinkClick r:id="rId6" action="ppaction://hlinkfile"/>
              </a:rPr>
              <a:t>[18]</a:t>
            </a:r>
            <a:r>
              <a:rPr lang="en-US" dirty="0" smtClean="0"/>
              <a:t> Warnings are usually in small typeface placed along one of the sides of the cigarette packs with colors and fonts that closely resemble the rest of the package, so the warnings essentially are integrated and do not stand out with the rest of the cigarette package.</a:t>
            </a:r>
            <a:endParaRPr lang="en-US" baseline="30000" dirty="0" smtClean="0"/>
          </a:p>
          <a:p>
            <a:endParaRPr lang="en-US" dirty="0" smtClean="0"/>
          </a:p>
          <a:p>
            <a:r>
              <a:rPr lang="en-US" dirty="0" smtClean="0"/>
              <a:t>However, this is subject to change as the </a:t>
            </a:r>
            <a:r>
              <a:rPr lang="en-US" dirty="0" smtClean="0">
                <a:hlinkClick r:id="rId7" action="ppaction://hlinkfile" tooltip="Family Smoking Prevention and Tobacco Control Act"/>
              </a:rPr>
              <a:t>Family Smoking Prevention and Tobacco Control Act</a:t>
            </a:r>
            <a:r>
              <a:rPr lang="en-US" dirty="0" smtClean="0"/>
              <a:t> of 2009 requires color graphics with supplemental text that depicts the negative consequences of smoking to cover 50 percent of the front and rear of each pack. The </a:t>
            </a:r>
            <a:r>
              <a:rPr lang="en-US" dirty="0" smtClean="0">
                <a:hlinkClick r:id="rId8" action="ppaction://hlinkfile" tooltip="Food and Drug Administration"/>
              </a:rPr>
              <a:t>U.S. Food and Drug Administration</a:t>
            </a:r>
            <a:r>
              <a:rPr lang="en-US" dirty="0" smtClean="0"/>
              <a:t> will design the health warnings in 2011, and tobacco companies will begin to include them on their cigarette packaging and advertisements in 2012. One alternative many consumers are recommending is detachable graphic warning labels taped to the front of the pack or warning labels printed onto the plastic wrapping itself, so that the message still legally gets across, while people can choose to take it off when they purchase it.</a:t>
            </a:r>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15</a:t>
            </a:fld>
            <a:endParaRPr lang="en-US"/>
          </a:p>
        </p:txBody>
      </p:sp>
    </p:spTree>
    <p:extLst>
      <p:ext uri="{BB962C8B-B14F-4D97-AF65-F5344CB8AC3E}">
        <p14:creationId xmlns:p14="http://schemas.microsoft.com/office/powerpoint/2010/main" val="530019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combination of</a:t>
            </a:r>
          </a:p>
          <a:p>
            <a:endParaRPr lang="en-US" dirty="0" smtClean="0"/>
          </a:p>
          <a:p>
            <a:r>
              <a:rPr lang="en-US" dirty="0" smtClean="0"/>
              <a:t>Gov’t vs. Private</a:t>
            </a:r>
          </a:p>
          <a:p>
            <a:r>
              <a:rPr lang="en-US" dirty="0" smtClean="0"/>
              <a:t>Open vs. Closed</a:t>
            </a:r>
          </a:p>
          <a:p>
            <a:r>
              <a:rPr lang="en-US" dirty="0" smtClean="0"/>
              <a:t>Simple</a:t>
            </a:r>
            <a:r>
              <a:rPr lang="en-US" baseline="0" dirty="0" smtClean="0"/>
              <a:t> vs. Complex</a:t>
            </a:r>
          </a:p>
          <a:p>
            <a:r>
              <a:rPr lang="en-US" baseline="0" dirty="0" smtClean="0"/>
              <a:t>Mandatory vs. Voluntary</a:t>
            </a:r>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16</a:t>
            </a:fld>
            <a:endParaRPr lang="en-US"/>
          </a:p>
        </p:txBody>
      </p:sp>
    </p:spTree>
    <p:extLst>
      <p:ext uri="{BB962C8B-B14F-4D97-AF65-F5344CB8AC3E}">
        <p14:creationId xmlns:p14="http://schemas.microsoft.com/office/powerpoint/2010/main" val="271003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17</a:t>
            </a:fld>
            <a:endParaRPr lang="en-US"/>
          </a:p>
        </p:txBody>
      </p:sp>
    </p:spTree>
    <p:extLst>
      <p:ext uri="{BB962C8B-B14F-4D97-AF65-F5344CB8AC3E}">
        <p14:creationId xmlns:p14="http://schemas.microsoft.com/office/powerpoint/2010/main" val="124797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2002</a:t>
            </a:r>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19</a:t>
            </a:fld>
            <a:endParaRPr lang="en-US"/>
          </a:p>
        </p:txBody>
      </p:sp>
    </p:spTree>
    <p:extLst>
      <p:ext uri="{BB962C8B-B14F-4D97-AF65-F5344CB8AC3E}">
        <p14:creationId xmlns:p14="http://schemas.microsoft.com/office/powerpoint/2010/main" val="93841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2003 - Garfield Simpson</a:t>
            </a:r>
            <a:r>
              <a:rPr lang="en-US" baseline="0" dirty="0" smtClean="0"/>
              <a:t> labels as part of Pure Software Act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A96681-A758-4F07-8A76-7025D65B357B}" type="slidenum">
              <a:rPr lang="en-US" smtClean="0"/>
              <a:t>20</a:t>
            </a:fld>
            <a:endParaRPr lang="en-US"/>
          </a:p>
        </p:txBody>
      </p:sp>
    </p:spTree>
    <p:extLst>
      <p:ext uri="{BB962C8B-B14F-4D97-AF65-F5344CB8AC3E}">
        <p14:creationId xmlns:p14="http://schemas.microsoft.com/office/powerpoint/2010/main" val="320967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22</a:t>
            </a:fld>
            <a:endParaRPr lang="en-US"/>
          </a:p>
        </p:txBody>
      </p:sp>
    </p:spTree>
    <p:extLst>
      <p:ext uri="{BB962C8B-B14F-4D97-AF65-F5344CB8AC3E}">
        <p14:creationId xmlns:p14="http://schemas.microsoft.com/office/powerpoint/2010/main" val="423243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Testing and Disclosure</a:t>
            </a:r>
            <a:r>
              <a:rPr lang="en-US" sz="1200" kern="1200" baseline="0" dirty="0" smtClean="0">
                <a:solidFill>
                  <a:schemeClr val="tx1"/>
                </a:solidFill>
                <a:effectLst/>
                <a:latin typeface="+mn-lt"/>
                <a:ea typeface="+mn-ea"/>
                <a:cs typeface="+mn-cs"/>
              </a:rPr>
              <a:t> policy labels…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OWASP Open Security Program – Fully open code review and open testing + full disclosure</a:t>
            </a:r>
          </a:p>
          <a:p>
            <a:pPr lvl="0"/>
            <a:r>
              <a:rPr lang="en-US" sz="1200" kern="1200" dirty="0" smtClean="0">
                <a:solidFill>
                  <a:schemeClr val="tx1"/>
                </a:solidFill>
                <a:effectLst/>
                <a:latin typeface="+mn-lt"/>
                <a:ea typeface="+mn-ea"/>
                <a:cs typeface="+mn-cs"/>
              </a:rPr>
              <a:t>OWASP Shared Security Program – Open testing + responsible disclosure</a:t>
            </a:r>
          </a:p>
          <a:p>
            <a:pPr lvl="0"/>
            <a:r>
              <a:rPr lang="en-US" sz="1200" kern="1200" dirty="0" smtClean="0">
                <a:solidFill>
                  <a:schemeClr val="tx1"/>
                </a:solidFill>
                <a:effectLst/>
                <a:latin typeface="+mn-lt"/>
                <a:ea typeface="+mn-ea"/>
                <a:cs typeface="+mn-cs"/>
              </a:rPr>
              <a:t>OWASP Private Security Program – Staged Testing + private disclosure</a:t>
            </a:r>
          </a:p>
          <a:p>
            <a:pPr lvl="0"/>
            <a:r>
              <a:rPr lang="en-US" sz="1200" kern="1200" dirty="0" smtClean="0">
                <a:solidFill>
                  <a:schemeClr val="tx1"/>
                </a:solidFill>
                <a:effectLst/>
                <a:latin typeface="+mn-lt"/>
                <a:ea typeface="+mn-ea"/>
                <a:cs typeface="+mn-cs"/>
              </a:rPr>
              <a:t>OWASP “Trust Us” </a:t>
            </a:r>
            <a:r>
              <a:rPr lang="en-US" sz="1200" u="sng" kern="1200" dirty="0" smtClean="0">
                <a:solidFill>
                  <a:schemeClr val="tx1"/>
                </a:solidFill>
                <a:effectLst/>
                <a:latin typeface="+mn-lt"/>
                <a:ea typeface="+mn-ea"/>
                <a:cs typeface="+mn-cs"/>
              </a:rPr>
              <a:t>Insecurity</a:t>
            </a:r>
            <a:r>
              <a:rPr lang="en-US" sz="1200" kern="1200" dirty="0" smtClean="0">
                <a:solidFill>
                  <a:schemeClr val="tx1"/>
                </a:solidFill>
                <a:effectLst/>
                <a:latin typeface="+mn-lt"/>
                <a:ea typeface="+mn-ea"/>
                <a:cs typeface="+mn-cs"/>
              </a:rPr>
              <a:t> Program – No testing + no disclosure</a:t>
            </a:r>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23</a:t>
            </a:fld>
            <a:endParaRPr lang="en-US"/>
          </a:p>
        </p:txBody>
      </p:sp>
    </p:spTree>
    <p:extLst>
      <p:ext uri="{BB962C8B-B14F-4D97-AF65-F5344CB8AC3E}">
        <p14:creationId xmlns:p14="http://schemas.microsoft.com/office/powerpoint/2010/main" val="188753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2</a:t>
            </a:fld>
            <a:endParaRPr lang="en-US"/>
          </a:p>
        </p:txBody>
      </p:sp>
    </p:spTree>
    <p:extLst>
      <p:ext uri="{BB962C8B-B14F-4D97-AF65-F5344CB8AC3E}">
        <p14:creationId xmlns:p14="http://schemas.microsoft.com/office/powerpoint/2010/main" val="973874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24</a:t>
            </a:fld>
            <a:endParaRPr lang="en-US"/>
          </a:p>
        </p:txBody>
      </p:sp>
    </p:spTree>
    <p:extLst>
      <p:ext uri="{BB962C8B-B14F-4D97-AF65-F5344CB8AC3E}">
        <p14:creationId xmlns:p14="http://schemas.microsoft.com/office/powerpoint/2010/main" val="3533040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b="1" kern="1200" smtClean="0">
              <a:solidFill>
                <a:schemeClr val="tx1"/>
              </a:solidFill>
              <a:latin typeface="+mn-lt"/>
              <a:ea typeface="+mn-ea"/>
              <a:cs typeface="+mn-cs"/>
            </a:endParaRPr>
          </a:p>
          <a:p>
            <a:r>
              <a:rPr lang="en-US" sz="1200" kern="1200" smtClean="0">
                <a:solidFill>
                  <a:schemeClr val="tx1"/>
                </a:solidFill>
                <a:latin typeface="+mn-lt"/>
                <a:ea typeface="+mn-ea"/>
                <a:cs typeface="+mn-cs"/>
              </a:rPr>
              <a:t>The</a:t>
            </a:r>
            <a:r>
              <a:rPr lang="en-US" sz="1200" kern="1200" baseline="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first thing we have to do is create visibility.  Once we’ve captured what we know, people can start to poke holes in it.  Which will encourage others to think up solutions.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are working on a software project, what</a:t>
            </a:r>
            <a:r>
              <a:rPr lang="en-US" sz="1200" kern="1200" baseline="0" dirty="0" smtClean="0">
                <a:solidFill>
                  <a:schemeClr val="tx1"/>
                </a:solidFill>
                <a:latin typeface="+mn-lt"/>
                <a:ea typeface="+mn-ea"/>
                <a:cs typeface="+mn-cs"/>
              </a:rPr>
              <a:t> can you do to make security visible?  Do you have a clear threat model and security architecture?  Do you have coding patterns for using security controls?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Unless we make security concrete and visible, we won’t be able to make improvements and everything we do will be forgotten when the next new thing comes along.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Security ecosystems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can’t evolve</a:t>
            </a:r>
            <a:r>
              <a:rPr lang="en-US" sz="1200" kern="1200" baseline="0" dirty="0" smtClean="0">
                <a:solidFill>
                  <a:schemeClr val="tx1"/>
                </a:solidFill>
                <a:latin typeface="+mn-lt"/>
                <a:ea typeface="+mn-ea"/>
                <a:cs typeface="+mn-cs"/>
              </a:rPr>
              <a:t> without sunshine.  </a:t>
            </a: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65FCD2-3BDC-4087-B43A-D800373AA157}"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27</a:t>
            </a:fld>
            <a:endParaRPr lang="en-US"/>
          </a:p>
        </p:txBody>
      </p:sp>
    </p:spTree>
    <p:extLst>
      <p:ext uri="{BB962C8B-B14F-4D97-AF65-F5344CB8AC3E}">
        <p14:creationId xmlns:p14="http://schemas.microsoft.com/office/powerpoint/2010/main" val="334112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Akerlof</a:t>
            </a:r>
            <a:r>
              <a:rPr lang="en-US" dirty="0" smtClean="0"/>
              <a:t>.</a:t>
            </a:r>
          </a:p>
          <a:p>
            <a:endParaRPr lang="en-US" dirty="0" smtClean="0"/>
          </a:p>
          <a:p>
            <a:r>
              <a:rPr lang="en-US" dirty="0" smtClean="0"/>
              <a:t>A</a:t>
            </a:r>
            <a:r>
              <a:rPr lang="en-US" baseline="0" dirty="0" smtClean="0"/>
              <a:t> </a:t>
            </a:r>
            <a:r>
              <a:rPr lang="en-US" baseline="0" dirty="0" err="1" smtClean="0"/>
              <a:t>SecurityFacts</a:t>
            </a:r>
            <a:r>
              <a:rPr lang="en-US" baseline="0" dirty="0" smtClean="0"/>
              <a:t> label helps to solve this information </a:t>
            </a:r>
            <a:r>
              <a:rPr lang="en-US" baseline="0" dirty="0" err="1" smtClean="0"/>
              <a:t>assymmetry</a:t>
            </a:r>
            <a:r>
              <a:rPr lang="en-US" baseline="0" dirty="0" smtClean="0"/>
              <a:t>.</a:t>
            </a:r>
          </a:p>
          <a:p>
            <a:endParaRPr lang="en-US" dirty="0" smtClean="0"/>
          </a:p>
        </p:txBody>
      </p:sp>
      <p:sp>
        <p:nvSpPr>
          <p:cNvPr id="4" name="Slide Number Placeholder 3"/>
          <p:cNvSpPr>
            <a:spLocks noGrp="1"/>
          </p:cNvSpPr>
          <p:nvPr>
            <p:ph type="sldNum" sz="quarter" idx="10"/>
          </p:nvPr>
        </p:nvSpPr>
        <p:spPr/>
        <p:txBody>
          <a:bodyPr/>
          <a:lstStyle/>
          <a:p>
            <a:fld id="{4DA96681-A758-4F07-8A76-7025D65B357B}" type="slidenum">
              <a:rPr lang="en-US" smtClean="0"/>
              <a:t>5</a:t>
            </a:fld>
            <a:endParaRPr lang="en-US"/>
          </a:p>
        </p:txBody>
      </p:sp>
    </p:spTree>
    <p:extLst>
      <p:ext uri="{BB962C8B-B14F-4D97-AF65-F5344CB8AC3E}">
        <p14:creationId xmlns:p14="http://schemas.microsoft.com/office/powerpoint/2010/main" val="694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Nutrition</a:t>
            </a:r>
            <a:r>
              <a:rPr lang="en-US" baseline="0" dirty="0" smtClean="0"/>
              <a:t> Facts</a:t>
            </a:r>
          </a:p>
          <a:p>
            <a:endParaRPr lang="en-US" baseline="0" dirty="0" smtClean="0"/>
          </a:p>
          <a:p>
            <a:r>
              <a:rPr lang="en-US" baseline="0" dirty="0" smtClean="0"/>
              <a:t>1906 - Food “misbranding” legislation goes back to 1906 era – just after Coca Cola removed cocaine from their product.</a:t>
            </a:r>
          </a:p>
          <a:p>
            <a:endParaRPr lang="en-US" baseline="0" dirty="0" smtClean="0"/>
          </a:p>
          <a:p>
            <a:r>
              <a:rPr lang="en-US" baseline="0" dirty="0" smtClean="0"/>
              <a:t>     more legislation Upton Sinclair’s “The Jungle”.</a:t>
            </a:r>
          </a:p>
          <a:p>
            <a:endParaRPr lang="en-US" baseline="0" dirty="0" smtClean="0"/>
          </a:p>
          <a:p>
            <a:r>
              <a:rPr lang="en-US" baseline="0" dirty="0" smtClean="0"/>
              <a:t>1950 – the first mandatory labeling regime was created for Margarine.</a:t>
            </a:r>
          </a:p>
          <a:p>
            <a:endParaRPr lang="en-US" baseline="0" dirty="0" smtClean="0"/>
          </a:p>
          <a:p>
            <a:r>
              <a:rPr lang="en-US" baseline="0" dirty="0" smtClean="0"/>
              <a:t>1958 -- you had to declare all additives.</a:t>
            </a:r>
          </a:p>
          <a:p>
            <a:endParaRPr lang="en-US" baseline="0" dirty="0" smtClean="0"/>
          </a:p>
          <a:p>
            <a:r>
              <a:rPr lang="en-US" baseline="0" dirty="0" smtClean="0"/>
              <a:t>1990 – Nutrition Labeling and Education Act (NLEA) passed.  Basically today’s Nutrition Facts label</a:t>
            </a:r>
          </a:p>
          <a:p>
            <a:endParaRPr lang="en-US" baseline="0" dirty="0" smtClean="0"/>
          </a:p>
          <a:p>
            <a:r>
              <a:rPr lang="en-US" baseline="0" dirty="0" smtClean="0"/>
              <a:t>1990’s -- Several updates including trans fat</a:t>
            </a:r>
          </a:p>
          <a:p>
            <a:endParaRPr lang="en-US" baseline="0" dirty="0" smtClean="0"/>
          </a:p>
          <a:p>
            <a:r>
              <a:rPr lang="en-US" baseline="0" dirty="0" smtClean="0"/>
              <a:t>Government sponsored MANDATORY label with lots of detail – it leverages other standards (US RDA)</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A96681-A758-4F07-8A76-7025D65B357B}" type="slidenum">
              <a:rPr lang="en-US" smtClean="0"/>
              <a:t>6</a:t>
            </a:fld>
            <a:endParaRPr lang="en-US"/>
          </a:p>
        </p:txBody>
      </p:sp>
    </p:spTree>
    <p:extLst>
      <p:ext uri="{BB962C8B-B14F-4D97-AF65-F5344CB8AC3E}">
        <p14:creationId xmlns:p14="http://schemas.microsoft.com/office/powerpoint/2010/main" val="180059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 labels</a:t>
            </a:r>
          </a:p>
          <a:p>
            <a:endParaRPr lang="en-US" dirty="0" smtClean="0"/>
          </a:p>
          <a:p>
            <a:r>
              <a:rPr lang="en-US" dirty="0" smtClean="0"/>
              <a:t>1958 - The </a:t>
            </a:r>
            <a:r>
              <a:rPr lang="en-US" dirty="0" err="1" smtClean="0"/>
              <a:t>Monroney</a:t>
            </a:r>
            <a:r>
              <a:rPr lang="en-US" dirty="0" smtClean="0"/>
              <a:t> sticker — as it is called in the auto industry — is named for the late </a:t>
            </a:r>
            <a:r>
              <a:rPr lang="en-US" dirty="0" err="1" smtClean="0"/>
              <a:t>Almer</a:t>
            </a:r>
            <a:r>
              <a:rPr lang="en-US" dirty="0" smtClean="0"/>
              <a:t> Stillwell "Mike" </a:t>
            </a:r>
            <a:r>
              <a:rPr lang="en-US" dirty="0" err="1" smtClean="0"/>
              <a:t>Monroney</a:t>
            </a:r>
            <a:r>
              <a:rPr lang="en-US" dirty="0" smtClean="0"/>
              <a:t>, a senator from Oklahoma who sponsored the federal Automobile Information Disclosure Act in 1958. This statute requires that a sticker be affixed to the side window or windshield of every new car sold in the United States. While the law does not specifically mandate </a:t>
            </a:r>
            <a:r>
              <a:rPr lang="en-US" dirty="0" err="1" smtClean="0"/>
              <a:t>Monroney</a:t>
            </a:r>
            <a:r>
              <a:rPr lang="en-US" dirty="0" smtClean="0"/>
              <a:t> stickers for some trucks, automakers affix them across their entire vehicle lineups. Failure to display one can result in a fine of $10,000 per vehicle to the dealership.</a:t>
            </a:r>
          </a:p>
          <a:p>
            <a:endParaRPr lang="en-US" dirty="0" smtClean="0"/>
          </a:p>
          <a:p>
            <a:r>
              <a:rPr lang="en-US" dirty="0" smtClean="0"/>
              <a:t>Mandatory</a:t>
            </a:r>
            <a:r>
              <a:rPr lang="en-US" baseline="0" dirty="0" smtClean="0"/>
              <a:t> government label with lots of detail (leverages EPA and NHTSA standards)</a:t>
            </a:r>
            <a:endParaRPr lang="en-US" dirty="0" smtClean="0"/>
          </a:p>
          <a:p>
            <a:endParaRPr lang="en-US" dirty="0" smtClean="0"/>
          </a:p>
          <a:p>
            <a:r>
              <a:rPr lang="en-US" sz="1200" kern="1200" dirty="0" smtClean="0">
                <a:solidFill>
                  <a:schemeClr val="tx1"/>
                </a:solidFill>
                <a:effectLst/>
                <a:latin typeface="+mn-lt"/>
                <a:ea typeface="+mn-ea"/>
                <a:cs typeface="+mn-cs"/>
              </a:rPr>
              <a:t>“The dealer who is honest about the so-called </a:t>
            </a:r>
            <a:r>
              <a:rPr lang="en-US" sz="1200" kern="1200" dirty="0" err="1"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price’ cannot compete with the one who ‘packs’ several hundred dollars extra into it so he can pretend to give you more on your trade-in,” </a:t>
            </a:r>
            <a:r>
              <a:rPr lang="en-US" sz="1200" kern="1200" dirty="0" err="1" smtClean="0">
                <a:solidFill>
                  <a:schemeClr val="tx1"/>
                </a:solidFill>
                <a:effectLst/>
                <a:latin typeface="+mn-lt"/>
                <a:ea typeface="+mn-ea"/>
                <a:cs typeface="+mn-cs"/>
              </a:rPr>
              <a:t>Monroney</a:t>
            </a:r>
            <a:r>
              <a:rPr lang="en-US" sz="1200" kern="1200" dirty="0" smtClean="0">
                <a:solidFill>
                  <a:schemeClr val="tx1"/>
                </a:solidFill>
                <a:effectLst/>
                <a:latin typeface="+mn-lt"/>
                <a:ea typeface="+mn-ea"/>
                <a:cs typeface="+mn-cs"/>
              </a:rPr>
              <a:t> said when the bill was introduced in March 1958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 believed in getting information out,” </a:t>
            </a:r>
            <a:endParaRPr lang="en-US" dirty="0" smtClean="0"/>
          </a:p>
          <a:p>
            <a:endParaRPr lang="en-US" dirty="0" smtClean="0"/>
          </a:p>
          <a:p>
            <a:r>
              <a:rPr lang="en-US" dirty="0" smtClean="0"/>
              <a:t>The sticker must include the following information:</a:t>
            </a:r>
          </a:p>
          <a:p>
            <a:pPr marL="171450" indent="-171450">
              <a:buFont typeface="Arial" pitchFamily="34" charset="0"/>
              <a:buChar char="•"/>
            </a:pPr>
            <a:r>
              <a:rPr lang="en-US" dirty="0" smtClean="0"/>
              <a:t>The </a:t>
            </a:r>
            <a:r>
              <a:rPr lang="en-US" dirty="0" smtClean="0">
                <a:hlinkClick r:id="rId3" action="ppaction://hlinkfile" tooltip="Suggested retail price"/>
              </a:rPr>
              <a:t>manufacturer's suggested retail price</a:t>
            </a:r>
            <a:r>
              <a:rPr lang="en-US" dirty="0" smtClean="0"/>
              <a:t> (MSRP)</a:t>
            </a:r>
          </a:p>
          <a:p>
            <a:pPr marL="171450" indent="-171450">
              <a:buFont typeface="Arial" pitchFamily="34" charset="0"/>
              <a:buChar char="•"/>
            </a:pPr>
            <a:r>
              <a:rPr lang="en-US" dirty="0" smtClean="0"/>
              <a:t>Engine and transmission specifications</a:t>
            </a:r>
          </a:p>
          <a:p>
            <a:pPr marL="171450" indent="-171450">
              <a:buFont typeface="Arial" pitchFamily="34" charset="0"/>
              <a:buChar char="•"/>
            </a:pPr>
            <a:r>
              <a:rPr lang="en-US" dirty="0" smtClean="0"/>
              <a:t>Standard equipment and warranty details</a:t>
            </a:r>
          </a:p>
          <a:p>
            <a:pPr marL="171450" indent="-171450">
              <a:buFont typeface="Arial" pitchFamily="34" charset="0"/>
              <a:buChar char="•"/>
            </a:pPr>
            <a:r>
              <a:rPr lang="en-US" dirty="0" smtClean="0"/>
              <a:t>Optional equipment and pricing</a:t>
            </a:r>
          </a:p>
          <a:p>
            <a:pPr marL="171450" indent="-171450">
              <a:buFont typeface="Arial" pitchFamily="34" charset="0"/>
              <a:buChar char="•"/>
            </a:pPr>
            <a:r>
              <a:rPr lang="en-US" dirty="0" smtClean="0"/>
              <a:t>City and highway fuel economy ratings, as determined by the </a:t>
            </a:r>
            <a:r>
              <a:rPr lang="en-US" dirty="0" smtClean="0">
                <a:hlinkClick r:id="rId4" action="ppaction://hlinkfile" tooltip="United States Environmental Protection Agency"/>
              </a:rPr>
              <a:t>Environmental Protection Agency</a:t>
            </a:r>
            <a:r>
              <a:rPr lang="en-US" dirty="0" smtClean="0"/>
              <a:t> (EPA)</a:t>
            </a:r>
          </a:p>
          <a:p>
            <a:pPr marL="171450" indent="-171450">
              <a:buFont typeface="Arial" pitchFamily="34" charset="0"/>
              <a:buChar char="•"/>
            </a:pPr>
            <a:r>
              <a:rPr lang="en-US" dirty="0" smtClean="0"/>
              <a:t>As of September 2007, crash test ratings as determined by the </a:t>
            </a:r>
            <a:r>
              <a:rPr lang="en-US" dirty="0" smtClean="0">
                <a:hlinkClick r:id="rId5" action="ppaction://hlinkfile" tooltip="National Highway Traffic Safety Administration"/>
              </a:rPr>
              <a:t>National Highway Traffic Safety Administration</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7</a:t>
            </a:fld>
            <a:endParaRPr lang="en-US"/>
          </a:p>
        </p:txBody>
      </p:sp>
    </p:spTree>
    <p:extLst>
      <p:ext uri="{BB962C8B-B14F-4D97-AF65-F5344CB8AC3E}">
        <p14:creationId xmlns:p14="http://schemas.microsoft.com/office/powerpoint/2010/main" val="185582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1930 – the “Hays Code”</a:t>
            </a:r>
          </a:p>
          <a:p>
            <a:endParaRPr lang="en-US" baseline="0" dirty="0" smtClean="0"/>
          </a:p>
          <a:p>
            <a:r>
              <a:rPr lang="en-US" baseline="0" dirty="0" smtClean="0"/>
              <a:t>1968 - the voluntary MPAA file rating system was established with three groups to monitor.  There were some changes over the years – most importantly adding PG-13.  Many have accused the standards of slipping.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GOAL: Movie ratings do not determine whether a film is "good" or "bad." They simply provide basic information to parents about the level of various elements in the film, such as sex, violence and language so that parents can decide what their children can and cannot see.</a:t>
            </a:r>
          </a:p>
          <a:p>
            <a:endParaRPr lang="en-US" baseline="0" dirty="0" smtClean="0"/>
          </a:p>
          <a:p>
            <a:r>
              <a:rPr lang="en-US" baseline="0" dirty="0" smtClean="0"/>
              <a:t>Voluntary Closed standard, very simple</a:t>
            </a:r>
          </a:p>
          <a:p>
            <a:endParaRPr lang="en-US" baseline="0" dirty="0" smtClean="0"/>
          </a:p>
          <a:p>
            <a:pPr marL="171450" indent="-171450">
              <a:buFont typeface="Arial" charset="0"/>
              <a:buChar char="•"/>
            </a:pPr>
            <a:r>
              <a:rPr lang="en-US" dirty="0" smtClean="0"/>
              <a:t>It’s private, non-standard, completely</a:t>
            </a:r>
            <a:r>
              <a:rPr lang="en-US" baseline="0" dirty="0" smtClean="0"/>
              <a:t> closed, anonymous, not the law</a:t>
            </a:r>
          </a:p>
          <a:p>
            <a:pPr marL="171450" indent="-171450">
              <a:buFont typeface="Arial" charset="0"/>
              <a:buChar char="•"/>
            </a:pPr>
            <a:endParaRPr lang="en-US" baseline="0" dirty="0" smtClean="0"/>
          </a:p>
          <a:p>
            <a:pPr marL="171450" indent="-171450">
              <a:buFont typeface="Arial" charset="0"/>
              <a:buChar char="•"/>
            </a:pPr>
            <a:r>
              <a:rPr lang="en-US" baseline="0" dirty="0" smtClean="0"/>
              <a:t>It’s totally voluntary – however all the major studios have agreed to submit all their movies.</a:t>
            </a:r>
          </a:p>
          <a:p>
            <a:pPr marL="171450" indent="-171450">
              <a:buFont typeface="Arial" charset="0"/>
              <a:buChar char="•"/>
            </a:pPr>
            <a:endParaRPr lang="en-US" baseline="0" dirty="0" smtClean="0"/>
          </a:p>
          <a:p>
            <a:endParaRPr lang="en-US" baseline="0" dirty="0" smtClean="0"/>
          </a:p>
          <a:p>
            <a:endParaRPr lang="en-US" baseline="0" dirty="0" smtClean="0"/>
          </a:p>
          <a:p>
            <a:r>
              <a:rPr lang="en-US" baseline="0" dirty="0" smtClean="0"/>
              <a:t>No specific guidelines, just factors like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MPAA does not release specific guidelines as to what content will receive which rating. However, they do state that many factors are considered including content such as sex, violence, nudity, language, adult topics and drug use.”</a:t>
            </a:r>
          </a:p>
          <a:p>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8</a:t>
            </a:fld>
            <a:endParaRPr lang="en-US"/>
          </a:p>
        </p:txBody>
      </p:sp>
    </p:spTree>
    <p:extLst>
      <p:ext uri="{BB962C8B-B14F-4D97-AF65-F5344CB8AC3E}">
        <p14:creationId xmlns:p14="http://schemas.microsoft.com/office/powerpoint/2010/main" val="358985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1985</a:t>
            </a:r>
            <a:r>
              <a:rPr lang="en-US" baseline="0" dirty="0" smtClean="0"/>
              <a:t> - </a:t>
            </a:r>
            <a:r>
              <a:rPr lang="en-US" dirty="0" smtClean="0"/>
              <a:t>Albums began to be labeled for "explicit lyrics" in 1985, after pressure from the </a:t>
            </a:r>
            <a:r>
              <a:rPr lang="en-US" dirty="0" smtClean="0">
                <a:hlinkClick r:id="rId3" action="ppaction://hlinkfile" tooltip="Parents Music Resource Center"/>
              </a:rPr>
              <a:t>Parents Music Resource Center</a:t>
            </a:r>
            <a:r>
              <a:rPr lang="en-US" dirty="0" smtClean="0"/>
              <a:t> (PMRC).</a:t>
            </a:r>
          </a:p>
          <a:p>
            <a:endParaRPr lang="en-US" dirty="0" smtClean="0"/>
          </a:p>
          <a:p>
            <a:r>
              <a:rPr lang="en-US" dirty="0" smtClean="0"/>
              <a:t>2000, the PMRC worked with the RIAA to standardize the label, creating the now-familiar black and white design. Tweaked fonts and wording</a:t>
            </a:r>
            <a:r>
              <a:rPr lang="en-US" baseline="0" dirty="0" smtClean="0"/>
              <a:t> as late as 2001.</a:t>
            </a:r>
            <a:endParaRPr lang="en-US" dirty="0" smtClean="0"/>
          </a:p>
          <a:p>
            <a:endParaRPr lang="en-US" dirty="0" smtClean="0"/>
          </a:p>
          <a:p>
            <a:r>
              <a:rPr lang="en-US" dirty="0" smtClean="0"/>
              <a:t>MANDATE: Voluntary,</a:t>
            </a:r>
            <a:r>
              <a:rPr lang="en-US" baseline="0" dirty="0" smtClean="0"/>
              <a:t> No agreed on standards, very simple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some cases, the stickers appear to have had the reverse effect to what was intended—the sticker can make an album more desirable, and the sticker has been called the musical equivalent of an "alcohol content" label. Indeed, the PAL notice itself has achieved a degree of cult status, with comedian George Carlin entitling an album </a:t>
            </a:r>
            <a:r>
              <a:rPr lang="en-US" i="1" dirty="0" smtClean="0"/>
              <a:t>Parental Advisory: Explicit Lyrics</a:t>
            </a:r>
            <a:r>
              <a:rPr lang="en-US" dirty="0" smtClean="0"/>
              <a:t> and numerous t-shirts</a:t>
            </a:r>
            <a:r>
              <a:rPr lang="en-US" baseline="30000" dirty="0" smtClean="0">
                <a:hlinkClick r:id="rId4" action="ppaction://hlinkfile"/>
              </a:rPr>
              <a:t>[1]</a:t>
            </a:r>
            <a:r>
              <a:rPr lang="en-US" dirty="0" smtClean="0"/>
              <a:t>, metal signs, and other paraphernalia bearing the logo.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not a rating; there are no agreed-upon standards for a parental advisory label. It is the record company's decision whether an album needs one or not.</a:t>
            </a:r>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9</a:t>
            </a:fld>
            <a:endParaRPr lang="en-US"/>
          </a:p>
        </p:txBody>
      </p:sp>
    </p:spTree>
    <p:extLst>
      <p:ext uri="{BB962C8B-B14F-4D97-AF65-F5344CB8AC3E}">
        <p14:creationId xmlns:p14="http://schemas.microsoft.com/office/powerpoint/2010/main" val="1156287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1997 the broadcasting</a:t>
            </a:r>
            <a:r>
              <a:rPr lang="en-US" baseline="0" dirty="0" smtClean="0"/>
              <a:t> industry created the TV Parental Guidelines to forestall regulation. </a:t>
            </a:r>
            <a:r>
              <a:rPr lang="en-US" dirty="0" smtClean="0">
                <a:effectLst/>
              </a:rPr>
              <a:t>The TV Parental Guidelines Monitoring Board is responsible for ensuring there is as much uniformity and consistency in applying the Parental Guidelines as possible and is comprised of experts from the television industry and public interest advocates.</a:t>
            </a:r>
            <a:endParaRPr lang="en-US" baseline="0" dirty="0" smtClean="0"/>
          </a:p>
          <a:p>
            <a:endParaRPr lang="en-US" baseline="0" dirty="0" smtClean="0"/>
          </a:p>
          <a:p>
            <a:r>
              <a:rPr lang="en-US" baseline="0" dirty="0" smtClean="0"/>
              <a:t>Voluntary (gov’t influenced) closed standard, very simple label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The rating system, </a:t>
            </a:r>
            <a:r>
              <a:rPr lang="en-US" sz="1200" i="1" u="none" strike="noStrike" kern="1200" dirty="0" smtClean="0">
                <a:solidFill>
                  <a:schemeClr val="tx1"/>
                </a:solidFill>
                <a:effectLst/>
                <a:latin typeface="+mn-lt"/>
                <a:ea typeface="+mn-ea"/>
                <a:cs typeface="+mn-cs"/>
              </a:rPr>
              <a:t>TV Parental Guidelines</a:t>
            </a:r>
            <a:r>
              <a:rPr lang="en-US" sz="1200" u="none" strike="noStrike" kern="1200" dirty="0" smtClean="0">
                <a:solidFill>
                  <a:schemeClr val="tx1"/>
                </a:solidFill>
                <a:effectLst/>
                <a:latin typeface="+mn-lt"/>
                <a:ea typeface="+mn-ea"/>
                <a:cs typeface="+mn-cs"/>
              </a:rPr>
              <a:t>, was established in 1997 by the </a:t>
            </a:r>
            <a:r>
              <a:rPr lang="en-US" sz="1200" i="1" u="none" strike="noStrike" kern="1200" dirty="0" smtClean="0">
                <a:solidFill>
                  <a:schemeClr val="tx1"/>
                </a:solidFill>
                <a:effectLst/>
                <a:latin typeface="+mn-lt"/>
                <a:ea typeface="+mn-ea"/>
                <a:cs typeface="+mn-cs"/>
              </a:rPr>
              <a:t>National Association of Broadcasters</a:t>
            </a:r>
            <a:r>
              <a:rPr lang="en-US" sz="1200" u="none" strike="noStrike" kern="1200" dirty="0" smtClean="0">
                <a:solidFill>
                  <a:schemeClr val="tx1"/>
                </a:solidFill>
                <a:effectLst/>
                <a:latin typeface="+mn-lt"/>
                <a:ea typeface="+mn-ea"/>
                <a:cs typeface="+mn-cs"/>
              </a:rPr>
              <a:t>, the </a:t>
            </a:r>
            <a:r>
              <a:rPr lang="en-US" sz="1200" i="1" u="none" strike="noStrike" kern="1200" dirty="0" smtClean="0">
                <a:solidFill>
                  <a:schemeClr val="tx1"/>
                </a:solidFill>
                <a:effectLst/>
                <a:latin typeface="+mn-lt"/>
                <a:ea typeface="+mn-ea"/>
                <a:cs typeface="+mn-cs"/>
              </a:rPr>
              <a:t>National Cable Television Association</a:t>
            </a:r>
            <a:r>
              <a:rPr lang="en-US" sz="1200" u="none" strike="noStrike" kern="1200" dirty="0" smtClean="0">
                <a:solidFill>
                  <a:schemeClr val="tx1"/>
                </a:solidFill>
                <a:effectLst/>
                <a:latin typeface="+mn-lt"/>
                <a:ea typeface="+mn-ea"/>
                <a:cs typeface="+mn-cs"/>
              </a:rPr>
              <a:t>, and the </a:t>
            </a:r>
            <a:r>
              <a:rPr lang="en-US" sz="1200" i="1" u="none" strike="noStrike" kern="1200" dirty="0" smtClean="0">
                <a:solidFill>
                  <a:schemeClr val="tx1"/>
                </a:solidFill>
                <a:effectLst/>
                <a:latin typeface="+mn-lt"/>
                <a:ea typeface="+mn-ea"/>
                <a:cs typeface="+mn-cs"/>
              </a:rPr>
              <a:t>Motion Picture Association of America</a:t>
            </a:r>
            <a:r>
              <a:rPr lang="en-US" sz="1200" u="none" strike="noStrike" kern="1200" dirty="0" smtClean="0">
                <a:solidFill>
                  <a:schemeClr val="tx1"/>
                </a:solidFill>
                <a:effectLst/>
                <a:latin typeface="+mn-lt"/>
                <a:ea typeface="+mn-ea"/>
                <a:cs typeface="+mn-cs"/>
              </a:rPr>
              <a:t>. Modeled after the rating system used for movies, the TV rating system focuses on age recommendations. </a:t>
            </a:r>
            <a:br>
              <a:rPr lang="en-US" sz="1200" u="none" strike="noStrike" kern="1200" dirty="0" smtClean="0">
                <a:solidFill>
                  <a:schemeClr val="tx1"/>
                </a:solidFill>
                <a:effectLst/>
                <a:latin typeface="+mn-lt"/>
                <a:ea typeface="+mn-ea"/>
                <a:cs typeface="+mn-cs"/>
              </a:rPr>
            </a:b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TIED into a technical control!!  The V-Chip. </a:t>
            </a:r>
            <a:r>
              <a:rPr lang="en-US" dirty="0" smtClean="0"/>
              <a:t>The V-chip is a technology that lets parents block television programming they don't want their children to watch. The V-Chip electronically reads television-programming ratings and allows parents to block programs they believe are unsuitable for their children. (Ratings appear in the corner of your television screen during the first 15 seconds of a program and in TV programming guides). This rating is encoded into the program, and the V-chip technology reads the encoded information and blocks shows accordingly. Using the remote control, parents can program the V-chip to block certain shows based on their ratings.</a:t>
            </a:r>
          </a:p>
          <a:p>
            <a:endParaRPr lang="en-US" baseline="0" dirty="0" smtClean="0"/>
          </a:p>
          <a:p>
            <a:endParaRPr lang="en-US" baseline="0" dirty="0" smtClean="0"/>
          </a:p>
          <a:p>
            <a:r>
              <a:rPr lang="en-US" baseline="0" dirty="0" smtClean="0"/>
              <a:t>Imagine a software security control that prevents my mom from using any software that isn’t really secure.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10</a:t>
            </a:fld>
            <a:endParaRPr lang="en-US"/>
          </a:p>
        </p:txBody>
      </p:sp>
    </p:spTree>
    <p:extLst>
      <p:ext uri="{BB962C8B-B14F-4D97-AF65-F5344CB8AC3E}">
        <p14:creationId xmlns:p14="http://schemas.microsoft.com/office/powerpoint/2010/main" val="50458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games moved from</a:t>
            </a:r>
            <a:r>
              <a:rPr lang="en-US" baseline="0" dirty="0" smtClean="0"/>
              <a:t> 8 bit to 16 bit the violence got a LOT more realistic.</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1994 formed after 2 years of Congressional hearings on video game violence – to forestall legislation.</a:t>
            </a:r>
          </a:p>
          <a:p>
            <a:endParaRPr lang="en-US" dirty="0" smtClean="0"/>
          </a:p>
          <a:p>
            <a:r>
              <a:rPr lang="en-US" dirty="0" smtClean="0"/>
              <a:t>Voluntary standard</a:t>
            </a:r>
            <a:r>
              <a:rPr lang="en-US" baseline="0" dirty="0" smtClean="0"/>
              <a:t> (gov’t influenced) enforced by ESRB – very simple label</a:t>
            </a:r>
            <a:endParaRPr lang="en-US" dirty="0" smtClean="0"/>
          </a:p>
          <a:p>
            <a:endParaRPr lang="en-US" dirty="0" smtClean="0"/>
          </a:p>
          <a:p>
            <a:r>
              <a:rPr lang="en-US" dirty="0" smtClean="0"/>
              <a:t>Entertainment Safety Ratings Board (ESRB) – Self regulatory organization</a:t>
            </a:r>
            <a:r>
              <a:rPr lang="en-US" baseline="0" dirty="0" smtClean="0"/>
              <a:t> (SRO) – no legal authority required</a:t>
            </a:r>
          </a:p>
          <a:p>
            <a:endParaRPr lang="en-US" baseline="0" dirty="0" smtClean="0"/>
          </a:p>
          <a:p>
            <a:r>
              <a:rPr lang="en-US" baseline="0" dirty="0" smtClean="0"/>
              <a:t>Aim is to guide consumers in determining a games suitability</a:t>
            </a:r>
          </a:p>
          <a:p>
            <a:endParaRPr lang="en-US" baseline="0" dirty="0" smtClean="0"/>
          </a:p>
          <a:p>
            <a:r>
              <a:rPr lang="en-US" baseline="0" dirty="0" smtClean="0"/>
              <a:t>Strictly voluntary, but virtually universal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A96681-A758-4F07-8A76-7025D65B357B}" type="slidenum">
              <a:rPr lang="en-US" smtClean="0"/>
              <a:t>11</a:t>
            </a:fld>
            <a:endParaRPr lang="en-US"/>
          </a:p>
        </p:txBody>
      </p:sp>
    </p:spTree>
    <p:extLst>
      <p:ext uri="{BB962C8B-B14F-4D97-AF65-F5344CB8AC3E}">
        <p14:creationId xmlns:p14="http://schemas.microsoft.com/office/powerpoint/2010/main" val="244808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E9F04-0849-410C-A89C-740DC36042C9}" type="datetimeFigureOut">
              <a:rPr lang="en-US" smtClean="0"/>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400537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E9F04-0849-410C-A89C-740DC36042C9}" type="datetimeFigureOut">
              <a:rPr lang="en-US" smtClean="0"/>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137409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E9F04-0849-410C-A89C-740DC36042C9}" type="datetimeFigureOut">
              <a:rPr lang="en-US" smtClean="0"/>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153414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E9F04-0849-410C-A89C-740DC36042C9}" type="datetimeFigureOut">
              <a:rPr lang="en-US" smtClean="0"/>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124741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E9F04-0849-410C-A89C-740DC36042C9}" type="datetimeFigureOut">
              <a:rPr lang="en-US" smtClean="0"/>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176550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E9F04-0849-410C-A89C-740DC36042C9}" type="datetimeFigureOut">
              <a:rPr lang="en-US" smtClean="0"/>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42653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E9F04-0849-410C-A89C-740DC36042C9}" type="datetimeFigureOut">
              <a:rPr lang="en-US" smtClean="0"/>
              <a:t>11/11/2010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330963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E9F04-0849-410C-A89C-740DC36042C9}" type="datetimeFigureOut">
              <a:rPr lang="en-US" smtClean="0"/>
              <a:t>11/11/2010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14562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E9F04-0849-410C-A89C-740DC36042C9}" type="datetimeFigureOut">
              <a:rPr lang="en-US" smtClean="0"/>
              <a:t>11/11/2010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24435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E9F04-0849-410C-A89C-740DC36042C9}" type="datetimeFigureOut">
              <a:rPr lang="en-US" smtClean="0"/>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155961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E9F04-0849-410C-A89C-740DC36042C9}" type="datetimeFigureOut">
              <a:rPr lang="en-US" smtClean="0"/>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28F79-7461-47CA-8941-3C214D9149DA}" type="slidenum">
              <a:rPr lang="en-US" smtClean="0"/>
              <a:t>‹#›</a:t>
            </a:fld>
            <a:endParaRPr lang="en-US"/>
          </a:p>
        </p:txBody>
      </p:sp>
    </p:spTree>
    <p:extLst>
      <p:ext uri="{BB962C8B-B14F-4D97-AF65-F5344CB8AC3E}">
        <p14:creationId xmlns:p14="http://schemas.microsoft.com/office/powerpoint/2010/main" val="22093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E9F04-0849-410C-A89C-740DC36042C9}" type="datetimeFigureOut">
              <a:rPr lang="en-US" smtClean="0"/>
              <a:t>11/11/2010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28F79-7461-47CA-8941-3C214D9149DA}" type="slidenum">
              <a:rPr lang="en-US" smtClean="0"/>
              <a:t>‹#›</a:t>
            </a:fld>
            <a:endParaRPr lang="en-US"/>
          </a:p>
        </p:txBody>
      </p:sp>
    </p:spTree>
    <p:extLst>
      <p:ext uri="{BB962C8B-B14F-4D97-AF65-F5344CB8AC3E}">
        <p14:creationId xmlns:p14="http://schemas.microsoft.com/office/powerpoint/2010/main" val="210556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ers.usda.gov/publications/aer793/"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aspectsecurity.com/SecurityFac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tinyurl.com/y6ddmq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upload.wikimedia.org/wikipedia/commons/c/c0/RATED_PG-13.svg" TargetMode="External"/><Relationship Id="rId3" Type="http://schemas.openxmlformats.org/officeDocument/2006/relationships/hyperlink" Target="http://upload.wikimedia.org/wikipedia/commons/7/7e/RATED_R.svg" TargetMode="External"/><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upload.wikimedia.org/wikipedia/commons/b/bc/RATED_PG.svg" TargetMode="External"/><Relationship Id="rId11" Type="http://schemas.openxmlformats.org/officeDocument/2006/relationships/image" Target="../media/image16.jpe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en.wikipedia.org/wiki/File:Parental_Advisory_label.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7892" y="4876800"/>
            <a:ext cx="4286252" cy="1828800"/>
          </a:xfrm>
        </p:spPr>
        <p:txBody>
          <a:bodyPr>
            <a:normAutofit lnSpcReduction="10000"/>
          </a:bodyPr>
          <a:lstStyle/>
          <a:p>
            <a:r>
              <a:rPr lang="en-US" sz="3600" b="1" dirty="0" smtClean="0">
                <a:solidFill>
                  <a:schemeClr val="tx1">
                    <a:lumMod val="65000"/>
                    <a:lumOff val="35000"/>
                  </a:schemeClr>
                </a:solidFill>
              </a:rPr>
              <a:t>Jeff Williams</a:t>
            </a:r>
          </a:p>
          <a:p>
            <a:pPr>
              <a:spcBef>
                <a:spcPts val="0"/>
              </a:spcBef>
            </a:pPr>
            <a:r>
              <a:rPr lang="en-US" sz="2000" dirty="0" smtClean="0"/>
              <a:t>Aspect Security CEO</a:t>
            </a:r>
          </a:p>
          <a:p>
            <a:pPr>
              <a:spcBef>
                <a:spcPts val="0"/>
              </a:spcBef>
            </a:pPr>
            <a:r>
              <a:rPr lang="en-US" sz="2000" dirty="0" smtClean="0"/>
              <a:t>OWASP Chair</a:t>
            </a:r>
          </a:p>
          <a:p>
            <a:pPr>
              <a:spcBef>
                <a:spcPts val="0"/>
              </a:spcBef>
            </a:pPr>
            <a:r>
              <a:rPr lang="en-US" sz="2000" u="sng" dirty="0" smtClean="0"/>
              <a:t>jeff.williams@aspectsecurity.com</a:t>
            </a:r>
            <a:r>
              <a:rPr lang="en-US" sz="2000" dirty="0" smtClean="0"/>
              <a:t> </a:t>
            </a:r>
          </a:p>
          <a:p>
            <a:pPr>
              <a:spcBef>
                <a:spcPts val="0"/>
              </a:spcBef>
            </a:pPr>
            <a:r>
              <a:rPr lang="en-US" sz="2000" dirty="0" smtClean="0"/>
              <a:t>twitter @</a:t>
            </a:r>
            <a:r>
              <a:rPr lang="en-US" sz="2000" dirty="0" err="1" smtClean="0"/>
              <a:t>planetlevel</a:t>
            </a:r>
            <a:endParaRPr lang="en-US" sz="2000" dirty="0"/>
          </a:p>
        </p:txBody>
      </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74" t="4443" r="2223" b="21131"/>
          <a:stretch/>
        </p:blipFill>
        <p:spPr bwMode="auto">
          <a:xfrm>
            <a:off x="1219200" y="2481072"/>
            <a:ext cx="6859192" cy="14813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10" name="Oval 9"/>
          <p:cNvSpPr/>
          <p:nvPr/>
        </p:nvSpPr>
        <p:spPr>
          <a:xfrm>
            <a:off x="7162800" y="594360"/>
            <a:ext cx="1676400" cy="1676400"/>
          </a:xfrm>
          <a:prstGeom prst="ellipse">
            <a:avLst/>
          </a:prstGeom>
          <a:ln w="57150">
            <a:solidFill>
              <a:schemeClr val="bg1"/>
            </a:solidFill>
          </a:ln>
          <a:effectLst>
            <a:outerShdw blurRad="76200" dist="12700" dir="2700000" sy="-23000" kx="-800400" algn="bl" rotWithShape="0">
              <a:prstClr val="black">
                <a:alpha val="20000"/>
              </a:prstClr>
            </a:outerShdw>
          </a:effectLst>
          <a:scene3d>
            <a:camera prst="orthographicFront"/>
            <a:lightRig rig="threePt" dir="t"/>
          </a:scene3d>
          <a:sp3d>
            <a:bevelT prst="relaxedInset"/>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dirty="0" smtClean="0"/>
              <a:t>ICON</a:t>
            </a:r>
            <a:endParaRPr lang="en-US" sz="3200" dirty="0"/>
          </a:p>
        </p:txBody>
      </p:sp>
      <p:sp>
        <p:nvSpPr>
          <p:cNvPr id="5" name="Title 4"/>
          <p:cNvSpPr>
            <a:spLocks noGrp="1"/>
          </p:cNvSpPr>
          <p:nvPr>
            <p:ph type="ctrTitle"/>
          </p:nvPr>
        </p:nvSpPr>
        <p:spPr>
          <a:xfrm>
            <a:off x="-228600" y="728472"/>
            <a:ext cx="7772400" cy="1470025"/>
          </a:xfrm>
        </p:spPr>
        <p:txBody>
          <a:bodyPr/>
          <a:lstStyle/>
          <a:p>
            <a:r>
              <a:rPr lang="en-US" dirty="0" smtClean="0"/>
              <a:t>Don’t Judge an               by its   </a:t>
            </a:r>
            <a:endParaRPr lang="en-US" dirty="0"/>
          </a:p>
        </p:txBody>
      </p:sp>
      <p:pic>
        <p:nvPicPr>
          <p:cNvPr id="10245"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2225" y="436735"/>
            <a:ext cx="1806575" cy="1798637"/>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media.techtarget.com/digitalguide/images/jumppages/owasp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257800"/>
            <a:ext cx="3714748"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1694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ttp://media.digikey.com/photos/Unigen%20Photos/MFG_JUNO-L%20SERI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9672" t="11093" r="22728" b="17440"/>
          <a:stretch/>
        </p:blipFill>
        <p:spPr bwMode="auto">
          <a:xfrm>
            <a:off x="6412992" y="4267200"/>
            <a:ext cx="1975104" cy="24505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061" t="32395" r="9537" b="4577"/>
          <a:stretch/>
        </p:blipFill>
        <p:spPr bwMode="auto">
          <a:xfrm>
            <a:off x="0" y="-1"/>
            <a:ext cx="5867400" cy="690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armstrongarmor.com/images/tv-rating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7199"/>
            <a:ext cx="4100689" cy="3633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82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edia.moddb.com/images/games/1/1/65/gta_Vice-city-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34000" cy="6916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useumofplay.org/blogs/wp-content/uploads/2010/09/QuakeDet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928" y="3962400"/>
            <a:ext cx="4755898"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www.blogcdn.com/www.joystiq.com/media/2007/12/esrb-ratings-415.png"/>
          <p:cNvPicPr>
            <a:picLocks noChangeAspect="1" noChangeArrowheads="1"/>
          </p:cNvPicPr>
          <p:nvPr/>
        </p:nvPicPr>
        <p:blipFill>
          <a:blip r:embed="rId5">
            <a:clrChange>
              <a:clrFrom>
                <a:srgbClr val="2A8DD1"/>
              </a:clrFrom>
              <a:clrTo>
                <a:srgbClr val="2A8DD1">
                  <a:alpha val="0"/>
                </a:srgbClr>
              </a:clrTo>
            </a:clrChange>
            <a:extLst>
              <a:ext uri="{28A0092B-C50C-407E-A947-70E740481C1C}">
                <a14:useLocalDpi xmlns:a14="http://schemas.microsoft.com/office/drawing/2010/main" val="0"/>
              </a:ext>
            </a:extLst>
          </a:blip>
          <a:srcRect/>
          <a:stretch>
            <a:fillRect/>
          </a:stretch>
        </p:blipFill>
        <p:spPr bwMode="auto">
          <a:xfrm>
            <a:off x="5571214" y="152400"/>
            <a:ext cx="3420386" cy="216761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5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rugFacts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0886"/>
            <a:ext cx="5802086" cy="68688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hemistryland.com/ChemEdArticle/PrescriptionBottle.jpg"/>
          <p:cNvPicPr>
            <a:picLocks noChangeAspect="1" noChangeArrowheads="1"/>
          </p:cNvPicPr>
          <p:nvPr/>
        </p:nvPicPr>
        <p:blipFill rotWithShape="1">
          <a:blip r:embed="rId4">
            <a:extLst>
              <a:ext uri="{28A0092B-C50C-407E-A947-70E740481C1C}">
                <a14:useLocalDpi xmlns:a14="http://schemas.microsoft.com/office/drawing/2010/main" val="0"/>
              </a:ext>
            </a:extLst>
          </a:blip>
          <a:srcRect l="25288" r="30414"/>
          <a:stretch/>
        </p:blipFill>
        <p:spPr bwMode="auto">
          <a:xfrm>
            <a:off x="5943600" y="638175"/>
            <a:ext cx="2908479"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00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nergy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76200"/>
            <a:ext cx="6686550" cy="66865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docs.google.com/?pid=bl&amp;srcid=ADGEEShN6ew0GzSeuguQgtvENADOREM-d8emajiVcuDNNKbktDvrhD5Wr03HYPI4G7l8hB3wSPPTCIEka21-2hWkLlMJTvX_UxSLF-uAYMn3VkLcIXgyMTQSa-Tvhr5ezMp-9P5H7MqU&amp;q=cache%3ArsMv6MC3vWUJ%3Awww.energystar.gov%2Fia%2Fbusiness%2Fdownloads%2FFTCs%2520Appliance%2520Labeling%2520Rule.pdf%20appliance%20labeling%20rule&amp;docid=3d53d02d88ffa951ebf0529a2258410a&amp;a=bi&amp;pagenumber=11&amp;w=82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606" t="39790" r="3787" b="17434"/>
          <a:stretch/>
        </p:blipFill>
        <p:spPr bwMode="auto">
          <a:xfrm>
            <a:off x="76200" y="2133600"/>
            <a:ext cx="9046516" cy="3339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254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fooducate.com/blog/wp-content/media/FrootLoopsSmartCho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7085"/>
            <a:ext cx="4243388" cy="6209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8" name="Picture 2" descr="http://www.smartchoicesprogram.com/images/science-based-symbol_03.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5214" y="1066800"/>
            <a:ext cx="3303778" cy="484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williams\Desktop\Cigarette Labels\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3347"/>
            <a:ext cx="3879273" cy="2909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674" y="406727"/>
            <a:ext cx="3848100" cy="2886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3674" y="3507548"/>
            <a:ext cx="3848100" cy="2969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507548"/>
            <a:ext cx="3924300" cy="294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14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10263654"/>
              </p:ext>
            </p:extLst>
          </p:nvPr>
        </p:nvGraphicFramePr>
        <p:xfrm>
          <a:off x="0" y="-11865"/>
          <a:ext cx="9143999" cy="6260263"/>
        </p:xfrm>
        <a:graphic>
          <a:graphicData uri="http://schemas.openxmlformats.org/drawingml/2006/table">
            <a:tbl>
              <a:tblPr firstRow="1" bandRow="1">
                <a:tableStyleId>{85BE263C-DBD7-4A20-BB59-AAB30ACAA65A}</a:tableStyleId>
              </a:tblPr>
              <a:tblGrid>
                <a:gridCol w="2385391"/>
                <a:gridCol w="1689652"/>
                <a:gridCol w="1689652"/>
                <a:gridCol w="1689652"/>
                <a:gridCol w="1689652"/>
              </a:tblGrid>
              <a:tr h="396083">
                <a:tc>
                  <a:txBody>
                    <a:bodyPr/>
                    <a:lstStyle/>
                    <a:p>
                      <a:pPr algn="ctr"/>
                      <a:endParaRPr lang="en-US" b="1" dirty="0"/>
                    </a:p>
                  </a:txBody>
                  <a:tcPr/>
                </a:tc>
                <a:tc>
                  <a:txBody>
                    <a:bodyPr/>
                    <a:lstStyle/>
                    <a:p>
                      <a:pPr algn="ctr"/>
                      <a:r>
                        <a:rPr lang="en-US" dirty="0" smtClean="0"/>
                        <a:t>BACKER</a:t>
                      </a:r>
                      <a:endParaRPr lang="en-US" dirty="0"/>
                    </a:p>
                  </a:txBody>
                  <a:tcPr/>
                </a:tc>
                <a:tc>
                  <a:txBody>
                    <a:bodyPr/>
                    <a:lstStyle/>
                    <a:p>
                      <a:pPr algn="ctr"/>
                      <a:r>
                        <a:rPr lang="en-US" dirty="0" smtClean="0"/>
                        <a:t>STANDARD</a:t>
                      </a:r>
                      <a:endParaRPr lang="en-US" dirty="0"/>
                    </a:p>
                  </a:txBody>
                  <a:tcPr/>
                </a:tc>
                <a:tc>
                  <a:txBody>
                    <a:bodyPr/>
                    <a:lstStyle/>
                    <a:p>
                      <a:pPr algn="ctr"/>
                      <a:r>
                        <a:rPr lang="en-US" dirty="0" smtClean="0"/>
                        <a:t>DETAIL</a:t>
                      </a:r>
                      <a:endParaRPr lang="en-US" dirty="0"/>
                    </a:p>
                  </a:txBody>
                  <a:tcPr/>
                </a:tc>
                <a:tc>
                  <a:txBody>
                    <a:bodyPr/>
                    <a:lstStyle/>
                    <a:p>
                      <a:pPr algn="ctr"/>
                      <a:r>
                        <a:rPr lang="en-US" dirty="0" smtClean="0"/>
                        <a:t>ENFORCED</a:t>
                      </a:r>
                      <a:endParaRPr lang="en-US" dirty="0"/>
                    </a:p>
                  </a:txBody>
                  <a:tcPr/>
                </a:tc>
              </a:tr>
              <a:tr h="586418">
                <a:tc>
                  <a:txBody>
                    <a:bodyPr/>
                    <a:lstStyle/>
                    <a:p>
                      <a:r>
                        <a:rPr lang="en-US" b="1" smtClean="0"/>
                        <a:t>Nutrition Facts</a:t>
                      </a:r>
                      <a:endParaRPr lang="en-US" b="1" dirty="0"/>
                    </a:p>
                  </a:txBody>
                  <a:tcPr anchor="ctr"/>
                </a:tc>
                <a:tc>
                  <a:txBody>
                    <a:bodyPr/>
                    <a:lstStyle/>
                    <a:p>
                      <a:pPr algn="ctr"/>
                      <a:r>
                        <a:rPr lang="en-US" dirty="0" smtClean="0"/>
                        <a:t>Gov’t</a:t>
                      </a:r>
                      <a:endParaRPr lang="en-US" dirty="0"/>
                    </a:p>
                  </a:txBody>
                  <a:tcPr anchor="ctr"/>
                </a:tc>
                <a:tc>
                  <a:txBody>
                    <a:bodyPr/>
                    <a:lstStyle/>
                    <a:p>
                      <a:pPr algn="ctr"/>
                      <a:r>
                        <a:rPr lang="en-US" dirty="0" smtClean="0"/>
                        <a:t>Open</a:t>
                      </a:r>
                    </a:p>
                  </a:txBody>
                  <a:tcPr anchor="ctr"/>
                </a:tc>
                <a:tc>
                  <a:txBody>
                    <a:bodyPr/>
                    <a:lstStyle/>
                    <a:p>
                      <a:pPr algn="ctr"/>
                      <a:r>
                        <a:rPr lang="en-US" dirty="0" smtClean="0"/>
                        <a:t>Complex*</a:t>
                      </a:r>
                      <a:endParaRPr lang="en-US" dirty="0"/>
                    </a:p>
                  </a:txBody>
                  <a:tcPr anchor="ctr"/>
                </a:tc>
                <a:tc>
                  <a:txBody>
                    <a:bodyPr/>
                    <a:lstStyle/>
                    <a:p>
                      <a:pPr algn="ctr"/>
                      <a:r>
                        <a:rPr lang="en-US" dirty="0" smtClean="0"/>
                        <a:t>Mandatory</a:t>
                      </a:r>
                      <a:endParaRPr lang="en-US" dirty="0"/>
                    </a:p>
                  </a:txBody>
                  <a:tcPr anchor="ctr"/>
                </a:tc>
              </a:tr>
              <a:tr h="586418">
                <a:tc>
                  <a:txBody>
                    <a:bodyPr/>
                    <a:lstStyle/>
                    <a:p>
                      <a:r>
                        <a:rPr lang="en-US" b="1" smtClean="0"/>
                        <a:t>New Car Labels</a:t>
                      </a:r>
                      <a:endParaRPr lang="en-US" b="1" dirty="0"/>
                    </a:p>
                  </a:txBody>
                  <a:tcPr anchor="ctr"/>
                </a:tc>
                <a:tc>
                  <a:txBody>
                    <a:bodyPr/>
                    <a:lstStyle/>
                    <a:p>
                      <a:pPr algn="ctr"/>
                      <a:r>
                        <a:rPr lang="en-US" dirty="0" smtClean="0"/>
                        <a:t>Gov’t</a:t>
                      </a:r>
                      <a:endParaRPr lang="en-US" dirty="0"/>
                    </a:p>
                  </a:txBody>
                  <a:tcPr anchor="ctr"/>
                </a:tc>
                <a:tc>
                  <a:txBody>
                    <a:bodyPr/>
                    <a:lstStyle/>
                    <a:p>
                      <a:pPr algn="ctr"/>
                      <a:r>
                        <a:rPr lang="en-US" dirty="0" smtClean="0"/>
                        <a:t>Open</a:t>
                      </a:r>
                      <a:endParaRPr lang="en-US" dirty="0"/>
                    </a:p>
                  </a:txBody>
                  <a:tcPr anchor="ctr"/>
                </a:tc>
                <a:tc>
                  <a:txBody>
                    <a:bodyPr/>
                    <a:lstStyle/>
                    <a:p>
                      <a:pPr algn="ctr"/>
                      <a:r>
                        <a:rPr lang="en-US" dirty="0" smtClean="0"/>
                        <a:t>Complex*</a:t>
                      </a:r>
                      <a:endParaRPr lang="en-US" dirty="0"/>
                    </a:p>
                  </a:txBody>
                  <a:tcPr anchor="ctr"/>
                </a:tc>
                <a:tc>
                  <a:txBody>
                    <a:bodyPr/>
                    <a:lstStyle/>
                    <a:p>
                      <a:pPr algn="ctr"/>
                      <a:r>
                        <a:rPr lang="en-US" dirty="0" smtClean="0"/>
                        <a:t>Mandatory</a:t>
                      </a:r>
                      <a:endParaRPr lang="en-US" dirty="0"/>
                    </a:p>
                  </a:txBody>
                  <a:tcPr anchor="ctr"/>
                </a:tc>
              </a:tr>
              <a:tr h="586418">
                <a:tc>
                  <a:txBody>
                    <a:bodyPr/>
                    <a:lstStyle/>
                    <a:p>
                      <a:r>
                        <a:rPr lang="en-US" b="1" smtClean="0"/>
                        <a:t>Movie Ratings</a:t>
                      </a:r>
                      <a:endParaRPr lang="en-US" b="1" dirty="0"/>
                    </a:p>
                  </a:txBody>
                  <a:tcPr anchor="ctr"/>
                </a:tc>
                <a:tc>
                  <a:txBody>
                    <a:bodyPr/>
                    <a:lstStyle/>
                    <a:p>
                      <a:pPr algn="ctr"/>
                      <a:r>
                        <a:rPr lang="en-US" dirty="0" smtClean="0"/>
                        <a:t>Private</a:t>
                      </a:r>
                      <a:endParaRPr lang="en-US" dirty="0"/>
                    </a:p>
                  </a:txBody>
                  <a:tcPr anchor="ctr"/>
                </a:tc>
                <a:tc>
                  <a:txBody>
                    <a:bodyPr/>
                    <a:lstStyle/>
                    <a:p>
                      <a:pPr algn="ctr"/>
                      <a:r>
                        <a:rPr lang="en-US" dirty="0" smtClean="0"/>
                        <a:t>Closed</a:t>
                      </a:r>
                      <a:endParaRPr lang="en-US" dirty="0"/>
                    </a:p>
                  </a:txBody>
                  <a:tcPr anchor="ctr"/>
                </a:tc>
                <a:tc>
                  <a:txBody>
                    <a:bodyPr/>
                    <a:lstStyle/>
                    <a:p>
                      <a:pPr algn="ctr"/>
                      <a:r>
                        <a:rPr lang="en-US" dirty="0" smtClean="0"/>
                        <a:t>Simple</a:t>
                      </a:r>
                      <a:endParaRPr lang="en-US" dirty="0"/>
                    </a:p>
                  </a:txBody>
                  <a:tcPr anchor="ctr"/>
                </a:tc>
                <a:tc>
                  <a:txBody>
                    <a:bodyPr/>
                    <a:lstStyle/>
                    <a:p>
                      <a:pPr algn="ctr"/>
                      <a:r>
                        <a:rPr lang="en-US" dirty="0" smtClean="0"/>
                        <a:t>Voluntary</a:t>
                      </a:r>
                      <a:endParaRPr lang="en-US" dirty="0"/>
                    </a:p>
                  </a:txBody>
                  <a:tcPr anchor="ctr"/>
                </a:tc>
              </a:tr>
              <a:tr h="586418">
                <a:tc>
                  <a:txBody>
                    <a:bodyPr/>
                    <a:lstStyle/>
                    <a:p>
                      <a:r>
                        <a:rPr lang="en-US" b="1" smtClean="0"/>
                        <a:t>Music Labels</a:t>
                      </a:r>
                      <a:endParaRPr lang="en-US" b="1" dirty="0"/>
                    </a:p>
                  </a:txBody>
                  <a:tcPr anchor="ctr"/>
                </a:tc>
                <a:tc>
                  <a:txBody>
                    <a:bodyPr/>
                    <a:lstStyle/>
                    <a:p>
                      <a:pPr algn="ctr"/>
                      <a:r>
                        <a:rPr lang="en-US" dirty="0" smtClean="0"/>
                        <a:t>Private</a:t>
                      </a:r>
                      <a:endParaRPr lang="en-US" dirty="0"/>
                    </a:p>
                  </a:txBody>
                  <a:tcPr anchor="ctr"/>
                </a:tc>
                <a:tc>
                  <a:txBody>
                    <a:bodyPr/>
                    <a:lstStyle/>
                    <a:p>
                      <a:pPr algn="ctr"/>
                      <a:r>
                        <a:rPr lang="en-US" dirty="0" smtClean="0"/>
                        <a:t>Closed</a:t>
                      </a:r>
                      <a:endParaRPr lang="en-US" dirty="0"/>
                    </a:p>
                  </a:txBody>
                  <a:tcPr anchor="ctr"/>
                </a:tc>
                <a:tc>
                  <a:txBody>
                    <a:bodyPr/>
                    <a:lstStyle/>
                    <a:p>
                      <a:pPr algn="ctr"/>
                      <a:r>
                        <a:rPr lang="en-US" dirty="0" smtClean="0"/>
                        <a:t>Simple</a:t>
                      </a:r>
                      <a:endParaRPr lang="en-US" dirty="0"/>
                    </a:p>
                  </a:txBody>
                  <a:tcPr anchor="ctr"/>
                </a:tc>
                <a:tc>
                  <a:txBody>
                    <a:bodyPr/>
                    <a:lstStyle/>
                    <a:p>
                      <a:pPr algn="ctr"/>
                      <a:r>
                        <a:rPr lang="en-US" dirty="0" smtClean="0"/>
                        <a:t>Voluntary</a:t>
                      </a:r>
                      <a:endParaRPr lang="en-US" dirty="0"/>
                    </a:p>
                  </a:txBody>
                  <a:tcPr anchor="ctr"/>
                </a:tc>
              </a:tr>
              <a:tr h="586418">
                <a:tc>
                  <a:txBody>
                    <a:bodyPr/>
                    <a:lstStyle/>
                    <a:p>
                      <a:r>
                        <a:rPr lang="en-US" b="1" smtClean="0"/>
                        <a:t>Television Programs</a:t>
                      </a:r>
                      <a:endParaRPr lang="en-US" b="1" dirty="0"/>
                    </a:p>
                  </a:txBody>
                  <a:tcPr anchor="ctr"/>
                </a:tc>
                <a:tc>
                  <a:txBody>
                    <a:bodyPr/>
                    <a:lstStyle/>
                    <a:p>
                      <a:pPr algn="ctr"/>
                      <a:r>
                        <a:rPr lang="en-US" dirty="0" smtClean="0"/>
                        <a:t>Private</a:t>
                      </a:r>
                      <a:endParaRPr lang="en-US" dirty="0"/>
                    </a:p>
                  </a:txBody>
                  <a:tcPr anchor="ctr"/>
                </a:tc>
                <a:tc>
                  <a:txBody>
                    <a:bodyPr/>
                    <a:lstStyle/>
                    <a:p>
                      <a:pPr algn="ctr"/>
                      <a:r>
                        <a:rPr lang="en-US" dirty="0" smtClean="0"/>
                        <a:t>Closed</a:t>
                      </a:r>
                      <a:endParaRPr lang="en-US" dirty="0"/>
                    </a:p>
                  </a:txBody>
                  <a:tcPr anchor="ctr"/>
                </a:tc>
                <a:tc>
                  <a:txBody>
                    <a:bodyPr/>
                    <a:lstStyle/>
                    <a:p>
                      <a:pPr algn="ctr"/>
                      <a:r>
                        <a:rPr lang="en-US" dirty="0" smtClean="0"/>
                        <a:t>Simple</a:t>
                      </a:r>
                      <a:endParaRPr lang="en-US" dirty="0"/>
                    </a:p>
                  </a:txBody>
                  <a:tcPr anchor="ctr"/>
                </a:tc>
                <a:tc>
                  <a:txBody>
                    <a:bodyPr/>
                    <a:lstStyle/>
                    <a:p>
                      <a:pPr algn="ctr"/>
                      <a:r>
                        <a:rPr lang="en-US" dirty="0" smtClean="0"/>
                        <a:t>Mandatory</a:t>
                      </a:r>
                      <a:endParaRPr lang="en-US" dirty="0"/>
                    </a:p>
                  </a:txBody>
                  <a:tcPr anchor="ctr"/>
                </a:tc>
              </a:tr>
              <a:tr h="586418">
                <a:tc>
                  <a:txBody>
                    <a:bodyPr/>
                    <a:lstStyle/>
                    <a:p>
                      <a:r>
                        <a:rPr lang="en-US" b="1" smtClean="0"/>
                        <a:t>Video</a:t>
                      </a:r>
                      <a:r>
                        <a:rPr lang="en-US" b="1" baseline="0" smtClean="0"/>
                        <a:t> Games</a:t>
                      </a:r>
                      <a:endParaRPr lang="en-US" b="1" dirty="0"/>
                    </a:p>
                  </a:txBody>
                  <a:tcPr anchor="ctr"/>
                </a:tc>
                <a:tc>
                  <a:txBody>
                    <a:bodyPr/>
                    <a:lstStyle/>
                    <a:p>
                      <a:pPr algn="ctr"/>
                      <a:r>
                        <a:rPr lang="en-US" dirty="0" smtClean="0"/>
                        <a:t>Private</a:t>
                      </a:r>
                      <a:endParaRPr lang="en-US" dirty="0"/>
                    </a:p>
                  </a:txBody>
                  <a:tcPr anchor="ctr"/>
                </a:tc>
                <a:tc>
                  <a:txBody>
                    <a:bodyPr/>
                    <a:lstStyle/>
                    <a:p>
                      <a:pPr algn="ctr"/>
                      <a:r>
                        <a:rPr lang="en-US" dirty="0" smtClean="0"/>
                        <a:t>Closed</a:t>
                      </a:r>
                      <a:endParaRPr lang="en-US" dirty="0"/>
                    </a:p>
                  </a:txBody>
                  <a:tcPr anchor="ctr"/>
                </a:tc>
                <a:tc>
                  <a:txBody>
                    <a:bodyPr/>
                    <a:lstStyle/>
                    <a:p>
                      <a:pPr algn="ctr"/>
                      <a:r>
                        <a:rPr lang="en-US" dirty="0" smtClean="0"/>
                        <a:t>Simple</a:t>
                      </a:r>
                      <a:endParaRPr lang="en-US" dirty="0"/>
                    </a:p>
                  </a:txBody>
                  <a:tcPr anchor="ctr"/>
                </a:tc>
                <a:tc>
                  <a:txBody>
                    <a:bodyPr/>
                    <a:lstStyle/>
                    <a:p>
                      <a:pPr algn="ctr"/>
                      <a:r>
                        <a:rPr lang="en-US" dirty="0" smtClean="0"/>
                        <a:t>Voluntary</a:t>
                      </a:r>
                      <a:endParaRPr lang="en-US" dirty="0"/>
                    </a:p>
                  </a:txBody>
                  <a:tcPr anchor="ctr"/>
                </a:tc>
              </a:tr>
              <a:tr h="586418">
                <a:tc>
                  <a:txBody>
                    <a:bodyPr/>
                    <a:lstStyle/>
                    <a:p>
                      <a:r>
                        <a:rPr lang="en-US" b="1" smtClean="0"/>
                        <a:t>Drug Facts</a:t>
                      </a:r>
                      <a:endParaRPr lang="en-US" b="1" dirty="0"/>
                    </a:p>
                  </a:txBody>
                  <a:tcPr anchor="ctr"/>
                </a:tc>
                <a:tc>
                  <a:txBody>
                    <a:bodyPr/>
                    <a:lstStyle/>
                    <a:p>
                      <a:pPr algn="ctr"/>
                      <a:r>
                        <a:rPr lang="en-US" dirty="0" smtClean="0"/>
                        <a:t>Gov’t</a:t>
                      </a:r>
                      <a:endParaRPr lang="en-US" dirty="0"/>
                    </a:p>
                  </a:txBody>
                  <a:tcPr anchor="ctr"/>
                </a:tc>
                <a:tc>
                  <a:txBody>
                    <a:bodyPr/>
                    <a:lstStyle/>
                    <a:p>
                      <a:pPr algn="ctr"/>
                      <a:r>
                        <a:rPr lang="en-US" dirty="0" smtClean="0"/>
                        <a:t>Open</a:t>
                      </a:r>
                      <a:endParaRPr lang="en-US" dirty="0"/>
                    </a:p>
                  </a:txBody>
                  <a:tcPr anchor="ctr"/>
                </a:tc>
                <a:tc>
                  <a:txBody>
                    <a:bodyPr/>
                    <a:lstStyle/>
                    <a:p>
                      <a:pPr algn="ctr"/>
                      <a:r>
                        <a:rPr lang="en-US" dirty="0" smtClean="0"/>
                        <a:t>Complex*</a:t>
                      </a:r>
                      <a:endParaRPr lang="en-US" dirty="0"/>
                    </a:p>
                  </a:txBody>
                  <a:tcPr anchor="ctr"/>
                </a:tc>
                <a:tc>
                  <a:txBody>
                    <a:bodyPr/>
                    <a:lstStyle/>
                    <a:p>
                      <a:pPr algn="ctr"/>
                      <a:r>
                        <a:rPr lang="en-US" dirty="0" smtClean="0"/>
                        <a:t>Mandatory</a:t>
                      </a:r>
                      <a:endParaRPr lang="en-US" dirty="0"/>
                    </a:p>
                  </a:txBody>
                  <a:tcPr anchor="ctr"/>
                </a:tc>
              </a:tr>
              <a:tr h="586418">
                <a:tc>
                  <a:txBody>
                    <a:bodyPr/>
                    <a:lstStyle/>
                    <a:p>
                      <a:r>
                        <a:rPr lang="en-US" b="1" smtClean="0"/>
                        <a:t>Energy Guide</a:t>
                      </a:r>
                      <a:endParaRPr lang="en-US" b="1" dirty="0"/>
                    </a:p>
                  </a:txBody>
                  <a:tcPr anchor="ctr"/>
                </a:tc>
                <a:tc>
                  <a:txBody>
                    <a:bodyPr/>
                    <a:lstStyle/>
                    <a:p>
                      <a:pPr algn="ctr"/>
                      <a:r>
                        <a:rPr lang="en-US" dirty="0" smtClean="0"/>
                        <a:t>Gov’t</a:t>
                      </a:r>
                      <a:endParaRPr lang="en-US" dirty="0"/>
                    </a:p>
                  </a:txBody>
                  <a:tcPr anchor="ctr"/>
                </a:tc>
                <a:tc>
                  <a:txBody>
                    <a:bodyPr/>
                    <a:lstStyle/>
                    <a:p>
                      <a:pPr algn="ctr"/>
                      <a:r>
                        <a:rPr lang="en-US" dirty="0" smtClean="0"/>
                        <a:t>Open</a:t>
                      </a:r>
                      <a:endParaRPr lang="en-US" dirty="0"/>
                    </a:p>
                  </a:txBody>
                  <a:tcPr anchor="ctr"/>
                </a:tc>
                <a:tc>
                  <a:txBody>
                    <a:bodyPr/>
                    <a:lstStyle/>
                    <a:p>
                      <a:pPr algn="ctr"/>
                      <a:r>
                        <a:rPr lang="en-US" dirty="0" smtClean="0"/>
                        <a:t>Simple*</a:t>
                      </a:r>
                      <a:endParaRPr lang="en-US" dirty="0"/>
                    </a:p>
                  </a:txBody>
                  <a:tcPr anchor="ctr"/>
                </a:tc>
                <a:tc>
                  <a:txBody>
                    <a:bodyPr/>
                    <a:lstStyle/>
                    <a:p>
                      <a:pPr algn="ctr"/>
                      <a:r>
                        <a:rPr lang="en-US" dirty="0" smtClean="0"/>
                        <a:t>Mandatory</a:t>
                      </a:r>
                      <a:endParaRPr lang="en-US" dirty="0"/>
                    </a:p>
                  </a:txBody>
                  <a:tcPr anchor="ctr"/>
                </a:tc>
              </a:tr>
              <a:tr h="586418">
                <a:tc>
                  <a:txBody>
                    <a:bodyPr/>
                    <a:lstStyle/>
                    <a:p>
                      <a:r>
                        <a:rPr lang="en-US" b="1" smtClean="0"/>
                        <a:t>Smart Choices</a:t>
                      </a:r>
                      <a:endParaRPr lang="en-US" b="1" dirty="0"/>
                    </a:p>
                  </a:txBody>
                  <a:tcPr anchor="ctr"/>
                </a:tc>
                <a:tc>
                  <a:txBody>
                    <a:bodyPr/>
                    <a:lstStyle/>
                    <a:p>
                      <a:pPr algn="ctr"/>
                      <a:r>
                        <a:rPr lang="en-US" dirty="0" smtClean="0"/>
                        <a:t>Private</a:t>
                      </a:r>
                      <a:endParaRPr lang="en-US" dirty="0"/>
                    </a:p>
                  </a:txBody>
                  <a:tcPr anchor="ctr"/>
                </a:tc>
                <a:tc>
                  <a:txBody>
                    <a:bodyPr/>
                    <a:lstStyle/>
                    <a:p>
                      <a:pPr algn="ctr"/>
                      <a:r>
                        <a:rPr lang="en-US" dirty="0" smtClean="0"/>
                        <a:t>Open</a:t>
                      </a:r>
                      <a:endParaRPr lang="en-US" dirty="0"/>
                    </a:p>
                  </a:txBody>
                  <a:tcPr anchor="ctr"/>
                </a:tc>
                <a:tc>
                  <a:txBody>
                    <a:bodyPr/>
                    <a:lstStyle/>
                    <a:p>
                      <a:pPr algn="ctr"/>
                      <a:r>
                        <a:rPr lang="en-US" dirty="0" smtClean="0"/>
                        <a:t>Simple*</a:t>
                      </a:r>
                      <a:endParaRPr lang="en-US" dirty="0"/>
                    </a:p>
                  </a:txBody>
                  <a:tcPr anchor="ctr"/>
                </a:tc>
                <a:tc>
                  <a:txBody>
                    <a:bodyPr/>
                    <a:lstStyle/>
                    <a:p>
                      <a:pPr algn="ctr"/>
                      <a:r>
                        <a:rPr lang="en-US" dirty="0" smtClean="0"/>
                        <a:t>Voluntary</a:t>
                      </a:r>
                      <a:endParaRPr lang="en-US" dirty="0"/>
                    </a:p>
                  </a:txBody>
                  <a:tcPr anchor="ctr"/>
                </a:tc>
              </a:tr>
              <a:tr h="586418">
                <a:tc>
                  <a:txBody>
                    <a:bodyPr/>
                    <a:lstStyle/>
                    <a:p>
                      <a:r>
                        <a:rPr lang="en-US" b="1" dirty="0" smtClean="0"/>
                        <a:t>Smoking</a:t>
                      </a:r>
                      <a:endParaRPr lang="en-US" b="1" dirty="0"/>
                    </a:p>
                  </a:txBody>
                  <a:tcPr anchor="ctr"/>
                </a:tc>
                <a:tc>
                  <a:txBody>
                    <a:bodyPr/>
                    <a:lstStyle/>
                    <a:p>
                      <a:pPr algn="ctr"/>
                      <a:r>
                        <a:rPr lang="en-US" dirty="0" smtClean="0"/>
                        <a:t>Gov’t</a:t>
                      </a:r>
                      <a:endParaRPr lang="en-US" dirty="0"/>
                    </a:p>
                  </a:txBody>
                  <a:tcPr anchor="ctr"/>
                </a:tc>
                <a:tc>
                  <a:txBody>
                    <a:bodyPr/>
                    <a:lstStyle/>
                    <a:p>
                      <a:pPr algn="ctr"/>
                      <a:r>
                        <a:rPr lang="en-US" dirty="0" smtClean="0"/>
                        <a:t>Open</a:t>
                      </a:r>
                      <a:endParaRPr lang="en-US" dirty="0"/>
                    </a:p>
                  </a:txBody>
                  <a:tcPr anchor="ctr"/>
                </a:tc>
                <a:tc>
                  <a:txBody>
                    <a:bodyPr/>
                    <a:lstStyle/>
                    <a:p>
                      <a:pPr algn="ctr"/>
                      <a:r>
                        <a:rPr lang="en-US" dirty="0" smtClean="0">
                          <a:solidFill>
                            <a:srgbClr val="C00000"/>
                          </a:solidFill>
                        </a:rPr>
                        <a:t>Terrifying</a:t>
                      </a:r>
                      <a:endParaRPr lang="en-US" dirty="0">
                        <a:solidFill>
                          <a:srgbClr val="C00000"/>
                        </a:solidFill>
                      </a:endParaRPr>
                    </a:p>
                  </a:txBody>
                  <a:tcPr anchor="ctr"/>
                </a:tc>
                <a:tc>
                  <a:txBody>
                    <a:bodyPr/>
                    <a:lstStyle/>
                    <a:p>
                      <a:pPr algn="ctr"/>
                      <a:r>
                        <a:rPr lang="en-US" dirty="0" smtClean="0"/>
                        <a:t>Mandatory</a:t>
                      </a:r>
                      <a:endParaRPr lang="en-US" dirty="0"/>
                    </a:p>
                  </a:txBody>
                  <a:tcPr anchor="ctr"/>
                </a:tc>
              </a:tr>
            </a:tbl>
          </a:graphicData>
        </a:graphic>
      </p:graphicFrame>
      <p:sp>
        <p:nvSpPr>
          <p:cNvPr id="4" name="TextBox 3"/>
          <p:cNvSpPr txBox="1"/>
          <p:nvPr/>
        </p:nvSpPr>
        <p:spPr>
          <a:xfrm>
            <a:off x="5142384" y="6412468"/>
            <a:ext cx="4382616" cy="369332"/>
          </a:xfrm>
          <a:prstGeom prst="rect">
            <a:avLst/>
          </a:prstGeom>
          <a:noFill/>
        </p:spPr>
        <p:txBody>
          <a:bodyPr wrap="square" rtlCol="0">
            <a:spAutoFit/>
          </a:bodyPr>
          <a:lstStyle/>
          <a:p>
            <a:r>
              <a:rPr lang="en-US" dirty="0" smtClean="0"/>
              <a:t> * Leverages significant other standards</a:t>
            </a:r>
            <a:endParaRPr lang="en-US" dirty="0"/>
          </a:p>
        </p:txBody>
      </p:sp>
    </p:spTree>
    <p:extLst>
      <p:ext uri="{BB962C8B-B14F-4D97-AF65-F5344CB8AC3E}">
        <p14:creationId xmlns:p14="http://schemas.microsoft.com/office/powerpoint/2010/main" val="4143412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304800" y="160338"/>
            <a:ext cx="8305800" cy="65452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hlinkClick r:id="rId3"/>
              </a:rPr>
              <a:t>USDA - “The Economics of Food Labeling”</a:t>
            </a:r>
            <a:endParaRPr lang="en-US" b="1" dirty="0"/>
          </a:p>
          <a:p>
            <a:endParaRPr lang="en-US" dirty="0" smtClean="0"/>
          </a:p>
          <a:p>
            <a:r>
              <a:rPr lang="en-US" b="1" u="sng" dirty="0" smtClean="0"/>
              <a:t>Voluntary</a:t>
            </a:r>
            <a:r>
              <a:rPr lang="en-US" dirty="0" smtClean="0"/>
              <a:t> labels – for promotion</a:t>
            </a:r>
          </a:p>
          <a:p>
            <a:endParaRPr lang="en-US" dirty="0" smtClean="0"/>
          </a:p>
          <a:p>
            <a:r>
              <a:rPr lang="en-US" b="1" u="sng" dirty="0" smtClean="0"/>
              <a:t>Mandatory</a:t>
            </a:r>
            <a:r>
              <a:rPr lang="en-US" dirty="0" smtClean="0"/>
              <a:t> labels – fill information gaps</a:t>
            </a:r>
          </a:p>
          <a:p>
            <a:endParaRPr lang="en-US" dirty="0" smtClean="0"/>
          </a:p>
          <a:p>
            <a:r>
              <a:rPr lang="en-US" dirty="0" smtClean="0"/>
              <a:t>Mandatory labeling may initially have a larger impact on </a:t>
            </a:r>
            <a:r>
              <a:rPr lang="en-US" i="1" dirty="0" smtClean="0"/>
              <a:t>manufacturers</a:t>
            </a:r>
            <a:r>
              <a:rPr lang="en-US" dirty="0" smtClean="0"/>
              <a:t>’ production decisions than on consumers’ choices.</a:t>
            </a:r>
          </a:p>
          <a:p>
            <a:endParaRPr lang="en-US" dirty="0" smtClean="0"/>
          </a:p>
        </p:txBody>
      </p:sp>
    </p:spTree>
    <p:extLst>
      <p:ext uri="{BB962C8B-B14F-4D97-AF65-F5344CB8AC3E}">
        <p14:creationId xmlns:p14="http://schemas.microsoft.com/office/powerpoint/2010/main" val="4262016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williams\Desktop\Presentations\Icons\People\User 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5562600"/>
            <a:ext cx="2071208" cy="1077218"/>
          </a:xfrm>
          <a:prstGeom prst="rect">
            <a:avLst/>
          </a:prstGeom>
          <a:noFill/>
        </p:spPr>
        <p:txBody>
          <a:bodyPr wrap="none" rtlCol="0">
            <a:spAutoFit/>
          </a:bodyPr>
          <a:lstStyle/>
          <a:p>
            <a:pPr algn="ctr"/>
            <a:r>
              <a:rPr lang="en-US" sz="3200" b="1" dirty="0" smtClean="0"/>
              <a:t>Software</a:t>
            </a:r>
            <a:br>
              <a:rPr lang="en-US" sz="3200" b="1" dirty="0" smtClean="0"/>
            </a:br>
            <a:r>
              <a:rPr lang="en-US" sz="3200" b="1" dirty="0" smtClean="0"/>
              <a:t>Consumers</a:t>
            </a:r>
            <a:endParaRPr lang="en-US" b="1" dirty="0"/>
          </a:p>
        </p:txBody>
      </p:sp>
      <p:pic>
        <p:nvPicPr>
          <p:cNvPr id="18436" name="Picture 4" descr="C:\Users\jwilliams\Desktop\Presentations\Icons\People\B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56942"/>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jwilliams\Desktop\Presentations\Icons\People\B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18638"/>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jwilliams\Desktop\Presentations\Icons\People\B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935" y="3918942"/>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90600" y="5562600"/>
            <a:ext cx="1886670" cy="1077218"/>
          </a:xfrm>
          <a:prstGeom prst="rect">
            <a:avLst/>
          </a:prstGeom>
          <a:noFill/>
        </p:spPr>
        <p:txBody>
          <a:bodyPr wrap="none" rtlCol="0">
            <a:spAutoFit/>
          </a:bodyPr>
          <a:lstStyle/>
          <a:p>
            <a:pPr algn="ctr"/>
            <a:r>
              <a:rPr lang="en-US" sz="3200" b="1" dirty="0" smtClean="0"/>
              <a:t>Software</a:t>
            </a:r>
            <a:br>
              <a:rPr lang="en-US" sz="3200" b="1" dirty="0" smtClean="0"/>
            </a:br>
            <a:r>
              <a:rPr lang="en-US" sz="3200" b="1" dirty="0" smtClean="0"/>
              <a:t>Producers</a:t>
            </a:r>
            <a:endParaRPr lang="en-US" b="1" dirty="0"/>
          </a:p>
        </p:txBody>
      </p:sp>
      <p:sp>
        <p:nvSpPr>
          <p:cNvPr id="13" name="TextBox 12"/>
          <p:cNvSpPr txBox="1"/>
          <p:nvPr/>
        </p:nvSpPr>
        <p:spPr>
          <a:xfrm>
            <a:off x="3886200" y="761999"/>
            <a:ext cx="1560042" cy="2554545"/>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en-US" sz="3200" b="1" dirty="0" smtClean="0"/>
              <a:t>Security</a:t>
            </a:r>
          </a:p>
          <a:p>
            <a:pPr algn="ctr"/>
            <a:r>
              <a:rPr lang="en-US" sz="3200" b="1" dirty="0" smtClean="0"/>
              <a:t>Label</a:t>
            </a:r>
          </a:p>
          <a:p>
            <a:pPr algn="ctr"/>
            <a:r>
              <a:rPr lang="en-US" sz="3200" b="1" dirty="0" smtClean="0"/>
              <a:t>…</a:t>
            </a:r>
          </a:p>
          <a:p>
            <a:pPr algn="ctr"/>
            <a:r>
              <a:rPr lang="en-US" sz="3200" b="1" dirty="0" smtClean="0"/>
              <a:t>…</a:t>
            </a:r>
          </a:p>
          <a:p>
            <a:pPr algn="ctr"/>
            <a:r>
              <a:rPr lang="en-US" sz="3200" b="1" dirty="0" smtClean="0"/>
              <a:t>…</a:t>
            </a:r>
            <a:endParaRPr lang="en-US" b="1" dirty="0"/>
          </a:p>
        </p:txBody>
      </p:sp>
    </p:spTree>
    <p:extLst>
      <p:ext uri="{BB962C8B-B14F-4D97-AF65-F5344CB8AC3E}">
        <p14:creationId xmlns:p14="http://schemas.microsoft.com/office/powerpoint/2010/main" val="349188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84313" y="5080794"/>
            <a:ext cx="3375025"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eaLnBrk="1" hangingPunct="1">
              <a:lnSpc>
                <a:spcPct val="100000"/>
              </a:lnSpc>
            </a:pPr>
            <a:r>
              <a:rPr lang="en-US" b="1">
                <a:solidFill>
                  <a:schemeClr val="tx1"/>
                </a:solidFill>
                <a:latin typeface="Arial" charset="0"/>
              </a:rPr>
              <a:t>Ingredients: </a:t>
            </a:r>
            <a:r>
              <a:rPr lang="en-US">
                <a:solidFill>
                  <a:schemeClr val="tx1"/>
                </a:solidFill>
                <a:latin typeface="Arial" charset="0"/>
              </a:rPr>
              <a:t>Sun Java 1.5 runtime, Sun J2EE 1.2.2, Jakarta log4j 1.5, Jakarta Commons 2.1, Jakarta Struts 2.0, Harold XOM 1.1rc4, Hunter JDOMv1</a:t>
            </a:r>
          </a:p>
        </p:txBody>
      </p:sp>
      <p:grpSp>
        <p:nvGrpSpPr>
          <p:cNvPr id="3" name="Group 2"/>
          <p:cNvGrpSpPr>
            <a:grpSpLocks/>
          </p:cNvGrpSpPr>
          <p:nvPr/>
        </p:nvGrpSpPr>
        <p:grpSpPr bwMode="auto">
          <a:xfrm>
            <a:off x="5054600" y="805657"/>
            <a:ext cx="2605088" cy="5246683"/>
            <a:chOff x="3856" y="517"/>
            <a:chExt cx="1740" cy="3504"/>
          </a:xfrm>
        </p:grpSpPr>
        <p:pic>
          <p:nvPicPr>
            <p:cNvPr id="27" name="Picture 26" descr="Title and Serving Size Information section of label, with number of serv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 y="517"/>
              <a:ext cx="1740" cy="4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alorie section of label, showing number of calories per serving and calories from f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 y="1017"/>
              <a:ext cx="1740" cy="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Total Fat, Saturated Fat Cholesterol, Sodium with Total Carbohydrate section of label, with quantities and % daily val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6" y="1413"/>
              <a:ext cx="1740" cy="7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Remaining Carbohydrates, including Dietary Fiber and Sugars, Protein, Vitamin A, Vitamin C, Calcium and Iron section of label with % daily values, and quantities for fiber, sugar and prote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6" y="2186"/>
              <a:ext cx="1740" cy="97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ootnote section of label, indicating quantities of total fat, saturated fat, cholesterol, sodium, total carbohydrate, and dietary fiber for 2000 and 2500 calorie die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 y="3151"/>
              <a:ext cx="1740" cy="87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 Box 40"/>
          <p:cNvSpPr txBox="1">
            <a:spLocks noChangeArrowheads="1"/>
          </p:cNvSpPr>
          <p:nvPr/>
        </p:nvSpPr>
        <p:spPr bwMode="auto">
          <a:xfrm>
            <a:off x="5095875" y="827882"/>
            <a:ext cx="2538413" cy="3286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r>
              <a:rPr lang="en-US" sz="2400" b="1">
                <a:solidFill>
                  <a:schemeClr val="tx1"/>
                </a:solidFill>
                <a:latin typeface="Arial Black" charset="0"/>
              </a:rPr>
              <a:t>Software Facts</a:t>
            </a:r>
          </a:p>
        </p:txBody>
      </p:sp>
      <p:sp>
        <p:nvSpPr>
          <p:cNvPr id="5" name="Text Box 41"/>
          <p:cNvSpPr txBox="1">
            <a:spLocks noChangeArrowheads="1"/>
          </p:cNvSpPr>
          <p:nvPr/>
        </p:nvSpPr>
        <p:spPr bwMode="auto">
          <a:xfrm>
            <a:off x="5113338" y="1761332"/>
            <a:ext cx="2528887"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Modules</a:t>
            </a:r>
            <a:r>
              <a:rPr lang="en-US" sz="1000">
                <a:solidFill>
                  <a:schemeClr val="tx1"/>
                </a:solidFill>
                <a:latin typeface="Arial" charset="0"/>
              </a:rPr>
              <a:t> 155    Modules from Libraries 120</a:t>
            </a:r>
            <a:endParaRPr lang="en-US" sz="1000">
              <a:solidFill>
                <a:schemeClr val="tx1"/>
              </a:solidFill>
              <a:latin typeface="Arial Black" charset="0"/>
            </a:endParaRPr>
          </a:p>
        </p:txBody>
      </p:sp>
      <p:sp>
        <p:nvSpPr>
          <p:cNvPr id="6" name="Text Box 42"/>
          <p:cNvSpPr txBox="1">
            <a:spLocks noChangeArrowheads="1"/>
          </p:cNvSpPr>
          <p:nvPr/>
        </p:nvSpPr>
        <p:spPr bwMode="auto">
          <a:xfrm>
            <a:off x="5080000" y="2001044"/>
            <a:ext cx="2528888"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r"/>
            <a:r>
              <a:rPr lang="en-US" sz="1000">
                <a:solidFill>
                  <a:schemeClr val="tx1"/>
                </a:solidFill>
                <a:latin typeface="Arial Black" charset="0"/>
              </a:rPr>
              <a:t>% Vulnerability*</a:t>
            </a:r>
          </a:p>
        </p:txBody>
      </p:sp>
      <p:sp>
        <p:nvSpPr>
          <p:cNvPr id="7" name="Text Box 43"/>
          <p:cNvSpPr txBox="1">
            <a:spLocks noChangeArrowheads="1"/>
          </p:cNvSpPr>
          <p:nvPr/>
        </p:nvSpPr>
        <p:spPr bwMode="auto">
          <a:xfrm>
            <a:off x="5078413" y="4768057"/>
            <a:ext cx="2554287"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lnSpc>
                <a:spcPct val="95000"/>
              </a:lnSpc>
            </a:pPr>
            <a:r>
              <a:rPr lang="en-US" sz="700">
                <a:solidFill>
                  <a:schemeClr val="tx1"/>
                </a:solidFill>
                <a:latin typeface="Arial" charset="0"/>
              </a:rPr>
              <a:t>* % Vulnerability values are based on typical use scenarios for this product. Your Vulnerability Values may be higher or lower depending on your software security needs:</a:t>
            </a:r>
          </a:p>
        </p:txBody>
      </p:sp>
      <p:sp>
        <p:nvSpPr>
          <p:cNvPr id="8" name="Text Box 44"/>
          <p:cNvSpPr txBox="1">
            <a:spLocks noChangeArrowheads="1"/>
          </p:cNvSpPr>
          <p:nvPr/>
        </p:nvSpPr>
        <p:spPr bwMode="auto">
          <a:xfrm>
            <a:off x="5083175" y="2199482"/>
            <a:ext cx="1690688" cy="136525"/>
          </a:xfrm>
          <a:prstGeom prst="rect">
            <a:avLst/>
          </a:prstGeom>
          <a:solidFill>
            <a:srgbClr val="DADD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Cross Site Scripting</a:t>
            </a:r>
            <a:r>
              <a:rPr lang="en-US" sz="1000">
                <a:solidFill>
                  <a:schemeClr val="tx1"/>
                </a:solidFill>
                <a:latin typeface="Arial" charset="0"/>
              </a:rPr>
              <a:t> 22</a:t>
            </a:r>
            <a:endParaRPr lang="en-US" sz="1000">
              <a:solidFill>
                <a:schemeClr val="tx1"/>
              </a:solidFill>
              <a:latin typeface="Arial Black" charset="0"/>
            </a:endParaRPr>
          </a:p>
        </p:txBody>
      </p:sp>
      <p:sp>
        <p:nvSpPr>
          <p:cNvPr id="9" name="Text Box 45"/>
          <p:cNvSpPr txBox="1">
            <a:spLocks noChangeArrowheads="1"/>
          </p:cNvSpPr>
          <p:nvPr/>
        </p:nvSpPr>
        <p:spPr bwMode="auto">
          <a:xfrm>
            <a:off x="7308850" y="2177257"/>
            <a:ext cx="336550" cy="136525"/>
          </a:xfrm>
          <a:prstGeom prst="rect">
            <a:avLst/>
          </a:prstGeom>
          <a:solidFill>
            <a:srgbClr val="CC96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65</a:t>
            </a:r>
            <a:r>
              <a:rPr lang="en-US" sz="800">
                <a:solidFill>
                  <a:schemeClr val="tx1"/>
                </a:solidFill>
                <a:latin typeface="Arial Black" charset="0"/>
              </a:rPr>
              <a:t>%</a:t>
            </a:r>
          </a:p>
        </p:txBody>
      </p:sp>
      <p:sp>
        <p:nvSpPr>
          <p:cNvPr id="10" name="Text Box 46"/>
          <p:cNvSpPr txBox="1">
            <a:spLocks noChangeArrowheads="1"/>
          </p:cNvSpPr>
          <p:nvPr/>
        </p:nvSpPr>
        <p:spPr bwMode="auto">
          <a:xfrm>
            <a:off x="5100638" y="2766219"/>
            <a:ext cx="1690687" cy="136525"/>
          </a:xfrm>
          <a:prstGeom prst="rect">
            <a:avLst/>
          </a:prstGeom>
          <a:solidFill>
            <a:srgbClr val="DADD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SQL Injection   </a:t>
            </a:r>
            <a:r>
              <a:rPr lang="en-US" sz="1000">
                <a:solidFill>
                  <a:schemeClr val="tx1"/>
                </a:solidFill>
                <a:latin typeface="Arial" charset="0"/>
              </a:rPr>
              <a:t> 2</a:t>
            </a:r>
            <a:endParaRPr lang="en-US" sz="1000">
              <a:solidFill>
                <a:schemeClr val="tx1"/>
              </a:solidFill>
              <a:latin typeface="Arial Black" charset="0"/>
            </a:endParaRPr>
          </a:p>
        </p:txBody>
      </p:sp>
      <p:sp>
        <p:nvSpPr>
          <p:cNvPr id="11" name="Text Box 47"/>
          <p:cNvSpPr txBox="1">
            <a:spLocks noChangeArrowheads="1"/>
          </p:cNvSpPr>
          <p:nvPr/>
        </p:nvSpPr>
        <p:spPr bwMode="auto">
          <a:xfrm>
            <a:off x="5094288" y="2942432"/>
            <a:ext cx="1741487" cy="136525"/>
          </a:xfrm>
          <a:prstGeom prst="rect">
            <a:avLst/>
          </a:prstGeom>
          <a:solidFill>
            <a:srgbClr val="DADD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Buffer Overflow</a:t>
            </a:r>
            <a:r>
              <a:rPr lang="en-US" sz="1000">
                <a:solidFill>
                  <a:schemeClr val="tx1"/>
                </a:solidFill>
                <a:latin typeface="Arial" charset="0"/>
              </a:rPr>
              <a:t>    5</a:t>
            </a:r>
            <a:endParaRPr lang="en-US" sz="1000">
              <a:solidFill>
                <a:schemeClr val="tx1"/>
              </a:solidFill>
              <a:latin typeface="Arial Black" charset="0"/>
            </a:endParaRPr>
          </a:p>
        </p:txBody>
      </p:sp>
      <p:sp>
        <p:nvSpPr>
          <p:cNvPr id="12" name="Text Box 48"/>
          <p:cNvSpPr txBox="1">
            <a:spLocks noChangeArrowheads="1"/>
          </p:cNvSpPr>
          <p:nvPr/>
        </p:nvSpPr>
        <p:spPr bwMode="auto">
          <a:xfrm>
            <a:off x="5091113" y="3144044"/>
            <a:ext cx="2179637"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Total Security Mechanisms</a:t>
            </a:r>
            <a:r>
              <a:rPr lang="en-US" sz="1000">
                <a:solidFill>
                  <a:schemeClr val="tx1"/>
                </a:solidFill>
                <a:latin typeface="Arial" charset="0"/>
              </a:rPr>
              <a:t> 3</a:t>
            </a:r>
          </a:p>
        </p:txBody>
      </p:sp>
      <p:sp>
        <p:nvSpPr>
          <p:cNvPr id="13" name="Text Box 49"/>
          <p:cNvSpPr txBox="1">
            <a:spLocks noChangeArrowheads="1"/>
          </p:cNvSpPr>
          <p:nvPr/>
        </p:nvSpPr>
        <p:spPr bwMode="auto">
          <a:xfrm>
            <a:off x="5108575" y="3717132"/>
            <a:ext cx="2179638"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Encryption </a:t>
            </a:r>
            <a:r>
              <a:rPr lang="en-US" sz="1000">
                <a:solidFill>
                  <a:schemeClr val="tx1"/>
                </a:solidFill>
                <a:latin typeface="Arial" charset="0"/>
              </a:rPr>
              <a:t> 3</a:t>
            </a:r>
          </a:p>
        </p:txBody>
      </p:sp>
      <p:sp>
        <p:nvSpPr>
          <p:cNvPr id="14" name="Text Box 50"/>
          <p:cNvSpPr txBox="1">
            <a:spLocks noChangeArrowheads="1"/>
          </p:cNvSpPr>
          <p:nvPr/>
        </p:nvSpPr>
        <p:spPr bwMode="auto">
          <a:xfrm>
            <a:off x="5094288" y="4012407"/>
            <a:ext cx="2179637" cy="136525"/>
          </a:xfrm>
          <a:prstGeom prst="rect">
            <a:avLst/>
          </a:prstGeom>
          <a:solidFill>
            <a:srgbClr val="AFB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Authentication   15</a:t>
            </a:r>
          </a:p>
        </p:txBody>
      </p:sp>
      <p:sp>
        <p:nvSpPr>
          <p:cNvPr id="15" name="Text Box 51"/>
          <p:cNvSpPr txBox="1">
            <a:spLocks noChangeArrowheads="1"/>
          </p:cNvSpPr>
          <p:nvPr/>
        </p:nvSpPr>
        <p:spPr bwMode="auto">
          <a:xfrm>
            <a:off x="7326313" y="2955132"/>
            <a:ext cx="280987" cy="136525"/>
          </a:xfrm>
          <a:prstGeom prst="rect">
            <a:avLst/>
          </a:prstGeom>
          <a:solidFill>
            <a:srgbClr val="CC96B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Black" charset="0"/>
              </a:rPr>
              <a:t>95</a:t>
            </a:r>
            <a:r>
              <a:rPr lang="en-US" sz="800">
                <a:solidFill>
                  <a:schemeClr val="tx1"/>
                </a:solidFill>
                <a:latin typeface="Arial Black" charset="0"/>
              </a:rPr>
              <a:t>%</a:t>
            </a:r>
          </a:p>
        </p:txBody>
      </p:sp>
      <p:sp>
        <p:nvSpPr>
          <p:cNvPr id="16" name="Text Box 52"/>
          <p:cNvSpPr txBox="1">
            <a:spLocks noChangeArrowheads="1"/>
          </p:cNvSpPr>
          <p:nvPr/>
        </p:nvSpPr>
        <p:spPr bwMode="auto">
          <a:xfrm>
            <a:off x="5103813" y="3347244"/>
            <a:ext cx="2179637" cy="136525"/>
          </a:xfrm>
          <a:prstGeom prst="rect">
            <a:avLst/>
          </a:prstGeom>
          <a:solidFill>
            <a:srgbClr val="AFB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Modularity  .035</a:t>
            </a:r>
          </a:p>
        </p:txBody>
      </p:sp>
      <p:sp>
        <p:nvSpPr>
          <p:cNvPr id="17" name="Text Box 53"/>
          <p:cNvSpPr txBox="1">
            <a:spLocks noChangeArrowheads="1"/>
          </p:cNvSpPr>
          <p:nvPr/>
        </p:nvSpPr>
        <p:spPr bwMode="auto">
          <a:xfrm>
            <a:off x="5073650" y="3531394"/>
            <a:ext cx="2179638"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       Cyclomatic Complexity  323</a:t>
            </a:r>
          </a:p>
        </p:txBody>
      </p:sp>
      <p:sp>
        <p:nvSpPr>
          <p:cNvPr id="18" name="Text Box 54"/>
          <p:cNvSpPr txBox="1">
            <a:spLocks noChangeArrowheads="1"/>
          </p:cNvSpPr>
          <p:nvPr/>
        </p:nvSpPr>
        <p:spPr bwMode="auto">
          <a:xfrm>
            <a:off x="5094288" y="4196557"/>
            <a:ext cx="2179637" cy="136525"/>
          </a:xfrm>
          <a:prstGeom prst="rect">
            <a:avLst/>
          </a:prstGeom>
          <a:solidFill>
            <a:srgbClr val="AFB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Access Control    3</a:t>
            </a:r>
          </a:p>
        </p:txBody>
      </p:sp>
      <p:sp>
        <p:nvSpPr>
          <p:cNvPr id="19" name="Text Box 55"/>
          <p:cNvSpPr txBox="1">
            <a:spLocks noChangeArrowheads="1"/>
          </p:cNvSpPr>
          <p:nvPr/>
        </p:nvSpPr>
        <p:spPr bwMode="auto">
          <a:xfrm>
            <a:off x="5094288" y="4391819"/>
            <a:ext cx="2179637" cy="136525"/>
          </a:xfrm>
          <a:prstGeom prst="rect">
            <a:avLst/>
          </a:prstGeom>
          <a:solidFill>
            <a:srgbClr val="AFB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Input Validation   233</a:t>
            </a:r>
          </a:p>
        </p:txBody>
      </p:sp>
      <p:sp>
        <p:nvSpPr>
          <p:cNvPr id="20" name="Text Box 56"/>
          <p:cNvSpPr txBox="1">
            <a:spLocks noChangeArrowheads="1"/>
          </p:cNvSpPr>
          <p:nvPr/>
        </p:nvSpPr>
        <p:spPr bwMode="auto">
          <a:xfrm>
            <a:off x="5094288" y="4583907"/>
            <a:ext cx="2179637" cy="136525"/>
          </a:xfrm>
          <a:prstGeom prst="rect">
            <a:avLst/>
          </a:prstGeom>
          <a:solidFill>
            <a:srgbClr val="AFBC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Logging   33</a:t>
            </a:r>
          </a:p>
        </p:txBody>
      </p:sp>
      <p:sp>
        <p:nvSpPr>
          <p:cNvPr id="21" name="Text Box 57"/>
          <p:cNvSpPr txBox="1">
            <a:spLocks noChangeArrowheads="1"/>
          </p:cNvSpPr>
          <p:nvPr/>
        </p:nvSpPr>
        <p:spPr bwMode="auto">
          <a:xfrm>
            <a:off x="5076825" y="1132682"/>
            <a:ext cx="2568575" cy="136525"/>
          </a:xfrm>
          <a:prstGeom prst="rect">
            <a:avLst/>
          </a:prstGeom>
          <a:solidFill>
            <a:srgbClr val="C0DA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 Expected Number of Users  15</a:t>
            </a:r>
          </a:p>
        </p:txBody>
      </p:sp>
      <p:sp>
        <p:nvSpPr>
          <p:cNvPr id="22" name="Text Box 58"/>
          <p:cNvSpPr txBox="1">
            <a:spLocks noChangeArrowheads="1"/>
          </p:cNvSpPr>
          <p:nvPr/>
        </p:nvSpPr>
        <p:spPr bwMode="auto">
          <a:xfrm>
            <a:off x="5092700" y="1278732"/>
            <a:ext cx="2476500" cy="136525"/>
          </a:xfrm>
          <a:prstGeom prst="rect">
            <a:avLst/>
          </a:prstGeom>
          <a:solidFill>
            <a:srgbClr val="C0DA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Typical Roles per Instance 4</a:t>
            </a:r>
          </a:p>
        </p:txBody>
      </p:sp>
      <p:sp>
        <p:nvSpPr>
          <p:cNvPr id="23" name="Text Box 59"/>
          <p:cNvSpPr txBox="1">
            <a:spLocks noChangeArrowheads="1"/>
          </p:cNvSpPr>
          <p:nvPr/>
        </p:nvSpPr>
        <p:spPr bwMode="auto">
          <a:xfrm>
            <a:off x="5100638" y="2391569"/>
            <a:ext cx="1690687" cy="136525"/>
          </a:xfrm>
          <a:prstGeom prst="rect">
            <a:avLst/>
          </a:prstGeom>
          <a:solidFill>
            <a:srgbClr val="DADD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     </a:t>
            </a:r>
            <a:r>
              <a:rPr lang="en-US" sz="1000" i="1">
                <a:solidFill>
                  <a:schemeClr val="tx1"/>
                </a:solidFill>
                <a:latin typeface="Arial" charset="0"/>
              </a:rPr>
              <a:t>Reflected    12</a:t>
            </a:r>
            <a:endParaRPr lang="en-US" sz="1000">
              <a:solidFill>
                <a:schemeClr val="tx1"/>
              </a:solidFill>
              <a:latin typeface="Arial Black" charset="0"/>
            </a:endParaRPr>
          </a:p>
        </p:txBody>
      </p:sp>
      <p:sp>
        <p:nvSpPr>
          <p:cNvPr id="24" name="Text Box 60"/>
          <p:cNvSpPr txBox="1">
            <a:spLocks noChangeArrowheads="1"/>
          </p:cNvSpPr>
          <p:nvPr/>
        </p:nvSpPr>
        <p:spPr bwMode="auto">
          <a:xfrm>
            <a:off x="5102225" y="2583657"/>
            <a:ext cx="1690688" cy="136525"/>
          </a:xfrm>
          <a:prstGeom prst="rect">
            <a:avLst/>
          </a:prstGeom>
          <a:solidFill>
            <a:srgbClr val="DADD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r>
              <a:rPr lang="en-US" sz="1000">
                <a:solidFill>
                  <a:schemeClr val="tx1"/>
                </a:solidFill>
                <a:latin typeface="Arial" charset="0"/>
              </a:rPr>
              <a:t>     </a:t>
            </a:r>
            <a:r>
              <a:rPr lang="en-US" sz="1000" i="1">
                <a:solidFill>
                  <a:schemeClr val="tx1"/>
                </a:solidFill>
                <a:latin typeface="Arial" charset="0"/>
              </a:rPr>
              <a:t>Stored        10</a:t>
            </a:r>
            <a:endParaRPr lang="en-US" sz="1000">
              <a:solidFill>
                <a:schemeClr val="tx1"/>
              </a:solidFill>
              <a:latin typeface="Arial Black" charset="0"/>
            </a:endParaRPr>
          </a:p>
        </p:txBody>
      </p:sp>
      <p:sp>
        <p:nvSpPr>
          <p:cNvPr id="25" name="Text Box 61"/>
          <p:cNvSpPr txBox="1">
            <a:spLocks noChangeArrowheads="1"/>
          </p:cNvSpPr>
          <p:nvPr/>
        </p:nvSpPr>
        <p:spPr bwMode="auto">
          <a:xfrm>
            <a:off x="5113338" y="5277644"/>
            <a:ext cx="2508250" cy="739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lnSpc>
                <a:spcPct val="95000"/>
              </a:lnSpc>
            </a:pPr>
            <a:r>
              <a:rPr lang="en-US" sz="700">
                <a:solidFill>
                  <a:schemeClr val="tx1"/>
                </a:solidFill>
                <a:latin typeface="Arial" charset="0"/>
              </a:rPr>
              <a:t>Cross Site Scripting	 Less Than            10                    5</a:t>
            </a:r>
          </a:p>
          <a:p>
            <a:pPr algn="l">
              <a:lnSpc>
                <a:spcPct val="95000"/>
              </a:lnSpc>
            </a:pPr>
            <a:r>
              <a:rPr lang="en-US" sz="700">
                <a:solidFill>
                  <a:schemeClr val="tx1"/>
                </a:solidFill>
                <a:latin typeface="Arial" charset="0"/>
              </a:rPr>
              <a:t>     Reflected                  Less Than           10                    5</a:t>
            </a:r>
          </a:p>
          <a:p>
            <a:pPr algn="l">
              <a:lnSpc>
                <a:spcPct val="95000"/>
              </a:lnSpc>
            </a:pPr>
            <a:r>
              <a:rPr lang="en-US" sz="700">
                <a:solidFill>
                  <a:schemeClr val="tx1"/>
                </a:solidFill>
                <a:latin typeface="Arial" charset="0"/>
              </a:rPr>
              <a:t>     Stored                      Less Than           10                    5</a:t>
            </a:r>
          </a:p>
          <a:p>
            <a:pPr algn="l">
              <a:lnSpc>
                <a:spcPct val="95000"/>
              </a:lnSpc>
            </a:pPr>
            <a:r>
              <a:rPr lang="en-US" sz="700">
                <a:solidFill>
                  <a:schemeClr val="tx1"/>
                </a:solidFill>
                <a:latin typeface="Arial" charset="0"/>
              </a:rPr>
              <a:t>SQL Injection                 Less Than           20                    2</a:t>
            </a:r>
          </a:p>
          <a:p>
            <a:pPr algn="l">
              <a:lnSpc>
                <a:spcPct val="95000"/>
              </a:lnSpc>
            </a:pPr>
            <a:r>
              <a:rPr lang="en-US" sz="700">
                <a:solidFill>
                  <a:schemeClr val="tx1"/>
                </a:solidFill>
                <a:latin typeface="Arial" charset="0"/>
              </a:rPr>
              <a:t>Buffer Overflow             Less Than            20                   2</a:t>
            </a:r>
          </a:p>
          <a:p>
            <a:pPr algn="l">
              <a:lnSpc>
                <a:spcPct val="95000"/>
              </a:lnSpc>
            </a:pPr>
            <a:r>
              <a:rPr lang="en-US" sz="700">
                <a:solidFill>
                  <a:schemeClr val="tx1"/>
                </a:solidFill>
                <a:latin typeface="Arial" charset="0"/>
              </a:rPr>
              <a:t>Security Mechanisms                                10                   14</a:t>
            </a:r>
          </a:p>
          <a:p>
            <a:pPr algn="l">
              <a:lnSpc>
                <a:spcPct val="95000"/>
              </a:lnSpc>
            </a:pPr>
            <a:r>
              <a:rPr lang="en-US" sz="700">
                <a:solidFill>
                  <a:schemeClr val="tx1"/>
                </a:solidFill>
                <a:latin typeface="Arial" charset="0"/>
              </a:rPr>
              <a:t>     Encryption                                             3                   15</a:t>
            </a:r>
            <a:br>
              <a:rPr lang="en-US" sz="700">
                <a:solidFill>
                  <a:schemeClr val="tx1"/>
                </a:solidFill>
                <a:latin typeface="Arial" charset="0"/>
              </a:rPr>
            </a:br>
            <a:endParaRPr lang="en-US" sz="200">
              <a:solidFill>
                <a:schemeClr val="tx1"/>
              </a:solidFill>
              <a:latin typeface="Arial" charset="0"/>
            </a:endParaRPr>
          </a:p>
        </p:txBody>
      </p:sp>
      <p:sp>
        <p:nvSpPr>
          <p:cNvPr id="26" name="Text Box 62"/>
          <p:cNvSpPr txBox="1">
            <a:spLocks noChangeArrowheads="1"/>
          </p:cNvSpPr>
          <p:nvPr/>
        </p:nvSpPr>
        <p:spPr bwMode="auto">
          <a:xfrm>
            <a:off x="6011863" y="5112544"/>
            <a:ext cx="1639887" cy="10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defPPr>
              <a:defRPr lang="en-US"/>
            </a:defPPr>
            <a:lvl1pPr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1pPr>
            <a:lvl2pPr marL="4572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2pPr>
            <a:lvl3pPr marL="9144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3pPr>
            <a:lvl4pPr marL="13716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4pPr>
            <a:lvl5pPr marL="1828800" algn="ctr" rtl="0" eaLnBrk="0" fontAlgn="base" hangingPunct="0">
              <a:lnSpc>
                <a:spcPct val="90000"/>
              </a:lnSpc>
              <a:spcBef>
                <a:spcPct val="0"/>
              </a:spcBef>
              <a:spcAft>
                <a:spcPct val="0"/>
              </a:spcAft>
              <a:defRPr sz="1400" kern="1200">
                <a:solidFill>
                  <a:schemeClr val="bg1"/>
                </a:solidFill>
                <a:latin typeface="Century Gothic" charset="0"/>
                <a:ea typeface="+mn-ea"/>
                <a:cs typeface="+mn-cs"/>
              </a:defRPr>
            </a:lvl5pPr>
            <a:lvl6pPr marL="2286000" algn="l" defTabSz="914400" rtl="0" eaLnBrk="1" latinLnBrk="0" hangingPunct="1">
              <a:defRPr sz="1400" kern="1200">
                <a:solidFill>
                  <a:schemeClr val="bg1"/>
                </a:solidFill>
                <a:latin typeface="Century Gothic" charset="0"/>
                <a:ea typeface="+mn-ea"/>
                <a:cs typeface="+mn-cs"/>
              </a:defRPr>
            </a:lvl6pPr>
            <a:lvl7pPr marL="2743200" algn="l" defTabSz="914400" rtl="0" eaLnBrk="1" latinLnBrk="0" hangingPunct="1">
              <a:defRPr sz="1400" kern="1200">
                <a:solidFill>
                  <a:schemeClr val="bg1"/>
                </a:solidFill>
                <a:latin typeface="Century Gothic" charset="0"/>
                <a:ea typeface="+mn-ea"/>
                <a:cs typeface="+mn-cs"/>
              </a:defRPr>
            </a:lvl7pPr>
            <a:lvl8pPr marL="3200400" algn="l" defTabSz="914400" rtl="0" eaLnBrk="1" latinLnBrk="0" hangingPunct="1">
              <a:defRPr sz="1400" kern="1200">
                <a:solidFill>
                  <a:schemeClr val="bg1"/>
                </a:solidFill>
                <a:latin typeface="Century Gothic" charset="0"/>
                <a:ea typeface="+mn-ea"/>
                <a:cs typeface="+mn-cs"/>
              </a:defRPr>
            </a:lvl8pPr>
            <a:lvl9pPr marL="3657600" algn="l" defTabSz="914400" rtl="0" eaLnBrk="1" latinLnBrk="0" hangingPunct="1">
              <a:defRPr sz="1400" kern="1200">
                <a:solidFill>
                  <a:schemeClr val="bg1"/>
                </a:solidFill>
                <a:latin typeface="Century Gothic" charset="0"/>
                <a:ea typeface="+mn-ea"/>
                <a:cs typeface="+mn-cs"/>
              </a:defRPr>
            </a:lvl9pPr>
          </a:lstStyle>
          <a:p>
            <a:pPr algn="l">
              <a:lnSpc>
                <a:spcPct val="95000"/>
              </a:lnSpc>
            </a:pPr>
            <a:r>
              <a:rPr lang="en-US" sz="700">
                <a:solidFill>
                  <a:schemeClr val="tx1"/>
                </a:solidFill>
                <a:latin typeface="Arial" charset="0"/>
              </a:rPr>
              <a:t>Usage               Intranet           Internet</a:t>
            </a:r>
          </a:p>
        </p:txBody>
      </p:sp>
    </p:spTree>
    <p:extLst>
      <p:ext uri="{BB962C8B-B14F-4D97-AF65-F5344CB8AC3E}">
        <p14:creationId xmlns:p14="http://schemas.microsoft.com/office/powerpoint/2010/main" val="429948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iPhone</a:t>
            </a:r>
          </a:p>
          <a:p>
            <a:endParaRPr lang="en-US" dirty="0"/>
          </a:p>
          <a:p>
            <a:r>
              <a:rPr lang="en-US" dirty="0" smtClean="0"/>
              <a:t>Android</a:t>
            </a:r>
          </a:p>
          <a:p>
            <a:endParaRPr lang="en-US" dirty="0"/>
          </a:p>
          <a:p>
            <a:r>
              <a:rPr lang="en-US" dirty="0" err="1" smtClean="0"/>
              <a:t>tinyURL</a:t>
            </a:r>
            <a:endParaRPr lang="en-US" dirty="0" smtClean="0"/>
          </a:p>
          <a:p>
            <a:endParaRPr lang="en-US" dirty="0"/>
          </a:p>
          <a:p>
            <a:r>
              <a:rPr lang="en-US" dirty="0" smtClean="0"/>
              <a:t>installer</a:t>
            </a:r>
            <a:endParaRPr lang="en-US" dirty="0"/>
          </a:p>
        </p:txBody>
      </p:sp>
      <p:pic>
        <p:nvPicPr>
          <p:cNvPr id="13314" name="Picture 2" descr="http://www.electricpig.co.uk/wp-content/uploads/2009/04/iphone-app-store-hits-1b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1100"/>
            <a:ext cx="9144000" cy="910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67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1600200" y="457185"/>
            <a:ext cx="34194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sz="1800">
                <a:solidFill>
                  <a:schemeClr val="tx1"/>
                </a:solidFill>
                <a:latin typeface="+mn-lt"/>
                <a:ea typeface="+mn-ea"/>
              </a:defRPr>
            </a:lvl4pPr>
            <a:lvl5pPr marL="2057400" indent="-228600" algn="l" rtl="0" fontAlgn="base">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a:spcBef>
                <a:spcPts val="0"/>
              </a:spcBef>
            </a:pPr>
            <a:r>
              <a:rPr lang="en-US" dirty="0"/>
              <a:t>Hook: Starts Automatically</a:t>
            </a:r>
          </a:p>
          <a:p>
            <a:pPr>
              <a:spcBef>
                <a:spcPts val="0"/>
              </a:spcBef>
            </a:pPr>
            <a:endParaRPr lang="en-US" dirty="0" smtClean="0"/>
          </a:p>
          <a:p>
            <a:pPr>
              <a:spcBef>
                <a:spcPts val="0"/>
              </a:spcBef>
            </a:pPr>
            <a:endParaRPr lang="en-US" dirty="0"/>
          </a:p>
          <a:p>
            <a:pPr>
              <a:spcBef>
                <a:spcPts val="0"/>
              </a:spcBef>
            </a:pPr>
            <a:r>
              <a:rPr lang="en-US" dirty="0"/>
              <a:t>Dial: Places a Call</a:t>
            </a:r>
          </a:p>
          <a:p>
            <a:pPr>
              <a:spcBef>
                <a:spcPts val="0"/>
              </a:spcBef>
            </a:pPr>
            <a:endParaRPr lang="en-US" dirty="0" smtClean="0"/>
          </a:p>
          <a:p>
            <a:pPr>
              <a:spcBef>
                <a:spcPts val="0"/>
              </a:spcBef>
            </a:pPr>
            <a:endParaRPr lang="en-US" dirty="0"/>
          </a:p>
          <a:p>
            <a:pPr>
              <a:spcBef>
                <a:spcPts val="0"/>
              </a:spcBef>
            </a:pPr>
            <a:endParaRPr lang="en-US" dirty="0"/>
          </a:p>
          <a:p>
            <a:pPr>
              <a:spcBef>
                <a:spcPts val="0"/>
              </a:spcBef>
            </a:pPr>
            <a:r>
              <a:rPr lang="en-US" dirty="0"/>
              <a:t>Modify: Alters OS</a:t>
            </a:r>
          </a:p>
          <a:p>
            <a:pPr>
              <a:spcBef>
                <a:spcPts val="0"/>
              </a:spcBef>
            </a:pPr>
            <a:endParaRPr lang="en-US" dirty="0"/>
          </a:p>
          <a:p>
            <a:pPr>
              <a:spcBef>
                <a:spcPts val="0"/>
              </a:spcBef>
            </a:pPr>
            <a:endParaRPr lang="en-US" dirty="0" smtClean="0"/>
          </a:p>
          <a:p>
            <a:pPr>
              <a:spcBef>
                <a:spcPts val="0"/>
              </a:spcBef>
            </a:pPr>
            <a:endParaRPr lang="en-US" dirty="0"/>
          </a:p>
          <a:p>
            <a:pPr>
              <a:spcBef>
                <a:spcPts val="0"/>
              </a:spcBef>
            </a:pPr>
            <a:r>
              <a:rPr lang="en-US" dirty="0" smtClean="0"/>
              <a:t>Monitors </a:t>
            </a:r>
            <a:r>
              <a:rPr lang="en-US" dirty="0"/>
              <a:t>you when not active program</a:t>
            </a:r>
          </a:p>
          <a:p>
            <a:pPr>
              <a:spcBef>
                <a:spcPts val="0"/>
              </a:spcBef>
            </a:pPr>
            <a:endParaRPr lang="en-US" dirty="0"/>
          </a:p>
        </p:txBody>
      </p:sp>
      <p:sp>
        <p:nvSpPr>
          <p:cNvPr id="4" name="Rectangle 3"/>
          <p:cNvSpPr>
            <a:spLocks noGrp="1" noChangeArrowheads="1"/>
          </p:cNvSpPr>
          <p:nvPr/>
        </p:nvSpPr>
        <p:spPr bwMode="auto">
          <a:xfrm>
            <a:off x="6286995" y="457185"/>
            <a:ext cx="3657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sz="1800">
                <a:solidFill>
                  <a:schemeClr val="tx1"/>
                </a:solidFill>
                <a:latin typeface="+mn-lt"/>
                <a:ea typeface="+mn-ea"/>
              </a:defRPr>
            </a:lvl4pPr>
            <a:lvl5pPr marL="2057400" indent="-228600" algn="l" rtl="0" fontAlgn="base">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a:spcBef>
                <a:spcPts val="0"/>
              </a:spcBef>
            </a:pPr>
            <a:r>
              <a:rPr lang="en-US" dirty="0"/>
              <a:t>Displays Pop-Ups</a:t>
            </a:r>
            <a:br>
              <a:rPr lang="en-US" dirty="0"/>
            </a:br>
            <a:endParaRPr lang="en-US" dirty="0" smtClean="0"/>
          </a:p>
          <a:p>
            <a:pPr>
              <a:spcBef>
                <a:spcPts val="0"/>
              </a:spcBef>
            </a:pPr>
            <a:endParaRPr lang="en-US" dirty="0" smtClean="0"/>
          </a:p>
          <a:p>
            <a:pPr>
              <a:spcBef>
                <a:spcPts val="0"/>
              </a:spcBef>
            </a:pPr>
            <a:endParaRPr lang="en-US" dirty="0" smtClean="0"/>
          </a:p>
          <a:p>
            <a:pPr>
              <a:spcBef>
                <a:spcPts val="0"/>
              </a:spcBef>
            </a:pPr>
            <a:r>
              <a:rPr lang="en-US" dirty="0" smtClean="0"/>
              <a:t>Remote </a:t>
            </a:r>
            <a:r>
              <a:rPr lang="en-US" dirty="0"/>
              <a:t>Control</a:t>
            </a:r>
          </a:p>
          <a:p>
            <a:pPr>
              <a:spcBef>
                <a:spcPts val="0"/>
              </a:spcBef>
            </a:pPr>
            <a:endParaRPr lang="en-US" dirty="0" smtClean="0"/>
          </a:p>
          <a:p>
            <a:pPr>
              <a:spcBef>
                <a:spcPts val="0"/>
              </a:spcBef>
            </a:pPr>
            <a:endParaRPr lang="en-US" dirty="0"/>
          </a:p>
          <a:p>
            <a:pPr>
              <a:spcBef>
                <a:spcPts val="0"/>
              </a:spcBef>
            </a:pPr>
            <a:endParaRPr lang="en-US" dirty="0" smtClean="0"/>
          </a:p>
          <a:p>
            <a:pPr>
              <a:spcBef>
                <a:spcPts val="0"/>
              </a:spcBef>
            </a:pPr>
            <a:r>
              <a:rPr lang="en-US" dirty="0" smtClean="0"/>
              <a:t>Self-Updates</a:t>
            </a:r>
            <a:endParaRPr lang="en-US" dirty="0"/>
          </a:p>
          <a:p>
            <a:pPr>
              <a:spcBef>
                <a:spcPts val="0"/>
              </a:spcBef>
            </a:pPr>
            <a:endParaRPr lang="en-US" dirty="0" smtClean="0"/>
          </a:p>
          <a:p>
            <a:pPr>
              <a:spcBef>
                <a:spcPts val="0"/>
              </a:spcBef>
            </a:pPr>
            <a:endParaRPr lang="en-US" dirty="0"/>
          </a:p>
          <a:p>
            <a:pPr>
              <a:spcBef>
                <a:spcPts val="0"/>
              </a:spcBef>
            </a:pPr>
            <a:endParaRPr lang="en-US" dirty="0" smtClean="0"/>
          </a:p>
          <a:p>
            <a:pPr>
              <a:spcBef>
                <a:spcPts val="0"/>
              </a:spcBef>
            </a:pPr>
            <a:r>
              <a:rPr lang="en-US" dirty="0" smtClean="0"/>
              <a:t>Stuck</a:t>
            </a:r>
            <a:r>
              <a:rPr lang="en-US" dirty="0"/>
              <a:t>: Cannot be Uninstalled</a:t>
            </a:r>
          </a:p>
        </p:txBody>
      </p:sp>
      <p:pic>
        <p:nvPicPr>
          <p:cNvPr id="5" name="Picture 4" descr="d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99758"/>
            <a:ext cx="1512248" cy="1531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1" y="146935"/>
            <a:ext cx="1512247" cy="1531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odif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452579"/>
            <a:ext cx="1512248" cy="1531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oni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5105400"/>
            <a:ext cx="1512248" cy="15319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300" y="76200"/>
            <a:ext cx="1549858" cy="1570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rem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300" y="1743815"/>
            <a:ext cx="1549858" cy="1570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l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6300" y="3411430"/>
            <a:ext cx="1549858" cy="1570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uninst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6300" y="5079046"/>
            <a:ext cx="1549858" cy="15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92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ndroinica-serve.s3.amazonaws.com/wp-content/uploads/2010/07/security-permis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7000"/>
            <a:ext cx="3962400" cy="660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9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81" t="15988" r="11591" b="37646"/>
          <a:stretch/>
        </p:blipFill>
        <p:spPr bwMode="auto">
          <a:xfrm>
            <a:off x="304800" y="304800"/>
            <a:ext cx="8839200" cy="670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363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wasp_logo.gif"/>
          <p:cNvPicPr>
            <a:picLocks noChangeAspect="1"/>
          </p:cNvPicPr>
          <p:nvPr/>
        </p:nvPicPr>
        <p:blipFill>
          <a:blip r:embed="rId3" cstate="print"/>
          <a:stretch>
            <a:fillRect/>
          </a:stretch>
        </p:blipFill>
        <p:spPr>
          <a:xfrm>
            <a:off x="152400" y="76200"/>
            <a:ext cx="3219450" cy="3219450"/>
          </a:xfrm>
          <a:prstGeom prst="rect">
            <a:avLst/>
          </a:prstGeom>
        </p:spPr>
      </p:pic>
      <p:pic>
        <p:nvPicPr>
          <p:cNvPr id="9" name="Picture 8" descr="owasp_logo.gif"/>
          <p:cNvPicPr>
            <a:picLocks noChangeAspect="1"/>
          </p:cNvPicPr>
          <p:nvPr/>
        </p:nvPicPr>
        <p:blipFill>
          <a:blip r:embed="rId3" cstate="print">
            <a:duotone>
              <a:prstClr val="black"/>
              <a:srgbClr val="00B050">
                <a:tint val="45000"/>
                <a:satMod val="400000"/>
              </a:srgbClr>
            </a:duotone>
          </a:blip>
          <a:stretch>
            <a:fillRect/>
          </a:stretch>
        </p:blipFill>
        <p:spPr>
          <a:xfrm>
            <a:off x="3962400" y="228600"/>
            <a:ext cx="3219450" cy="3219450"/>
          </a:xfrm>
          <a:prstGeom prst="rect">
            <a:avLst/>
          </a:prstGeom>
        </p:spPr>
      </p:pic>
      <p:pic>
        <p:nvPicPr>
          <p:cNvPr id="13" name="Picture 12" descr="owasp_logo.gif"/>
          <p:cNvPicPr>
            <a:picLocks noChangeAspect="1"/>
          </p:cNvPicPr>
          <p:nvPr/>
        </p:nvPicPr>
        <p:blipFill>
          <a:blip r:embed="rId3" cstate="print">
            <a:duotone>
              <a:prstClr val="black"/>
              <a:schemeClr val="accent6">
                <a:tint val="45000"/>
                <a:satMod val="400000"/>
              </a:schemeClr>
            </a:duotone>
          </a:blip>
          <a:stretch>
            <a:fillRect/>
          </a:stretch>
        </p:blipFill>
        <p:spPr>
          <a:xfrm>
            <a:off x="1676400" y="3429000"/>
            <a:ext cx="3219450" cy="3219450"/>
          </a:xfrm>
          <a:prstGeom prst="rect">
            <a:avLst/>
          </a:prstGeom>
        </p:spPr>
      </p:pic>
      <p:pic>
        <p:nvPicPr>
          <p:cNvPr id="17" name="Picture 16" descr="owasp_logo.gif"/>
          <p:cNvPicPr>
            <a:picLocks noChangeAspect="1"/>
          </p:cNvPicPr>
          <p:nvPr/>
        </p:nvPicPr>
        <p:blipFill>
          <a:blip r:embed="rId3" cstate="print">
            <a:duotone>
              <a:prstClr val="black"/>
              <a:srgbClr val="FF0000">
                <a:tint val="45000"/>
                <a:satMod val="400000"/>
              </a:srgbClr>
            </a:duotone>
          </a:blip>
          <a:stretch>
            <a:fillRect/>
          </a:stretch>
        </p:blipFill>
        <p:spPr>
          <a:xfrm>
            <a:off x="5638800" y="3429000"/>
            <a:ext cx="3219450" cy="3219450"/>
          </a:xfrm>
          <a:prstGeom prst="rect">
            <a:avLst/>
          </a:prstGeom>
        </p:spPr>
      </p:pic>
      <p:grpSp>
        <p:nvGrpSpPr>
          <p:cNvPr id="27" name="Group 26"/>
          <p:cNvGrpSpPr/>
          <p:nvPr/>
        </p:nvGrpSpPr>
        <p:grpSpPr>
          <a:xfrm>
            <a:off x="4366071" y="762000"/>
            <a:ext cx="2438400" cy="2354643"/>
            <a:chOff x="4366071" y="762000"/>
            <a:chExt cx="2438400" cy="2354643"/>
          </a:xfrm>
        </p:grpSpPr>
        <p:sp>
          <p:nvSpPr>
            <p:cNvPr id="25" name="Rectangle 24"/>
            <p:cNvSpPr/>
            <p:nvPr/>
          </p:nvSpPr>
          <p:spPr>
            <a:xfrm>
              <a:off x="4381185" y="762000"/>
              <a:ext cx="2392130" cy="2354643"/>
            </a:xfrm>
            <a:prstGeom prst="rect">
              <a:avLst/>
            </a:prstGeom>
          </p:spPr>
          <p:txBody>
            <a:bodyPr wrap="none" anchor="b">
              <a:prstTxWarp prst="textButton">
                <a:avLst/>
              </a:prstTxWarp>
              <a:spAutoFit/>
              <a:scene3d>
                <a:camera prst="orthographicFront"/>
                <a:lightRig rig="threePt" dir="t"/>
              </a:scene3d>
              <a:sp3d extrusionH="57150">
                <a:bevelT w="38100" h="38100"/>
              </a:sp3d>
            </a:bodyPr>
            <a:lstStyle/>
            <a:p>
              <a:pPr algn="ctr"/>
              <a:r>
                <a:rPr lang="en-US" sz="3200" b="1" dirty="0" smtClean="0">
                  <a:solidFill>
                    <a:schemeClr val="bg1"/>
                  </a:solidFill>
                  <a:effectLst>
                    <a:glow rad="101600">
                      <a:srgbClr val="002060">
                        <a:alpha val="60000"/>
                      </a:srgbClr>
                    </a:glow>
                  </a:effectLst>
                  <a:latin typeface="Copperplate Gothic Bold" pitchFamily="34" charset="0"/>
                </a:rPr>
                <a:t>OWASP</a:t>
              </a:r>
              <a:endParaRPr lang="en-US" sz="2000" b="1" dirty="0" smtClean="0">
                <a:solidFill>
                  <a:schemeClr val="bg1"/>
                </a:solidFill>
                <a:effectLst>
                  <a:glow rad="101600">
                    <a:srgbClr val="002060">
                      <a:alpha val="60000"/>
                    </a:srgbClr>
                  </a:glow>
                </a:effectLst>
                <a:latin typeface="Copperplate Gothic Bold" pitchFamily="34" charset="0"/>
              </a:endParaRPr>
            </a:p>
            <a:p>
              <a:pPr algn="ctr"/>
              <a:r>
                <a:rPr lang="en-US" sz="4800" b="1" dirty="0" smtClean="0">
                  <a:solidFill>
                    <a:schemeClr val="bg1"/>
                  </a:solidFill>
                  <a:effectLst>
                    <a:glow rad="101600">
                      <a:srgbClr val="002060">
                        <a:alpha val="60000"/>
                      </a:srgbClr>
                    </a:glow>
                  </a:effectLst>
                  <a:latin typeface="Copperplate Gothic Bold" pitchFamily="34" charset="0"/>
                </a:rPr>
                <a:t> </a:t>
              </a:r>
              <a:endParaRPr lang="en-US" sz="2000" b="1" dirty="0">
                <a:solidFill>
                  <a:schemeClr val="bg1"/>
                </a:solidFill>
                <a:effectLst>
                  <a:glow rad="101600">
                    <a:srgbClr val="002060">
                      <a:alpha val="60000"/>
                    </a:srgbClr>
                  </a:glow>
                </a:effectLst>
                <a:latin typeface="Copperplate Gothic Bold" pitchFamily="34" charset="0"/>
              </a:endParaRPr>
            </a:p>
            <a:p>
              <a:pPr algn="ctr"/>
              <a:r>
                <a:rPr lang="en-US" sz="2000" b="1" dirty="0" smtClean="0">
                  <a:solidFill>
                    <a:schemeClr val="bg1"/>
                  </a:solidFill>
                  <a:effectLst>
                    <a:glow rad="101600">
                      <a:srgbClr val="002060">
                        <a:alpha val="60000"/>
                      </a:srgbClr>
                    </a:glow>
                  </a:effectLst>
                  <a:latin typeface="Copperplate Gothic Bold" pitchFamily="34" charset="0"/>
                </a:rPr>
                <a:t>Security Program</a:t>
              </a:r>
              <a:endParaRPr lang="en-US" sz="2000" dirty="0">
                <a:effectLst>
                  <a:glow rad="101600">
                    <a:srgbClr val="002060">
                      <a:alpha val="60000"/>
                    </a:srgbClr>
                  </a:glow>
                </a:effectLst>
                <a:latin typeface="Copperplate Gothic Bold" pitchFamily="34" charset="0"/>
              </a:endParaRPr>
            </a:p>
          </p:txBody>
        </p:sp>
        <p:sp>
          <p:nvSpPr>
            <p:cNvPr id="26" name="Rectangle 25"/>
            <p:cNvSpPr/>
            <p:nvPr/>
          </p:nvSpPr>
          <p:spPr>
            <a:xfrm>
              <a:off x="4366071" y="1462914"/>
              <a:ext cx="2438400"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chemeClr val="bg1"/>
                  </a:solidFill>
                  <a:effectLst>
                    <a:glow rad="101600">
                      <a:srgbClr val="002060">
                        <a:alpha val="60000"/>
                      </a:srgbClr>
                    </a:glow>
                  </a:effectLst>
                  <a:latin typeface="Copperplate Gothic Bold" pitchFamily="34" charset="0"/>
                </a:rPr>
                <a:t>SHARED</a:t>
              </a:r>
              <a:endParaRPr lang="en-US" sz="3600" b="1" dirty="0">
                <a:solidFill>
                  <a:schemeClr val="bg1"/>
                </a:solidFill>
                <a:effectLst>
                  <a:glow rad="101600">
                    <a:srgbClr val="002060">
                      <a:alpha val="60000"/>
                    </a:srgbClr>
                  </a:glow>
                </a:effectLst>
                <a:latin typeface="Copperplate Gothic Bold" pitchFamily="34" charset="0"/>
              </a:endParaRPr>
            </a:p>
          </p:txBody>
        </p:sp>
      </p:grpSp>
      <p:grpSp>
        <p:nvGrpSpPr>
          <p:cNvPr id="28" name="Group 27"/>
          <p:cNvGrpSpPr/>
          <p:nvPr/>
        </p:nvGrpSpPr>
        <p:grpSpPr>
          <a:xfrm>
            <a:off x="556071" y="593856"/>
            <a:ext cx="2438400" cy="2354643"/>
            <a:chOff x="4366071" y="762000"/>
            <a:chExt cx="2438400" cy="2354643"/>
          </a:xfrm>
        </p:grpSpPr>
        <p:sp>
          <p:nvSpPr>
            <p:cNvPr id="29" name="Rectangle 28"/>
            <p:cNvSpPr/>
            <p:nvPr/>
          </p:nvSpPr>
          <p:spPr>
            <a:xfrm>
              <a:off x="4381185" y="762000"/>
              <a:ext cx="2392130" cy="2354643"/>
            </a:xfrm>
            <a:prstGeom prst="rect">
              <a:avLst/>
            </a:prstGeom>
          </p:spPr>
          <p:txBody>
            <a:bodyPr wrap="none" anchor="b">
              <a:prstTxWarp prst="textButton">
                <a:avLst/>
              </a:prstTxWarp>
              <a:spAutoFit/>
              <a:scene3d>
                <a:camera prst="orthographicFront"/>
                <a:lightRig rig="threePt" dir="t"/>
              </a:scene3d>
              <a:sp3d extrusionH="57150">
                <a:bevelT w="38100" h="38100"/>
              </a:sp3d>
            </a:bodyPr>
            <a:lstStyle/>
            <a:p>
              <a:pPr algn="ctr"/>
              <a:r>
                <a:rPr lang="en-US" sz="3200" b="1" dirty="0" smtClean="0">
                  <a:solidFill>
                    <a:schemeClr val="bg1"/>
                  </a:solidFill>
                  <a:effectLst>
                    <a:glow rad="101600">
                      <a:srgbClr val="002060">
                        <a:alpha val="60000"/>
                      </a:srgbClr>
                    </a:glow>
                  </a:effectLst>
                  <a:latin typeface="Copperplate Gothic Bold" pitchFamily="34" charset="0"/>
                </a:rPr>
                <a:t>OWASP</a:t>
              </a:r>
              <a:endParaRPr lang="en-US" sz="2000" b="1" dirty="0" smtClean="0">
                <a:solidFill>
                  <a:schemeClr val="bg1"/>
                </a:solidFill>
                <a:effectLst>
                  <a:glow rad="101600">
                    <a:srgbClr val="002060">
                      <a:alpha val="60000"/>
                    </a:srgbClr>
                  </a:glow>
                </a:effectLst>
                <a:latin typeface="Copperplate Gothic Bold" pitchFamily="34" charset="0"/>
              </a:endParaRPr>
            </a:p>
            <a:p>
              <a:pPr algn="ctr"/>
              <a:r>
                <a:rPr lang="en-US" sz="4800" b="1" dirty="0" smtClean="0">
                  <a:solidFill>
                    <a:schemeClr val="bg1"/>
                  </a:solidFill>
                  <a:effectLst>
                    <a:glow rad="101600">
                      <a:srgbClr val="002060">
                        <a:alpha val="60000"/>
                      </a:srgbClr>
                    </a:glow>
                  </a:effectLst>
                  <a:latin typeface="Copperplate Gothic Bold" pitchFamily="34" charset="0"/>
                </a:rPr>
                <a:t> </a:t>
              </a:r>
              <a:endParaRPr lang="en-US" sz="2000" b="1" dirty="0">
                <a:solidFill>
                  <a:schemeClr val="bg1"/>
                </a:solidFill>
                <a:effectLst>
                  <a:glow rad="101600">
                    <a:srgbClr val="002060">
                      <a:alpha val="60000"/>
                    </a:srgbClr>
                  </a:glow>
                </a:effectLst>
                <a:latin typeface="Copperplate Gothic Bold" pitchFamily="34" charset="0"/>
              </a:endParaRPr>
            </a:p>
            <a:p>
              <a:pPr algn="ctr"/>
              <a:r>
                <a:rPr lang="en-US" sz="2000" b="1" dirty="0" smtClean="0">
                  <a:solidFill>
                    <a:schemeClr val="bg1"/>
                  </a:solidFill>
                  <a:effectLst>
                    <a:glow rad="101600">
                      <a:srgbClr val="002060">
                        <a:alpha val="60000"/>
                      </a:srgbClr>
                    </a:glow>
                  </a:effectLst>
                  <a:latin typeface="Copperplate Gothic Bold" pitchFamily="34" charset="0"/>
                </a:rPr>
                <a:t>Security Program</a:t>
              </a:r>
              <a:endParaRPr lang="en-US" sz="2000" dirty="0">
                <a:effectLst>
                  <a:glow rad="101600">
                    <a:srgbClr val="002060">
                      <a:alpha val="60000"/>
                    </a:srgbClr>
                  </a:glow>
                </a:effectLst>
                <a:latin typeface="Copperplate Gothic Bold" pitchFamily="34" charset="0"/>
              </a:endParaRPr>
            </a:p>
          </p:txBody>
        </p:sp>
        <p:sp>
          <p:nvSpPr>
            <p:cNvPr id="30" name="Rectangle 29"/>
            <p:cNvSpPr/>
            <p:nvPr/>
          </p:nvSpPr>
          <p:spPr>
            <a:xfrm>
              <a:off x="4366071" y="1462914"/>
              <a:ext cx="2438400"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chemeClr val="bg1"/>
                  </a:solidFill>
                  <a:effectLst>
                    <a:glow rad="101600">
                      <a:srgbClr val="002060">
                        <a:alpha val="60000"/>
                      </a:srgbClr>
                    </a:glow>
                  </a:effectLst>
                  <a:latin typeface="Copperplate Gothic Bold" pitchFamily="34" charset="0"/>
                </a:rPr>
                <a:t>OPEN</a:t>
              </a:r>
              <a:endParaRPr lang="en-US" sz="3600" b="1" dirty="0">
                <a:solidFill>
                  <a:schemeClr val="bg1"/>
                </a:solidFill>
                <a:effectLst>
                  <a:glow rad="101600">
                    <a:srgbClr val="002060">
                      <a:alpha val="60000"/>
                    </a:srgbClr>
                  </a:glow>
                </a:effectLst>
                <a:latin typeface="Copperplate Gothic Bold" pitchFamily="34" charset="0"/>
              </a:endParaRPr>
            </a:p>
          </p:txBody>
        </p:sp>
      </p:grpSp>
      <p:grpSp>
        <p:nvGrpSpPr>
          <p:cNvPr id="31" name="Group 30"/>
          <p:cNvGrpSpPr/>
          <p:nvPr/>
        </p:nvGrpSpPr>
        <p:grpSpPr>
          <a:xfrm>
            <a:off x="2072514" y="3946656"/>
            <a:ext cx="2438400" cy="2354643"/>
            <a:chOff x="4366071" y="762000"/>
            <a:chExt cx="2438400" cy="2354643"/>
          </a:xfrm>
        </p:grpSpPr>
        <p:sp>
          <p:nvSpPr>
            <p:cNvPr id="32" name="Rectangle 31"/>
            <p:cNvSpPr/>
            <p:nvPr/>
          </p:nvSpPr>
          <p:spPr>
            <a:xfrm>
              <a:off x="4381185" y="762000"/>
              <a:ext cx="2392130" cy="2354643"/>
            </a:xfrm>
            <a:prstGeom prst="rect">
              <a:avLst/>
            </a:prstGeom>
          </p:spPr>
          <p:txBody>
            <a:bodyPr wrap="none" anchor="b">
              <a:prstTxWarp prst="textButton">
                <a:avLst/>
              </a:prstTxWarp>
              <a:spAutoFit/>
              <a:scene3d>
                <a:camera prst="orthographicFront"/>
                <a:lightRig rig="threePt" dir="t"/>
              </a:scene3d>
              <a:sp3d extrusionH="57150">
                <a:bevelT w="38100" h="38100"/>
              </a:sp3d>
            </a:bodyPr>
            <a:lstStyle/>
            <a:p>
              <a:pPr algn="ctr"/>
              <a:r>
                <a:rPr lang="en-US" sz="3200" b="1" dirty="0" smtClean="0">
                  <a:solidFill>
                    <a:schemeClr val="bg1"/>
                  </a:solidFill>
                  <a:effectLst>
                    <a:glow rad="101600">
                      <a:srgbClr val="002060">
                        <a:alpha val="60000"/>
                      </a:srgbClr>
                    </a:glow>
                  </a:effectLst>
                  <a:latin typeface="Copperplate Gothic Bold" pitchFamily="34" charset="0"/>
                </a:rPr>
                <a:t>OWASP</a:t>
              </a:r>
              <a:endParaRPr lang="en-US" sz="2000" b="1" dirty="0" smtClean="0">
                <a:solidFill>
                  <a:schemeClr val="bg1"/>
                </a:solidFill>
                <a:effectLst>
                  <a:glow rad="101600">
                    <a:srgbClr val="002060">
                      <a:alpha val="60000"/>
                    </a:srgbClr>
                  </a:glow>
                </a:effectLst>
                <a:latin typeface="Copperplate Gothic Bold" pitchFamily="34" charset="0"/>
              </a:endParaRPr>
            </a:p>
            <a:p>
              <a:pPr algn="ctr"/>
              <a:r>
                <a:rPr lang="en-US" sz="4800" b="1" dirty="0" smtClean="0">
                  <a:solidFill>
                    <a:schemeClr val="bg1"/>
                  </a:solidFill>
                  <a:effectLst>
                    <a:glow rad="101600">
                      <a:srgbClr val="002060">
                        <a:alpha val="60000"/>
                      </a:srgbClr>
                    </a:glow>
                  </a:effectLst>
                  <a:latin typeface="Copperplate Gothic Bold" pitchFamily="34" charset="0"/>
                </a:rPr>
                <a:t> </a:t>
              </a:r>
              <a:endParaRPr lang="en-US" sz="2000" b="1" dirty="0">
                <a:solidFill>
                  <a:schemeClr val="bg1"/>
                </a:solidFill>
                <a:effectLst>
                  <a:glow rad="101600">
                    <a:srgbClr val="002060">
                      <a:alpha val="60000"/>
                    </a:srgbClr>
                  </a:glow>
                </a:effectLst>
                <a:latin typeface="Copperplate Gothic Bold" pitchFamily="34" charset="0"/>
              </a:endParaRPr>
            </a:p>
            <a:p>
              <a:pPr algn="ctr"/>
              <a:r>
                <a:rPr lang="en-US" sz="2000" b="1" dirty="0" smtClean="0">
                  <a:solidFill>
                    <a:schemeClr val="bg1"/>
                  </a:solidFill>
                  <a:effectLst>
                    <a:glow rad="101600">
                      <a:srgbClr val="002060">
                        <a:alpha val="60000"/>
                      </a:srgbClr>
                    </a:glow>
                  </a:effectLst>
                  <a:latin typeface="Copperplate Gothic Bold" pitchFamily="34" charset="0"/>
                </a:rPr>
                <a:t>Security Program</a:t>
              </a:r>
              <a:endParaRPr lang="en-US" sz="2000" dirty="0">
                <a:effectLst>
                  <a:glow rad="101600">
                    <a:srgbClr val="002060">
                      <a:alpha val="60000"/>
                    </a:srgbClr>
                  </a:glow>
                </a:effectLst>
                <a:latin typeface="Copperplate Gothic Bold" pitchFamily="34" charset="0"/>
              </a:endParaRPr>
            </a:p>
          </p:txBody>
        </p:sp>
        <p:sp>
          <p:nvSpPr>
            <p:cNvPr id="33" name="Rectangle 32"/>
            <p:cNvSpPr/>
            <p:nvPr/>
          </p:nvSpPr>
          <p:spPr>
            <a:xfrm>
              <a:off x="4366071" y="1462914"/>
              <a:ext cx="2438400" cy="646331"/>
            </a:xfrm>
            <a:prstGeom prst="rect">
              <a:avLst/>
            </a:prstGeom>
          </p:spPr>
          <p:txBody>
            <a:bodyPr wrap="square">
              <a:spAutoFit/>
              <a:scene3d>
                <a:camera prst="orthographicFront"/>
                <a:lightRig rig="threePt" dir="t"/>
              </a:scene3d>
              <a:sp3d extrusionH="57150">
                <a:bevelT w="38100" h="38100"/>
              </a:sp3d>
            </a:bodyPr>
            <a:lstStyle/>
            <a:p>
              <a:pPr algn="ctr"/>
              <a:r>
                <a:rPr lang="en-US" sz="3600" b="1" dirty="0" smtClean="0">
                  <a:solidFill>
                    <a:schemeClr val="bg1"/>
                  </a:solidFill>
                  <a:effectLst>
                    <a:glow rad="101600">
                      <a:srgbClr val="002060">
                        <a:alpha val="60000"/>
                      </a:srgbClr>
                    </a:glow>
                  </a:effectLst>
                  <a:latin typeface="Copperplate Gothic Bold" pitchFamily="34" charset="0"/>
                </a:rPr>
                <a:t>PRIVATE</a:t>
              </a:r>
              <a:endParaRPr lang="en-US" sz="3600" b="1" dirty="0">
                <a:solidFill>
                  <a:schemeClr val="bg1"/>
                </a:solidFill>
                <a:effectLst>
                  <a:glow rad="101600">
                    <a:srgbClr val="002060">
                      <a:alpha val="60000"/>
                    </a:srgbClr>
                  </a:glow>
                </a:effectLst>
                <a:latin typeface="Copperplate Gothic Bold" pitchFamily="34" charset="0"/>
              </a:endParaRPr>
            </a:p>
          </p:txBody>
        </p:sp>
      </p:grpSp>
      <p:grpSp>
        <p:nvGrpSpPr>
          <p:cNvPr id="34" name="Group 33"/>
          <p:cNvGrpSpPr/>
          <p:nvPr/>
        </p:nvGrpSpPr>
        <p:grpSpPr>
          <a:xfrm>
            <a:off x="5715000" y="3954843"/>
            <a:ext cx="3064374" cy="2354643"/>
            <a:chOff x="4053084" y="762000"/>
            <a:chExt cx="3064374" cy="2354643"/>
          </a:xfrm>
        </p:grpSpPr>
        <p:sp>
          <p:nvSpPr>
            <p:cNvPr id="35" name="Rectangle 34"/>
            <p:cNvSpPr/>
            <p:nvPr/>
          </p:nvSpPr>
          <p:spPr>
            <a:xfrm>
              <a:off x="4381185" y="762000"/>
              <a:ext cx="2392130" cy="2354643"/>
            </a:xfrm>
            <a:prstGeom prst="rect">
              <a:avLst/>
            </a:prstGeom>
          </p:spPr>
          <p:txBody>
            <a:bodyPr wrap="none" anchor="b">
              <a:prstTxWarp prst="textButton">
                <a:avLst/>
              </a:prstTxWarp>
              <a:spAutoFit/>
              <a:scene3d>
                <a:camera prst="orthographicFront"/>
                <a:lightRig rig="threePt" dir="t"/>
              </a:scene3d>
              <a:sp3d extrusionH="57150">
                <a:bevelT w="38100" h="38100"/>
              </a:sp3d>
            </a:bodyPr>
            <a:lstStyle/>
            <a:p>
              <a:pPr algn="ctr"/>
              <a:r>
                <a:rPr lang="en-US" sz="3200" b="1" dirty="0" smtClean="0">
                  <a:solidFill>
                    <a:schemeClr val="bg1"/>
                  </a:solidFill>
                  <a:effectLst>
                    <a:glow rad="101600">
                      <a:srgbClr val="002060">
                        <a:alpha val="60000"/>
                      </a:srgbClr>
                    </a:glow>
                  </a:effectLst>
                  <a:latin typeface="Copperplate Gothic Bold" pitchFamily="34" charset="0"/>
                </a:rPr>
                <a:t>OWASP</a:t>
              </a:r>
              <a:endParaRPr lang="en-US" sz="2000" b="1" dirty="0" smtClean="0">
                <a:solidFill>
                  <a:schemeClr val="bg1"/>
                </a:solidFill>
                <a:effectLst>
                  <a:glow rad="101600">
                    <a:srgbClr val="002060">
                      <a:alpha val="60000"/>
                    </a:srgbClr>
                  </a:glow>
                </a:effectLst>
                <a:latin typeface="Copperplate Gothic Bold" pitchFamily="34" charset="0"/>
              </a:endParaRPr>
            </a:p>
            <a:p>
              <a:pPr algn="ctr"/>
              <a:r>
                <a:rPr lang="en-US" sz="4800" b="1" dirty="0" smtClean="0">
                  <a:solidFill>
                    <a:schemeClr val="bg1"/>
                  </a:solidFill>
                  <a:effectLst>
                    <a:glow rad="101600">
                      <a:srgbClr val="002060">
                        <a:alpha val="60000"/>
                      </a:srgbClr>
                    </a:glow>
                  </a:effectLst>
                  <a:latin typeface="Copperplate Gothic Bold" pitchFamily="34" charset="0"/>
                </a:rPr>
                <a:t> </a:t>
              </a:r>
              <a:endParaRPr lang="en-US" sz="2000" b="1" dirty="0">
                <a:solidFill>
                  <a:schemeClr val="bg1"/>
                </a:solidFill>
                <a:effectLst>
                  <a:glow rad="101600">
                    <a:srgbClr val="002060">
                      <a:alpha val="60000"/>
                    </a:srgbClr>
                  </a:glow>
                </a:effectLst>
                <a:latin typeface="Copperplate Gothic Bold" pitchFamily="34" charset="0"/>
              </a:endParaRPr>
            </a:p>
            <a:p>
              <a:pPr algn="ctr"/>
              <a:r>
                <a:rPr lang="en-US" sz="2000" b="1" dirty="0" smtClean="0">
                  <a:solidFill>
                    <a:schemeClr val="bg1"/>
                  </a:solidFill>
                  <a:effectLst>
                    <a:glow rad="101600">
                      <a:srgbClr val="002060">
                        <a:alpha val="60000"/>
                      </a:srgbClr>
                    </a:glow>
                  </a:effectLst>
                  <a:latin typeface="Copperplate Gothic Bold" pitchFamily="34" charset="0"/>
                </a:rPr>
                <a:t>Insecurity Program</a:t>
              </a:r>
              <a:endParaRPr lang="en-US" sz="2000" dirty="0">
                <a:effectLst>
                  <a:glow rad="101600">
                    <a:srgbClr val="002060">
                      <a:alpha val="60000"/>
                    </a:srgbClr>
                  </a:glow>
                </a:effectLst>
                <a:latin typeface="Copperplate Gothic Bold" pitchFamily="34" charset="0"/>
              </a:endParaRPr>
            </a:p>
          </p:txBody>
        </p:sp>
        <p:sp>
          <p:nvSpPr>
            <p:cNvPr id="36" name="Rectangle 35"/>
            <p:cNvSpPr/>
            <p:nvPr/>
          </p:nvSpPr>
          <p:spPr>
            <a:xfrm>
              <a:off x="4053084" y="1462914"/>
              <a:ext cx="3064374" cy="584775"/>
            </a:xfrm>
            <a:prstGeom prst="rect">
              <a:avLst/>
            </a:prstGeom>
          </p:spPr>
          <p:txBody>
            <a:bodyPr wrap="square">
              <a:spAutoFit/>
              <a:scene3d>
                <a:camera prst="orthographicFront"/>
                <a:lightRig rig="threePt" dir="t"/>
              </a:scene3d>
              <a:sp3d extrusionH="57150">
                <a:bevelT w="38100" h="38100"/>
              </a:sp3d>
            </a:bodyPr>
            <a:lstStyle/>
            <a:p>
              <a:pPr algn="ctr"/>
              <a:r>
                <a:rPr lang="en-US" sz="3200" b="1" dirty="0" smtClean="0">
                  <a:solidFill>
                    <a:schemeClr val="bg1"/>
                  </a:solidFill>
                  <a:effectLst>
                    <a:glow rad="101600">
                      <a:srgbClr val="002060">
                        <a:alpha val="60000"/>
                      </a:srgbClr>
                    </a:glow>
                  </a:effectLst>
                  <a:latin typeface="Copperplate Gothic Bold" pitchFamily="34" charset="0"/>
                </a:rPr>
                <a:t>“TRUST US”</a:t>
              </a:r>
              <a:endParaRPr lang="en-US" sz="3200" b="1" dirty="0">
                <a:solidFill>
                  <a:schemeClr val="bg1"/>
                </a:solidFill>
                <a:effectLst>
                  <a:glow rad="101600">
                    <a:srgbClr val="002060">
                      <a:alpha val="60000"/>
                    </a:srgbClr>
                  </a:glow>
                </a:effectLst>
                <a:latin typeface="Copperplate Gothic Bold" pitchFamily="34" charset="0"/>
              </a:endParaRPr>
            </a:p>
          </p:txBody>
        </p:sp>
      </p:grpSp>
    </p:spTree>
    <p:extLst>
      <p:ext uri="{BB962C8B-B14F-4D97-AF65-F5344CB8AC3E}">
        <p14:creationId xmlns:p14="http://schemas.microsoft.com/office/powerpoint/2010/main" val="3820365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calhost:8080/SecurityFacts/label?id=6515937018971621634"/>
          <p:cNvPicPr>
            <a:picLocks noChangeAspect="1" noChangeArrowheads="1"/>
          </p:cNvPicPr>
          <p:nvPr/>
        </p:nvPicPr>
        <p:blipFill rotWithShape="1">
          <a:blip r:embed="rId3">
            <a:extLst>
              <a:ext uri="{28A0092B-C50C-407E-A947-70E740481C1C}">
                <a14:useLocalDpi xmlns:a14="http://schemas.microsoft.com/office/drawing/2010/main" val="0"/>
              </a:ext>
            </a:extLst>
          </a:blip>
          <a:srcRect b="72538"/>
          <a:stretch/>
        </p:blipFill>
        <p:spPr bwMode="auto">
          <a:xfrm>
            <a:off x="0" y="76200"/>
            <a:ext cx="2992441" cy="2952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localhost:8080/SecurityFacts/label?id=6515937018971621634"/>
          <p:cNvPicPr>
            <a:picLocks noChangeAspect="1" noChangeArrowheads="1"/>
          </p:cNvPicPr>
          <p:nvPr/>
        </p:nvPicPr>
        <p:blipFill rotWithShape="1">
          <a:blip r:embed="rId3">
            <a:extLst>
              <a:ext uri="{28A0092B-C50C-407E-A947-70E740481C1C}">
                <a14:useLocalDpi xmlns:a14="http://schemas.microsoft.com/office/drawing/2010/main" val="0"/>
              </a:ext>
            </a:extLst>
          </a:blip>
          <a:srcRect t="26475" b="25131"/>
          <a:stretch/>
        </p:blipFill>
        <p:spPr bwMode="auto">
          <a:xfrm>
            <a:off x="3076345" y="511630"/>
            <a:ext cx="2992441" cy="5203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localhost:8080/SecurityFacts/label?id=6515937018971621634"/>
          <p:cNvPicPr>
            <a:picLocks noChangeAspect="1" noChangeArrowheads="1"/>
          </p:cNvPicPr>
          <p:nvPr/>
        </p:nvPicPr>
        <p:blipFill rotWithShape="1">
          <a:blip r:embed="rId3">
            <a:extLst>
              <a:ext uri="{28A0092B-C50C-407E-A947-70E740481C1C}">
                <a14:useLocalDpi xmlns:a14="http://schemas.microsoft.com/office/drawing/2010/main" val="0"/>
              </a:ext>
            </a:extLst>
          </a:blip>
          <a:srcRect t="73281" b="-601"/>
          <a:stretch/>
        </p:blipFill>
        <p:spPr bwMode="auto">
          <a:xfrm>
            <a:off x="6096000" y="3385457"/>
            <a:ext cx="2992441" cy="2939143"/>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10800000">
            <a:off x="1295400" y="310515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439820" y="3080657"/>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6248400"/>
            <a:ext cx="6013698" cy="461665"/>
          </a:xfrm>
          <a:prstGeom prst="rect">
            <a:avLst/>
          </a:prstGeom>
        </p:spPr>
        <p:txBody>
          <a:bodyPr wrap="none">
            <a:spAutoFit/>
          </a:bodyPr>
          <a:lstStyle/>
          <a:p>
            <a:r>
              <a:rPr lang="en-US" sz="2400" dirty="0">
                <a:hlinkClick r:id="rId4"/>
              </a:rPr>
              <a:t>http://www.aspectsecurity.com/SecurityFacts/</a:t>
            </a:r>
            <a:endParaRPr lang="en-US" sz="2400" dirty="0"/>
          </a:p>
        </p:txBody>
      </p:sp>
      <p:sp>
        <p:nvSpPr>
          <p:cNvPr id="8" name="TextBox 7"/>
          <p:cNvSpPr txBox="1"/>
          <p:nvPr/>
        </p:nvSpPr>
        <p:spPr>
          <a:xfrm>
            <a:off x="331182" y="3505200"/>
            <a:ext cx="2183418" cy="584775"/>
          </a:xfrm>
          <a:prstGeom prst="rect">
            <a:avLst/>
          </a:prstGeom>
          <a:noFill/>
        </p:spPr>
        <p:txBody>
          <a:bodyPr wrap="none" rtlCol="0">
            <a:spAutoFit/>
          </a:bodyPr>
          <a:lstStyle/>
          <a:p>
            <a:pPr algn="ctr"/>
            <a:r>
              <a:rPr lang="en-US" sz="3200" b="1" dirty="0" smtClean="0"/>
              <a:t>OWASP T10</a:t>
            </a:r>
            <a:endParaRPr lang="en-US" b="1" dirty="0"/>
          </a:p>
        </p:txBody>
      </p:sp>
      <p:sp>
        <p:nvSpPr>
          <p:cNvPr id="9" name="TextBox 8"/>
          <p:cNvSpPr txBox="1"/>
          <p:nvPr/>
        </p:nvSpPr>
        <p:spPr>
          <a:xfrm>
            <a:off x="6499432" y="1970782"/>
            <a:ext cx="2263568" cy="1077218"/>
          </a:xfrm>
          <a:prstGeom prst="rect">
            <a:avLst/>
          </a:prstGeom>
          <a:noFill/>
        </p:spPr>
        <p:txBody>
          <a:bodyPr wrap="none" rtlCol="0">
            <a:spAutoFit/>
          </a:bodyPr>
          <a:lstStyle/>
          <a:p>
            <a:pPr algn="ctr"/>
            <a:r>
              <a:rPr lang="en-US" sz="3200" b="1" dirty="0" smtClean="0"/>
              <a:t>OWASP</a:t>
            </a:r>
            <a:br>
              <a:rPr lang="en-US" sz="3200" b="1" dirty="0" smtClean="0"/>
            </a:br>
            <a:r>
              <a:rPr lang="en-US" sz="3200" b="1" dirty="0" err="1" smtClean="0"/>
              <a:t>OpenSAMM</a:t>
            </a:r>
            <a:endParaRPr lang="en-US" b="1" dirty="0"/>
          </a:p>
        </p:txBody>
      </p:sp>
    </p:spTree>
    <p:extLst>
      <p:ext uri="{BB962C8B-B14F-4D97-AF65-F5344CB8AC3E}">
        <p14:creationId xmlns:p14="http://schemas.microsoft.com/office/powerpoint/2010/main" val="2496378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8643"/>
            <a:ext cx="5924550" cy="641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2250"/>
            <a:ext cx="5924550" cy="641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8643"/>
            <a:ext cx="5924550" cy="641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5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0" name="Group 39"/>
          <p:cNvGrpSpPr/>
          <p:nvPr/>
        </p:nvGrpSpPr>
        <p:grpSpPr>
          <a:xfrm>
            <a:off x="1694270" y="838200"/>
            <a:ext cx="5755461" cy="5821358"/>
            <a:chOff x="2195211" y="46042"/>
            <a:chExt cx="6676422" cy="6752864"/>
          </a:xfrm>
        </p:grpSpPr>
        <p:sp>
          <p:nvSpPr>
            <p:cNvPr id="11" name="Oval 10"/>
            <p:cNvSpPr/>
            <p:nvPr/>
          </p:nvSpPr>
          <p:spPr>
            <a:xfrm rot="18907704">
              <a:off x="2195211" y="1981426"/>
              <a:ext cx="2743200" cy="2819400"/>
            </a:xfrm>
            <a:prstGeom prst="ellipse">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p:cNvSpPr/>
            <p:nvPr/>
          </p:nvSpPr>
          <p:spPr>
            <a:xfrm rot="18907704">
              <a:off x="4184355" y="3979506"/>
              <a:ext cx="2743200" cy="2819400"/>
            </a:xfrm>
            <a:prstGeom prst="ellipse">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rot="18907704">
              <a:off x="4139289" y="46042"/>
              <a:ext cx="2743200" cy="28194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Oval 13"/>
            <p:cNvSpPr/>
            <p:nvPr/>
          </p:nvSpPr>
          <p:spPr>
            <a:xfrm rot="18907704">
              <a:off x="6128433" y="2044122"/>
              <a:ext cx="2743200" cy="28194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Oval 4"/>
            <p:cNvSpPr/>
            <p:nvPr/>
          </p:nvSpPr>
          <p:spPr>
            <a:xfrm>
              <a:off x="2790222" y="603074"/>
              <a:ext cx="2743200" cy="2819400"/>
            </a:xfrm>
            <a:prstGeom prst="ellipse">
              <a:avLst/>
            </a:prstGeom>
            <a:solidFill>
              <a:srgbClr val="C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Oval 5"/>
            <p:cNvSpPr/>
            <p:nvPr/>
          </p:nvSpPr>
          <p:spPr>
            <a:xfrm>
              <a:off x="2790222" y="3422474"/>
              <a:ext cx="2743200" cy="2819400"/>
            </a:xfrm>
            <a:prstGeom prst="ellipse">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Oval 6"/>
            <p:cNvSpPr/>
            <p:nvPr/>
          </p:nvSpPr>
          <p:spPr>
            <a:xfrm>
              <a:off x="5533422" y="603074"/>
              <a:ext cx="2743200" cy="2819400"/>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p:cNvSpPr/>
            <p:nvPr/>
          </p:nvSpPr>
          <p:spPr>
            <a:xfrm>
              <a:off x="5533422" y="3422474"/>
              <a:ext cx="2743200" cy="2819400"/>
            </a:xfrm>
            <a:prstGeom prst="ellips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p:cNvSpPr/>
            <p:nvPr/>
          </p:nvSpPr>
          <p:spPr>
            <a:xfrm>
              <a:off x="4343400" y="2249008"/>
              <a:ext cx="2362104" cy="2427718"/>
            </a:xfrm>
            <a:prstGeom prst="ellipse">
              <a:avLst/>
            </a:prstGeom>
            <a:gradFill flip="none" rotWithShape="1">
              <a:gsLst>
                <a:gs pos="35000">
                  <a:schemeClr val="bg1"/>
                </a:gs>
                <a:gs pos="62000">
                  <a:schemeClr val="dk1">
                    <a:tint val="37000"/>
                    <a:satMod val="300000"/>
                    <a:alpha val="19000"/>
                  </a:schemeClr>
                </a:gs>
              </a:gsLst>
              <a:path path="circle">
                <a:fillToRect l="50000" t="50000" r="50000" b="50000"/>
              </a:path>
              <a:tileRect/>
            </a:gradFill>
            <a:ln>
              <a:noFill/>
            </a:ln>
            <a:effectLst>
              <a:outerShdw blurRad="63500" sx="102000" sy="102000" algn="ctr" rotWithShape="0">
                <a:prstClr val="black">
                  <a:alpha val="40000"/>
                </a:prstClr>
              </a:outerShdw>
            </a:effectLst>
            <a:scene3d>
              <a:camera prst="orthographicFront"/>
              <a:lightRig rig="threePt" dir="t"/>
            </a:scene3d>
            <a:sp3d>
              <a:bevelT prst="convex"/>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solidFill>
              </a:endParaRPr>
            </a:p>
          </p:txBody>
        </p:sp>
        <p:sp>
          <p:nvSpPr>
            <p:cNvPr id="18" name="Rectangle 17"/>
            <p:cNvSpPr/>
            <p:nvPr/>
          </p:nvSpPr>
          <p:spPr>
            <a:xfrm>
              <a:off x="4668115" y="2914471"/>
              <a:ext cx="1707198" cy="1200329"/>
            </a:xfrm>
            <a:prstGeom prst="rect">
              <a:avLst/>
            </a:prstGeom>
          </p:spPr>
          <p:txBody>
            <a:bodyPr wrap="none">
              <a:spAutoFit/>
            </a:bodyPr>
            <a:lstStyle/>
            <a:p>
              <a:pPr algn="ctr"/>
              <a:r>
                <a:rPr lang="en-US" sz="2400" b="1" dirty="0" err="1" smtClean="0">
                  <a:latin typeface="Copperplate Gothic Bold" pitchFamily="34" charset="0"/>
                </a:rPr>
                <a:t>AppSec</a:t>
              </a:r>
              <a:r>
                <a:rPr lang="en-US" sz="2400" b="1" dirty="0" smtClean="0">
                  <a:latin typeface="Copperplate Gothic Bold" pitchFamily="34" charset="0"/>
                </a:rPr>
                <a:t/>
              </a:r>
              <a:br>
                <a:rPr lang="en-US" sz="2400" b="1" dirty="0" smtClean="0">
                  <a:latin typeface="Copperplate Gothic Bold" pitchFamily="34" charset="0"/>
                </a:rPr>
              </a:br>
              <a:r>
                <a:rPr lang="en-US" sz="2400" b="1" dirty="0" smtClean="0">
                  <a:latin typeface="Copperplate Gothic Bold" pitchFamily="34" charset="0"/>
                </a:rPr>
                <a:t>Visibility</a:t>
              </a:r>
            </a:p>
            <a:p>
              <a:pPr algn="ctr"/>
              <a:r>
                <a:rPr lang="en-US" sz="2400" b="1" dirty="0" smtClean="0">
                  <a:latin typeface="Copperplate Gothic Bold" pitchFamily="34" charset="0"/>
                </a:rPr>
                <a:t>Cycle</a:t>
              </a:r>
              <a:endParaRPr lang="en-US" sz="2400" b="1" dirty="0">
                <a:latin typeface="Copperplate Gothic Bold" pitchFamily="34" charset="0"/>
              </a:endParaRPr>
            </a:p>
          </p:txBody>
        </p:sp>
        <p:sp>
          <p:nvSpPr>
            <p:cNvPr id="22" name="Rectangle 21"/>
            <p:cNvSpPr/>
            <p:nvPr/>
          </p:nvSpPr>
          <p:spPr>
            <a:xfrm>
              <a:off x="7353252" y="5334000"/>
              <a:ext cx="498855" cy="307777"/>
            </a:xfrm>
            <a:prstGeom prst="rect">
              <a:avLst/>
            </a:prstGeom>
          </p:spPr>
          <p:txBody>
            <a:bodyPr wrap="none">
              <a:spAutoFit/>
            </a:bodyPr>
            <a:lstStyle/>
            <a:p>
              <a:pPr algn="ctr"/>
              <a:r>
                <a:rPr lang="en-US" sz="1400" b="1" dirty="0" smtClean="0">
                  <a:solidFill>
                    <a:schemeClr val="bg1"/>
                  </a:solidFill>
                  <a:latin typeface="Agency FB" pitchFamily="34" charset="0"/>
                </a:rPr>
                <a:t>Audit</a:t>
              </a:r>
              <a:endParaRPr lang="en-US" sz="1400" b="1" dirty="0">
                <a:solidFill>
                  <a:schemeClr val="bg1"/>
                </a:solidFill>
                <a:latin typeface="Agency FB" pitchFamily="34" charset="0"/>
              </a:endParaRPr>
            </a:p>
          </p:txBody>
        </p:sp>
        <p:sp>
          <p:nvSpPr>
            <p:cNvPr id="23" name="Rectangle 22"/>
            <p:cNvSpPr/>
            <p:nvPr/>
          </p:nvSpPr>
          <p:spPr>
            <a:xfrm>
              <a:off x="7048452" y="1295400"/>
              <a:ext cx="873958" cy="307777"/>
            </a:xfrm>
            <a:prstGeom prst="rect">
              <a:avLst/>
            </a:prstGeom>
          </p:spPr>
          <p:txBody>
            <a:bodyPr wrap="none">
              <a:spAutoFit/>
            </a:bodyPr>
            <a:lstStyle/>
            <a:p>
              <a:pPr algn="ctr"/>
              <a:r>
                <a:rPr lang="en-US" sz="1400" b="1" dirty="0" smtClean="0">
                  <a:solidFill>
                    <a:schemeClr val="bg1"/>
                  </a:solidFill>
                  <a:latin typeface="Agency FB" pitchFamily="34" charset="0"/>
                </a:rPr>
                <a:t>Developers</a:t>
              </a:r>
              <a:endParaRPr lang="en-US" sz="1400" b="1" dirty="0">
                <a:solidFill>
                  <a:schemeClr val="bg1"/>
                </a:solidFill>
                <a:latin typeface="Agency FB" pitchFamily="34" charset="0"/>
              </a:endParaRPr>
            </a:p>
          </p:txBody>
        </p:sp>
        <p:sp>
          <p:nvSpPr>
            <p:cNvPr id="24" name="Rectangle 23"/>
            <p:cNvSpPr/>
            <p:nvPr/>
          </p:nvSpPr>
          <p:spPr>
            <a:xfrm>
              <a:off x="8115252" y="3200400"/>
              <a:ext cx="628698" cy="307777"/>
            </a:xfrm>
            <a:prstGeom prst="rect">
              <a:avLst/>
            </a:prstGeom>
          </p:spPr>
          <p:txBody>
            <a:bodyPr wrap="none">
              <a:spAutoFit/>
            </a:bodyPr>
            <a:lstStyle/>
            <a:p>
              <a:pPr algn="ctr"/>
              <a:r>
                <a:rPr lang="en-US" sz="1400" b="1" dirty="0" err="1" smtClean="0">
                  <a:solidFill>
                    <a:schemeClr val="bg1"/>
                  </a:solidFill>
                  <a:latin typeface="Agency FB" pitchFamily="34" charset="0"/>
                </a:rPr>
                <a:t>Infosec</a:t>
              </a:r>
              <a:endParaRPr lang="en-US" sz="1400" b="1" dirty="0">
                <a:solidFill>
                  <a:schemeClr val="bg1"/>
                </a:solidFill>
                <a:latin typeface="Agency FB" pitchFamily="34" charset="0"/>
              </a:endParaRPr>
            </a:p>
          </p:txBody>
        </p:sp>
        <p:sp>
          <p:nvSpPr>
            <p:cNvPr id="25" name="Rectangle 24"/>
            <p:cNvSpPr/>
            <p:nvPr/>
          </p:nvSpPr>
          <p:spPr>
            <a:xfrm>
              <a:off x="5328599" y="6172200"/>
              <a:ext cx="503664" cy="307777"/>
            </a:xfrm>
            <a:prstGeom prst="rect">
              <a:avLst/>
            </a:prstGeom>
          </p:spPr>
          <p:txBody>
            <a:bodyPr wrap="none">
              <a:spAutoFit/>
            </a:bodyPr>
            <a:lstStyle/>
            <a:p>
              <a:pPr algn="ctr"/>
              <a:r>
                <a:rPr lang="en-US" sz="1400" b="1" dirty="0" smtClean="0">
                  <a:solidFill>
                    <a:schemeClr val="bg1"/>
                  </a:solidFill>
                  <a:latin typeface="Agency FB" pitchFamily="34" charset="0"/>
                </a:rPr>
                <a:t>Legal</a:t>
              </a:r>
              <a:endParaRPr lang="en-US" sz="1400" b="1" dirty="0">
                <a:solidFill>
                  <a:schemeClr val="bg1"/>
                </a:solidFill>
                <a:latin typeface="Agency FB" pitchFamily="34" charset="0"/>
              </a:endParaRPr>
            </a:p>
          </p:txBody>
        </p:sp>
        <p:sp>
          <p:nvSpPr>
            <p:cNvPr id="26" name="Rectangle 25"/>
            <p:cNvSpPr/>
            <p:nvPr/>
          </p:nvSpPr>
          <p:spPr>
            <a:xfrm>
              <a:off x="5063187" y="304800"/>
              <a:ext cx="827471" cy="307777"/>
            </a:xfrm>
            <a:prstGeom prst="rect">
              <a:avLst/>
            </a:prstGeom>
          </p:spPr>
          <p:txBody>
            <a:bodyPr wrap="none">
              <a:spAutoFit/>
            </a:bodyPr>
            <a:lstStyle/>
            <a:p>
              <a:pPr algn="ctr"/>
              <a:r>
                <a:rPr lang="en-US" sz="1400" b="1" dirty="0" smtClean="0">
                  <a:solidFill>
                    <a:schemeClr val="bg1"/>
                  </a:solidFill>
                  <a:latin typeface="Agency FB" pitchFamily="34" charset="0"/>
                </a:rPr>
                <a:t>Architects</a:t>
              </a:r>
              <a:endParaRPr lang="en-US" sz="1400" b="1" dirty="0">
                <a:solidFill>
                  <a:schemeClr val="bg1"/>
                </a:solidFill>
                <a:latin typeface="Agency FB" pitchFamily="34" charset="0"/>
              </a:endParaRPr>
            </a:p>
          </p:txBody>
        </p:sp>
        <p:sp>
          <p:nvSpPr>
            <p:cNvPr id="27" name="Rectangle 26"/>
            <p:cNvSpPr/>
            <p:nvPr/>
          </p:nvSpPr>
          <p:spPr>
            <a:xfrm>
              <a:off x="2460250" y="3276600"/>
              <a:ext cx="546945" cy="307777"/>
            </a:xfrm>
            <a:prstGeom prst="rect">
              <a:avLst/>
            </a:prstGeom>
          </p:spPr>
          <p:txBody>
            <a:bodyPr wrap="none">
              <a:spAutoFit/>
            </a:bodyPr>
            <a:lstStyle/>
            <a:p>
              <a:pPr algn="ctr"/>
              <a:r>
                <a:rPr lang="en-US" sz="1400" b="1" dirty="0" smtClean="0">
                  <a:solidFill>
                    <a:schemeClr val="bg1"/>
                  </a:solidFill>
                  <a:latin typeface="Agency FB" pitchFamily="34" charset="0"/>
                </a:rPr>
                <a:t>Users</a:t>
              </a:r>
              <a:endParaRPr lang="en-US" sz="1400" b="1" dirty="0">
                <a:solidFill>
                  <a:schemeClr val="bg1"/>
                </a:solidFill>
                <a:latin typeface="Agency FB" pitchFamily="34" charset="0"/>
              </a:endParaRPr>
            </a:p>
          </p:txBody>
        </p:sp>
        <p:sp>
          <p:nvSpPr>
            <p:cNvPr id="28" name="Rectangle 27"/>
            <p:cNvSpPr/>
            <p:nvPr/>
          </p:nvSpPr>
          <p:spPr>
            <a:xfrm>
              <a:off x="3204846" y="1216223"/>
              <a:ext cx="766557" cy="307777"/>
            </a:xfrm>
            <a:prstGeom prst="rect">
              <a:avLst/>
            </a:prstGeom>
          </p:spPr>
          <p:txBody>
            <a:bodyPr wrap="none">
              <a:spAutoFit/>
            </a:bodyPr>
            <a:lstStyle/>
            <a:p>
              <a:pPr algn="ctr"/>
              <a:r>
                <a:rPr lang="en-US" sz="1400" b="1" dirty="0" smtClean="0">
                  <a:solidFill>
                    <a:schemeClr val="bg1"/>
                  </a:solidFill>
                  <a:latin typeface="Agency FB" pitchFamily="34" charset="0"/>
                </a:rPr>
                <a:t>Research</a:t>
              </a:r>
              <a:endParaRPr lang="en-US" sz="1400" b="1" dirty="0">
                <a:solidFill>
                  <a:schemeClr val="bg1"/>
                </a:solidFill>
                <a:latin typeface="Agency FB" pitchFamily="34" charset="0"/>
              </a:endParaRPr>
            </a:p>
          </p:txBody>
        </p:sp>
        <p:sp>
          <p:nvSpPr>
            <p:cNvPr id="29" name="Rectangle 28"/>
            <p:cNvSpPr/>
            <p:nvPr/>
          </p:nvSpPr>
          <p:spPr>
            <a:xfrm>
              <a:off x="3133535" y="5254823"/>
              <a:ext cx="729688" cy="307777"/>
            </a:xfrm>
            <a:prstGeom prst="rect">
              <a:avLst/>
            </a:prstGeom>
          </p:spPr>
          <p:txBody>
            <a:bodyPr wrap="none">
              <a:spAutoFit/>
            </a:bodyPr>
            <a:lstStyle/>
            <a:p>
              <a:pPr algn="ctr"/>
              <a:r>
                <a:rPr lang="en-US" sz="1400" b="1" dirty="0" smtClean="0">
                  <a:solidFill>
                    <a:schemeClr val="bg1"/>
                  </a:solidFill>
                  <a:latin typeface="Agency FB" pitchFamily="34" charset="0"/>
                </a:rPr>
                <a:t>Business</a:t>
              </a:r>
              <a:endParaRPr lang="en-US" sz="1400" b="1" dirty="0">
                <a:solidFill>
                  <a:schemeClr val="bg1"/>
                </a:solidFill>
                <a:latin typeface="Agency FB" pitchFamily="34" charset="0"/>
              </a:endParaRPr>
            </a:p>
          </p:txBody>
        </p:sp>
        <p:sp>
          <p:nvSpPr>
            <p:cNvPr id="30" name="Rectangle 29"/>
            <p:cNvSpPr/>
            <p:nvPr/>
          </p:nvSpPr>
          <p:spPr>
            <a:xfrm>
              <a:off x="3273779" y="2286000"/>
              <a:ext cx="551753" cy="461665"/>
            </a:xfrm>
            <a:prstGeom prst="rect">
              <a:avLst/>
            </a:prstGeom>
          </p:spPr>
          <p:txBody>
            <a:bodyPr wrap="none">
              <a:spAutoFit/>
            </a:bodyPr>
            <a:lstStyle/>
            <a:p>
              <a:pPr algn="ctr"/>
              <a:r>
                <a:rPr lang="en-US" sz="1200" dirty="0" smtClean="0">
                  <a:solidFill>
                    <a:schemeClr val="bg1"/>
                  </a:solidFill>
                  <a:latin typeface="Agency FB" pitchFamily="34" charset="0"/>
                </a:rPr>
                <a:t>Monitor</a:t>
              </a:r>
            </a:p>
            <a:p>
              <a:pPr algn="ctr"/>
              <a:r>
                <a:rPr lang="en-US" sz="1200" dirty="0" smtClean="0">
                  <a:solidFill>
                    <a:schemeClr val="bg1"/>
                  </a:solidFill>
                  <a:latin typeface="Agency FB" pitchFamily="34" charset="0"/>
                </a:rPr>
                <a:t>Threat</a:t>
              </a:r>
              <a:endParaRPr lang="en-US" sz="1200" dirty="0">
                <a:solidFill>
                  <a:schemeClr val="bg1"/>
                </a:solidFill>
                <a:latin typeface="Agency FB" pitchFamily="34" charset="0"/>
              </a:endParaRPr>
            </a:p>
          </p:txBody>
        </p:sp>
        <p:sp>
          <p:nvSpPr>
            <p:cNvPr id="31" name="Rectangle 30"/>
            <p:cNvSpPr/>
            <p:nvPr/>
          </p:nvSpPr>
          <p:spPr>
            <a:xfrm>
              <a:off x="4244329" y="1214735"/>
              <a:ext cx="949299" cy="461665"/>
            </a:xfrm>
            <a:prstGeom prst="rect">
              <a:avLst/>
            </a:prstGeom>
          </p:spPr>
          <p:txBody>
            <a:bodyPr wrap="none">
              <a:spAutoFit/>
            </a:bodyPr>
            <a:lstStyle/>
            <a:p>
              <a:pPr algn="ctr"/>
              <a:r>
                <a:rPr lang="en-US" sz="1200" dirty="0" smtClean="0">
                  <a:solidFill>
                    <a:schemeClr val="bg1"/>
                  </a:solidFill>
                  <a:latin typeface="Agency FB" pitchFamily="34" charset="0"/>
                </a:rPr>
                <a:t>Create Security</a:t>
              </a:r>
            </a:p>
            <a:p>
              <a:pPr algn="ctr"/>
              <a:r>
                <a:rPr lang="en-US" sz="1200" dirty="0" smtClean="0">
                  <a:solidFill>
                    <a:schemeClr val="bg1"/>
                  </a:solidFill>
                  <a:latin typeface="Agency FB" pitchFamily="34" charset="0"/>
                </a:rPr>
                <a:t>Architecture</a:t>
              </a:r>
              <a:endParaRPr lang="en-US" sz="1200" dirty="0">
                <a:solidFill>
                  <a:schemeClr val="bg1"/>
                </a:solidFill>
                <a:latin typeface="Agency FB" pitchFamily="34" charset="0"/>
              </a:endParaRPr>
            </a:p>
          </p:txBody>
        </p:sp>
        <p:sp>
          <p:nvSpPr>
            <p:cNvPr id="32" name="Rectangle 31"/>
            <p:cNvSpPr/>
            <p:nvPr/>
          </p:nvSpPr>
          <p:spPr>
            <a:xfrm>
              <a:off x="5802868" y="1214735"/>
              <a:ext cx="925253" cy="461665"/>
            </a:xfrm>
            <a:prstGeom prst="rect">
              <a:avLst/>
            </a:prstGeom>
          </p:spPr>
          <p:txBody>
            <a:bodyPr wrap="none">
              <a:spAutoFit/>
            </a:bodyPr>
            <a:lstStyle/>
            <a:p>
              <a:pPr algn="ctr"/>
              <a:r>
                <a:rPr lang="en-US" sz="1200" dirty="0" smtClean="0">
                  <a:solidFill>
                    <a:schemeClr val="bg1"/>
                  </a:solidFill>
                  <a:latin typeface="Agency FB" pitchFamily="34" charset="0"/>
                </a:rPr>
                <a:t>Define Security</a:t>
              </a:r>
            </a:p>
            <a:p>
              <a:pPr algn="ctr"/>
              <a:r>
                <a:rPr lang="en-US" sz="1200" dirty="0" smtClean="0">
                  <a:solidFill>
                    <a:schemeClr val="bg1"/>
                  </a:solidFill>
                  <a:latin typeface="Agency FB" pitchFamily="34" charset="0"/>
                </a:rPr>
                <a:t>Requirements</a:t>
              </a:r>
              <a:endParaRPr lang="en-US" sz="1200" dirty="0">
                <a:solidFill>
                  <a:schemeClr val="bg1"/>
                </a:solidFill>
                <a:latin typeface="Agency FB" pitchFamily="34" charset="0"/>
              </a:endParaRPr>
            </a:p>
          </p:txBody>
        </p:sp>
        <p:sp>
          <p:nvSpPr>
            <p:cNvPr id="33" name="Rectangle 32"/>
            <p:cNvSpPr/>
            <p:nvPr/>
          </p:nvSpPr>
          <p:spPr>
            <a:xfrm>
              <a:off x="7152763" y="2357735"/>
              <a:ext cx="691215" cy="461665"/>
            </a:xfrm>
            <a:prstGeom prst="rect">
              <a:avLst/>
            </a:prstGeom>
          </p:spPr>
          <p:txBody>
            <a:bodyPr wrap="none">
              <a:spAutoFit/>
            </a:bodyPr>
            <a:lstStyle/>
            <a:p>
              <a:pPr algn="ctr"/>
              <a:r>
                <a:rPr lang="en-US" sz="1200" dirty="0" smtClean="0">
                  <a:solidFill>
                    <a:schemeClr val="bg1"/>
                  </a:solidFill>
                  <a:latin typeface="Agency FB" pitchFamily="34" charset="0"/>
                </a:rPr>
                <a:t>Implement</a:t>
              </a:r>
            </a:p>
            <a:p>
              <a:pPr algn="ctr"/>
              <a:r>
                <a:rPr lang="en-US" sz="1200" dirty="0" smtClean="0">
                  <a:solidFill>
                    <a:schemeClr val="bg1"/>
                  </a:solidFill>
                  <a:latin typeface="Agency FB" pitchFamily="34" charset="0"/>
                </a:rPr>
                <a:t>Controls</a:t>
              </a:r>
              <a:endParaRPr lang="en-US" sz="1200" dirty="0">
                <a:solidFill>
                  <a:schemeClr val="bg1"/>
                </a:solidFill>
                <a:latin typeface="Agency FB" pitchFamily="34" charset="0"/>
              </a:endParaRPr>
            </a:p>
          </p:txBody>
        </p:sp>
        <p:sp>
          <p:nvSpPr>
            <p:cNvPr id="34" name="Rectangle 33"/>
            <p:cNvSpPr/>
            <p:nvPr/>
          </p:nvSpPr>
          <p:spPr>
            <a:xfrm>
              <a:off x="7228299" y="4034135"/>
              <a:ext cx="577402" cy="461665"/>
            </a:xfrm>
            <a:prstGeom prst="rect">
              <a:avLst/>
            </a:prstGeom>
          </p:spPr>
          <p:txBody>
            <a:bodyPr wrap="none">
              <a:spAutoFit/>
            </a:bodyPr>
            <a:lstStyle/>
            <a:p>
              <a:pPr algn="ctr"/>
              <a:r>
                <a:rPr lang="en-US" sz="1200" dirty="0" smtClean="0">
                  <a:solidFill>
                    <a:schemeClr val="bg1"/>
                  </a:solidFill>
                  <a:latin typeface="Agency FB" pitchFamily="34" charset="0"/>
                </a:rPr>
                <a:t>Share</a:t>
              </a:r>
            </a:p>
            <a:p>
              <a:pPr algn="ctr"/>
              <a:r>
                <a:rPr lang="en-US" sz="1200" dirty="0" smtClean="0">
                  <a:solidFill>
                    <a:schemeClr val="bg1"/>
                  </a:solidFill>
                  <a:latin typeface="Agency FB" pitchFamily="34" charset="0"/>
                </a:rPr>
                <a:t>Findings</a:t>
              </a:r>
              <a:endParaRPr lang="en-US" sz="1200" dirty="0">
                <a:solidFill>
                  <a:schemeClr val="bg1"/>
                </a:solidFill>
                <a:latin typeface="Agency FB" pitchFamily="34" charset="0"/>
              </a:endParaRPr>
            </a:p>
          </p:txBody>
        </p:sp>
        <p:sp>
          <p:nvSpPr>
            <p:cNvPr id="35" name="Rectangle 34"/>
            <p:cNvSpPr/>
            <p:nvPr/>
          </p:nvSpPr>
          <p:spPr>
            <a:xfrm>
              <a:off x="4343400" y="5257800"/>
              <a:ext cx="742511" cy="461665"/>
            </a:xfrm>
            <a:prstGeom prst="rect">
              <a:avLst/>
            </a:prstGeom>
          </p:spPr>
          <p:txBody>
            <a:bodyPr wrap="none">
              <a:spAutoFit/>
            </a:bodyPr>
            <a:lstStyle/>
            <a:p>
              <a:pPr algn="ctr"/>
              <a:r>
                <a:rPr lang="en-US" sz="1200" dirty="0" smtClean="0">
                  <a:solidFill>
                    <a:schemeClr val="bg1"/>
                  </a:solidFill>
                  <a:latin typeface="Agency FB" pitchFamily="34" charset="0"/>
                </a:rPr>
                <a:t>Understand</a:t>
              </a:r>
            </a:p>
            <a:p>
              <a:pPr algn="ctr"/>
              <a:r>
                <a:rPr lang="en-US" sz="1200" dirty="0" smtClean="0">
                  <a:solidFill>
                    <a:schemeClr val="bg1"/>
                  </a:solidFill>
                  <a:latin typeface="Agency FB" pitchFamily="34" charset="0"/>
                </a:rPr>
                <a:t>Laws</a:t>
              </a:r>
              <a:endParaRPr lang="en-US" sz="1200" dirty="0">
                <a:solidFill>
                  <a:schemeClr val="bg1"/>
                </a:solidFill>
                <a:latin typeface="Agency FB" pitchFamily="34" charset="0"/>
              </a:endParaRPr>
            </a:p>
          </p:txBody>
        </p:sp>
        <p:sp>
          <p:nvSpPr>
            <p:cNvPr id="36" name="Rectangle 35"/>
            <p:cNvSpPr/>
            <p:nvPr/>
          </p:nvSpPr>
          <p:spPr>
            <a:xfrm>
              <a:off x="6019800" y="5257800"/>
              <a:ext cx="739305" cy="461665"/>
            </a:xfrm>
            <a:prstGeom prst="rect">
              <a:avLst/>
            </a:prstGeom>
          </p:spPr>
          <p:txBody>
            <a:bodyPr wrap="none">
              <a:spAutoFit/>
            </a:bodyPr>
            <a:lstStyle/>
            <a:p>
              <a:pPr algn="ctr"/>
              <a:r>
                <a:rPr lang="en-US" sz="1200" dirty="0" smtClean="0">
                  <a:solidFill>
                    <a:schemeClr val="bg1"/>
                  </a:solidFill>
                  <a:latin typeface="Agency FB" pitchFamily="34" charset="0"/>
                </a:rPr>
                <a:t>Verify</a:t>
              </a:r>
              <a:br>
                <a:rPr lang="en-US" sz="1200" dirty="0" smtClean="0">
                  <a:solidFill>
                    <a:schemeClr val="bg1"/>
                  </a:solidFill>
                  <a:latin typeface="Agency FB" pitchFamily="34" charset="0"/>
                </a:rPr>
              </a:br>
              <a:r>
                <a:rPr lang="en-US" sz="1200" dirty="0" smtClean="0">
                  <a:solidFill>
                    <a:schemeClr val="bg1"/>
                  </a:solidFill>
                  <a:latin typeface="Agency FB" pitchFamily="34" charset="0"/>
                </a:rPr>
                <a:t>Compliance</a:t>
              </a:r>
              <a:endParaRPr lang="en-US" sz="1200" dirty="0">
                <a:solidFill>
                  <a:schemeClr val="bg1"/>
                </a:solidFill>
                <a:latin typeface="Agency FB" pitchFamily="34" charset="0"/>
              </a:endParaRPr>
            </a:p>
          </p:txBody>
        </p:sp>
        <p:sp>
          <p:nvSpPr>
            <p:cNvPr id="38" name="Rectangle 37"/>
            <p:cNvSpPr/>
            <p:nvPr/>
          </p:nvSpPr>
          <p:spPr>
            <a:xfrm>
              <a:off x="3086052" y="4038600"/>
              <a:ext cx="817853" cy="461665"/>
            </a:xfrm>
            <a:prstGeom prst="rect">
              <a:avLst/>
            </a:prstGeom>
          </p:spPr>
          <p:txBody>
            <a:bodyPr wrap="none">
              <a:spAutoFit/>
            </a:bodyPr>
            <a:lstStyle/>
            <a:p>
              <a:pPr algn="ctr"/>
              <a:r>
                <a:rPr lang="en-US" sz="1200" dirty="0" smtClean="0">
                  <a:solidFill>
                    <a:schemeClr val="bg1"/>
                  </a:solidFill>
                  <a:latin typeface="Agency FB" pitchFamily="34" charset="0"/>
                </a:rPr>
                <a:t>Understand</a:t>
              </a:r>
              <a:br>
                <a:rPr lang="en-US" sz="1200" dirty="0" smtClean="0">
                  <a:solidFill>
                    <a:schemeClr val="bg1"/>
                  </a:solidFill>
                  <a:latin typeface="Agency FB" pitchFamily="34" charset="0"/>
                </a:rPr>
              </a:br>
              <a:r>
                <a:rPr lang="en-US" sz="1200" dirty="0" smtClean="0">
                  <a:solidFill>
                    <a:schemeClr val="bg1"/>
                  </a:solidFill>
                  <a:latin typeface="Agency FB" pitchFamily="34" charset="0"/>
                </a:rPr>
                <a:t>Stakeholders</a:t>
              </a:r>
              <a:endParaRPr lang="en-US" sz="1200" dirty="0">
                <a:solidFill>
                  <a:schemeClr val="bg1"/>
                </a:solidFill>
                <a:latin typeface="Agency FB" pitchFamily="34" charset="0"/>
              </a:endParaRPr>
            </a:p>
          </p:txBody>
        </p:sp>
      </p:grpSp>
      <p:sp>
        <p:nvSpPr>
          <p:cNvPr id="41" name="Rectangle 40"/>
          <p:cNvSpPr/>
          <p:nvPr/>
        </p:nvSpPr>
        <p:spPr>
          <a:xfrm>
            <a:off x="1676400" y="76200"/>
            <a:ext cx="5791200" cy="646331"/>
          </a:xfrm>
          <a:prstGeom prst="rect">
            <a:avLst/>
          </a:prstGeom>
        </p:spPr>
        <p:txBody>
          <a:bodyPr wrap="square">
            <a:spAutoFit/>
          </a:bodyPr>
          <a:lstStyle/>
          <a:p>
            <a:pPr algn="ctr"/>
            <a:r>
              <a:rPr lang="en-US" sz="3600" b="1" dirty="0" smtClean="0">
                <a:solidFill>
                  <a:prstClr val="white"/>
                </a:solidFill>
              </a:rPr>
              <a:t>“Security in Sunshine”</a:t>
            </a:r>
            <a:endParaRPr lang="en-US" dirty="0"/>
          </a:p>
        </p:txBody>
      </p:sp>
    </p:spTree>
    <p:extLst>
      <p:ext uri="{BB962C8B-B14F-4D97-AF65-F5344CB8AC3E}">
        <p14:creationId xmlns:p14="http://schemas.microsoft.com/office/powerpoint/2010/main" val="58933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08" y="55606"/>
            <a:ext cx="1872720" cy="6728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2462213" y="3886200"/>
            <a:ext cx="6096000" cy="2653034"/>
          </a:xfrm>
          <a:prstGeom prst="rect">
            <a:avLst/>
          </a:prstGeom>
        </p:spPr>
        <p:txBody>
          <a:bodyPr wrap="square">
            <a:spAutoFit/>
            <a:scene3d>
              <a:camera prst="perspectiveAbove"/>
              <a:lightRig rig="threePt" dir="t"/>
            </a:scene3d>
          </a:bodyPr>
          <a:lstStyle/>
          <a:p>
            <a:pPr algn="ctr"/>
            <a:endParaRPr lang="en-US" sz="2000" b="1" dirty="0" smtClean="0">
              <a:effectLst/>
              <a:latin typeface="+mj-lt"/>
            </a:endParaRPr>
          </a:p>
          <a:p>
            <a:pPr algn="ctr">
              <a:buClr>
                <a:srgbClr val="9F2936"/>
              </a:buClr>
              <a:buFont typeface="Arial" charset="0"/>
              <a:buNone/>
            </a:pPr>
            <a:r>
              <a:rPr lang="en-US" b="1" dirty="0" smtClean="0">
                <a:effectLst/>
                <a:latin typeface="+mj-lt"/>
              </a:rPr>
              <a:t>Jeff Williams</a:t>
            </a:r>
            <a:br>
              <a:rPr lang="en-US" b="1" dirty="0" smtClean="0">
                <a:effectLst/>
                <a:latin typeface="+mj-lt"/>
              </a:rPr>
            </a:br>
            <a:r>
              <a:rPr lang="en-US" sz="2000" b="1" dirty="0" smtClean="0">
                <a:effectLst/>
                <a:latin typeface="+mj-lt"/>
              </a:rPr>
              <a:t>Aspect Security CEO</a:t>
            </a:r>
            <a:br>
              <a:rPr lang="en-US" sz="2000" b="1" dirty="0" smtClean="0">
                <a:effectLst/>
                <a:latin typeface="+mj-lt"/>
              </a:rPr>
            </a:br>
            <a:r>
              <a:rPr lang="en-US" sz="2000" b="1" dirty="0" smtClean="0">
                <a:effectLst/>
                <a:latin typeface="+mj-lt"/>
              </a:rPr>
              <a:t>OWASP Foundation Chair</a:t>
            </a:r>
          </a:p>
          <a:p>
            <a:pPr algn="ctr">
              <a:buClr>
                <a:srgbClr val="9F2936"/>
              </a:buClr>
              <a:buFont typeface="Arial" charset="0"/>
              <a:buNone/>
            </a:pPr>
            <a:r>
              <a:rPr lang="en-US" sz="2000" b="1" u="sng" dirty="0" smtClean="0">
                <a:effectLst/>
                <a:latin typeface="+mj-lt"/>
              </a:rPr>
              <a:t>jeff.williams@owasp.org</a:t>
            </a:r>
            <a:br>
              <a:rPr lang="en-US" sz="2000" b="1" u="sng" dirty="0" smtClean="0">
                <a:effectLst/>
                <a:latin typeface="+mj-lt"/>
              </a:rPr>
            </a:br>
            <a:r>
              <a:rPr lang="en-US" sz="2000" b="1" u="sng" dirty="0" smtClean="0">
                <a:effectLst/>
                <a:latin typeface="+mj-lt"/>
              </a:rPr>
              <a:t>http://www.owasp.org</a:t>
            </a:r>
            <a:endParaRPr lang="en-US" sz="2000" b="1" dirty="0" smtClean="0">
              <a:effectLst/>
              <a:latin typeface="+mj-lt"/>
            </a:endParaRPr>
          </a:p>
          <a:p>
            <a:pPr algn="ctr">
              <a:buClr>
                <a:srgbClr val="9F2936"/>
              </a:buClr>
              <a:buFont typeface="Arial" charset="0"/>
              <a:buNone/>
            </a:pPr>
            <a:r>
              <a:rPr lang="en-US" sz="2000" b="1" dirty="0" smtClean="0">
                <a:effectLst/>
                <a:latin typeface="+mj-lt"/>
              </a:rPr>
              <a:t>twitter @</a:t>
            </a:r>
            <a:r>
              <a:rPr lang="en-US" sz="2000" b="1" dirty="0" err="1" smtClean="0">
                <a:effectLst/>
                <a:latin typeface="+mj-lt"/>
              </a:rPr>
              <a:t>planetlevel</a:t>
            </a:r>
            <a:endParaRPr lang="en-US" sz="2000" b="1" dirty="0" smtClean="0">
              <a:effectLst/>
              <a:latin typeface="+mj-lt"/>
            </a:endParaRPr>
          </a:p>
        </p:txBody>
      </p:sp>
      <p:pic>
        <p:nvPicPr>
          <p:cNvPr id="19458" name="Picture 2" descr="http://media.techtarget.com/digitalguide/images/jumppages/owasp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95300"/>
            <a:ext cx="6397622" cy="11811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1301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ile download dialog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868726"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6" name="Picture 6" descr="IE security w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390" y="2743200"/>
            <a:ext cx="7385470" cy="3819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67000"/>
            <a:ext cx="8534400" cy="923330"/>
          </a:xfrm>
          <a:prstGeom prst="rect">
            <a:avLst/>
          </a:prstGeom>
        </p:spPr>
        <p:txBody>
          <a:bodyPr wrap="square">
            <a:spAutoFit/>
          </a:bodyPr>
          <a:lstStyle/>
          <a:p>
            <a:pPr algn="ctr"/>
            <a:r>
              <a:rPr lang="en-US" sz="5400" b="1" dirty="0">
                <a:hlinkClick r:id="rId2"/>
              </a:rPr>
              <a:t>http://</a:t>
            </a:r>
            <a:r>
              <a:rPr lang="en-US" sz="5400" b="1" dirty="0" smtClean="0">
                <a:hlinkClick r:id="rId2"/>
              </a:rPr>
              <a:t>tinyurl.com/y6ddmqu</a:t>
            </a:r>
            <a:r>
              <a:rPr lang="en-US" sz="5400" b="1" dirty="0" smtClean="0"/>
              <a:t> </a:t>
            </a:r>
            <a:endParaRPr lang="en-US" sz="5400" dirty="0"/>
          </a:p>
        </p:txBody>
      </p:sp>
    </p:spTree>
    <p:extLst>
      <p:ext uri="{BB962C8B-B14F-4D97-AF65-F5344CB8AC3E}">
        <p14:creationId xmlns:p14="http://schemas.microsoft.com/office/powerpoint/2010/main" val="3584590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14" y="1872457"/>
            <a:ext cx="3600144" cy="2699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058" y="1872456"/>
            <a:ext cx="3600142" cy="269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50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197" t="17618" r="3973" b="5476"/>
          <a:stretch/>
        </p:blipFill>
        <p:spPr bwMode="auto">
          <a:xfrm>
            <a:off x="1600200" y="76200"/>
            <a:ext cx="6172200" cy="650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17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ar window sti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6" y="228600"/>
            <a:ext cx="896815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71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ile:RATED R.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1" y="2683667"/>
            <a:ext cx="10191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013" y="3074988"/>
            <a:ext cx="8159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File:RATED PG.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295400"/>
            <a:ext cx="16764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File:RATED PG-13.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1487" y="1447800"/>
            <a:ext cx="31718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upload.wikimedia.org/wikipedia/commons/thumb/5/50/Nc-17.svg/200px-Nc-17.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8586" y="4467225"/>
            <a:ext cx="1905000" cy="5619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9" descr="http://upload.wikimedia.org/wikipedia/en/6/6d/Redband.JPG"/>
          <p:cNvSpPr>
            <a:spLocks noChangeAspect="1" noChangeArrowheads="1"/>
          </p:cNvSpPr>
          <p:nvPr/>
        </p:nvSpPr>
        <p:spPr bwMode="auto">
          <a:xfrm>
            <a:off x="63500" y="-136525"/>
            <a:ext cx="4552950" cy="3448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5" name="Picture 21" descr="http://www.mannythemovieguy.com/images/redbandmovietrailer.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04590" y="481148"/>
            <a:ext cx="11178986" cy="59197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5410200"/>
            <a:ext cx="79248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00916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hiphop-n-more.com/wp-content/uploads/2010/08/Eminem-love-the-way-you-lie-single.png"/>
          <p:cNvSpPr>
            <a:spLocks noChangeAspect="1" noChangeArrowheads="1"/>
          </p:cNvSpPr>
          <p:nvPr/>
        </p:nvSpPr>
        <p:spPr bwMode="auto">
          <a:xfrm>
            <a:off x="155575" y="-1919288"/>
            <a:ext cx="4000500" cy="4000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hiphop-n-more.com/wp-content/uploads/2010/08/Eminem-love-the-way-you-lie-sin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9342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upload.wikimedia.org/wikipedia/en/thumb/3/33/Parental_Advisory_label.svg/200px-Parental_Advisory_label.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209" y="1504949"/>
            <a:ext cx="3149999" cy="2000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95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6029</TotalTime>
  <Words>2296</Words>
  <Application>Microsoft Office PowerPoint</Application>
  <PresentationFormat>On-screen Show (4:3)</PresentationFormat>
  <Paragraphs>378</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Don’t Judge an               by 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Aspect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Williams</dc:creator>
  <cp:lastModifiedBy>Jeff Williams</cp:lastModifiedBy>
  <cp:revision>88</cp:revision>
  <dcterms:created xsi:type="dcterms:W3CDTF">2010-10-25T19:24:53Z</dcterms:created>
  <dcterms:modified xsi:type="dcterms:W3CDTF">2010-11-11T13:26:56Z</dcterms:modified>
</cp:coreProperties>
</file>