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6FAF0E-6635-420E-BC0B-52FD63280D31}" type="datetimeFigureOut">
              <a:rPr lang="en-US" smtClean="0"/>
              <a:t>5/17/2010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7AEAB5-BC5F-4A60-960A-9B30942D4BE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095878C-54CE-4BB7-938B-794965B3F734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/>
          </a:p>
        </p:txBody>
      </p:sp>
      <p:sp>
        <p:nvSpPr>
          <p:cNvPr id="14339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mtClean="0"/>
              <a:t>COSO = committee of sponsoring organizations</a:t>
            </a:r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91D7953-5C41-4E70-A602-DF659434F4B5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41617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67651709-FEB3-46D9-9AE5-33C8CD2C17F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F3B49B-A658-4957-93D7-F3A2E858176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56355C-216A-43FA-8C90-76DAA1EAC32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59A601-A6D8-47F0-AD8C-0A3F39164F1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BDBEFC-AEE8-4B22-8762-771D0A203CA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B6AF3E-A013-4ACF-B09C-CA820D804B2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FEEF62-DEF1-48E6-9BEF-CA340C99601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93BD0E-54E6-4F47-9F2A-CF36533A795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22A30D-62EC-489B-97AC-7632CC59609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B13C3B-312B-45EB-B5BB-20AD4718370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6AE68E-BF96-452F-97D6-1AE1608F2A6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4038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D4FDC57-B216-49A9-9139-F3B783DD1466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accent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accent2"/>
          </a:solidFill>
          <a:latin typeface="Times New Roman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accent2"/>
          </a:solidFill>
          <a:latin typeface="Times New Roman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accent2"/>
          </a:solidFill>
          <a:latin typeface="Times New Roman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accent2"/>
          </a:solidFill>
          <a:latin typeface="Times New Roman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accent2"/>
          </a:solidFill>
          <a:latin typeface="Times New Roman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accent2"/>
          </a:solidFill>
          <a:latin typeface="Times New Roman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accent2"/>
          </a:solidFill>
          <a:latin typeface="Times New Roman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accent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Ø"/>
        <a:defRPr sz="2800">
          <a:solidFill>
            <a:schemeClr val="accent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ü"/>
        <a:defRPr sz="2400">
          <a:solidFill>
            <a:schemeClr val="accent2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accent2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accent2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accent2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accent2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accent2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accent2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accent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Bridging the gap between software developers and auditors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Important types of IT controls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mtClean="0"/>
              <a:t>Input controls</a:t>
            </a:r>
          </a:p>
          <a:p>
            <a:r>
              <a:rPr lang="en-US" smtClean="0"/>
              <a:t>Processing controls</a:t>
            </a:r>
          </a:p>
          <a:p>
            <a:r>
              <a:rPr lang="en-US" smtClean="0"/>
              <a:t>Output Controls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What can a university do?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Teaching and training</a:t>
            </a:r>
          </a:p>
          <a:p>
            <a:pPr lvl="1"/>
            <a:r>
              <a:rPr lang="en-US" smtClean="0"/>
              <a:t>UConn started Advanced Business Certificate program in IT Audit</a:t>
            </a:r>
          </a:p>
          <a:p>
            <a:pPr lvl="2"/>
            <a:r>
              <a:rPr lang="en-US" smtClean="0"/>
              <a:t>Aligned with ISACA CISA coverage</a:t>
            </a:r>
          </a:p>
          <a:p>
            <a:r>
              <a:rPr lang="en-US" smtClean="0"/>
              <a:t>Research</a:t>
            </a:r>
          </a:p>
          <a:p>
            <a:pPr lvl="1"/>
            <a:r>
              <a:rPr lang="en-US" smtClean="0"/>
              <a:t>UConn is now NSA Center of Excellence in Information Assurance Research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/>
              <a:t>Qualitative versus Quantitative </a:t>
            </a:r>
            <a:br>
              <a:rPr lang="en-US"/>
            </a:br>
            <a:r>
              <a:rPr lang="en-US"/>
              <a:t>Risk Assessment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229600" cy="4479925"/>
          </a:xfrm>
        </p:spPr>
        <p:txBody>
          <a:bodyPr/>
          <a:lstStyle/>
          <a:p>
            <a:r>
              <a:rPr lang="en-US" dirty="0" smtClean="0"/>
              <a:t>It is impossible to conduct risk management that is purely quantitative.</a:t>
            </a:r>
          </a:p>
          <a:p>
            <a:r>
              <a:rPr lang="en-US" dirty="0" smtClean="0"/>
              <a:t>Usually risk management includes both qualitative and quantitative elements, requiring both analysis and judgment or experience. </a:t>
            </a:r>
          </a:p>
          <a:p>
            <a:r>
              <a:rPr lang="en-US" dirty="0" smtClean="0"/>
              <a:t>It is possible</a:t>
            </a:r>
            <a:r>
              <a:rPr lang="en-US" i="1" dirty="0" smtClean="0"/>
              <a:t> </a:t>
            </a:r>
            <a:r>
              <a:rPr lang="en-US" dirty="0" smtClean="0"/>
              <a:t>to accomplish purely qualitative risk management.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Qualitative risk assessment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2209800" y="2667000"/>
          <a:ext cx="4572000" cy="1112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24000"/>
                <a:gridCol w="1524000"/>
                <a:gridCol w="1524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Med. risk</a:t>
                      </a:r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High risk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High risk</a:t>
                      </a:r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Low risk</a:t>
                      </a:r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Med. risk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High risk</a:t>
                      </a:r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Low risk</a:t>
                      </a:r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Low risk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Med. risk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4117" name="TextBox 4"/>
          <p:cNvSpPr txBox="1">
            <a:spLocks noChangeArrowheads="1"/>
          </p:cNvSpPr>
          <p:nvPr/>
        </p:nvSpPr>
        <p:spPr bwMode="auto">
          <a:xfrm>
            <a:off x="3505200" y="4343400"/>
            <a:ext cx="11525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Gill Sans MT" pitchFamily="34" charset="0"/>
              </a:rPr>
              <a:t>Likelihood</a:t>
            </a:r>
          </a:p>
        </p:txBody>
      </p:sp>
      <p:sp>
        <p:nvSpPr>
          <p:cNvPr id="4118" name="TextBox 5"/>
          <p:cNvSpPr txBox="1">
            <a:spLocks noChangeArrowheads="1"/>
          </p:cNvSpPr>
          <p:nvPr/>
        </p:nvSpPr>
        <p:spPr bwMode="auto">
          <a:xfrm>
            <a:off x="685800" y="3124200"/>
            <a:ext cx="8112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Gill Sans MT" pitchFamily="34" charset="0"/>
              </a:rPr>
              <a:t>Impact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2438400" y="4114800"/>
            <a:ext cx="41148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rot="5400000" flipH="1" flipV="1">
            <a:off x="1258888" y="3162300"/>
            <a:ext cx="83661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Quantitative risk assessment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524000"/>
            <a:ext cx="8229600" cy="4632325"/>
          </a:xfrm>
        </p:spPr>
        <p:txBody>
          <a:bodyPr/>
          <a:lstStyle/>
          <a:p>
            <a:r>
              <a:rPr lang="en-US" dirty="0" smtClean="0"/>
              <a:t>ALE = ARO x SLE</a:t>
            </a:r>
          </a:p>
          <a:p>
            <a:pPr lvl="3"/>
            <a:r>
              <a:rPr lang="en-US" dirty="0" smtClean="0"/>
              <a:t>SLE = AV x EF</a:t>
            </a:r>
          </a:p>
          <a:p>
            <a:pPr lvl="3"/>
            <a:endParaRPr lang="en-US" dirty="0" smtClean="0"/>
          </a:p>
          <a:p>
            <a:pPr lvl="2"/>
            <a:r>
              <a:rPr lang="en-US" dirty="0" smtClean="0"/>
              <a:t>ALE = Annualized loss expectancy</a:t>
            </a:r>
          </a:p>
          <a:p>
            <a:pPr lvl="2"/>
            <a:r>
              <a:rPr lang="en-US" dirty="0" smtClean="0"/>
              <a:t>ARO = Annual rate of occurrence</a:t>
            </a:r>
          </a:p>
          <a:p>
            <a:pPr lvl="2"/>
            <a:r>
              <a:rPr lang="en-US" dirty="0" smtClean="0"/>
              <a:t>SLE = Single loss expectancy</a:t>
            </a:r>
          </a:p>
          <a:p>
            <a:pPr lvl="2"/>
            <a:r>
              <a:rPr lang="en-US" dirty="0" smtClean="0"/>
              <a:t>AV = Asset value</a:t>
            </a:r>
          </a:p>
          <a:p>
            <a:pPr lvl="2"/>
            <a:r>
              <a:rPr lang="en-US" dirty="0" smtClean="0"/>
              <a:t>EF = Exposure factor</a:t>
            </a:r>
          </a:p>
          <a:p>
            <a:pPr lvl="2"/>
            <a:endParaRPr lang="en-US" dirty="0" smtClean="0"/>
          </a:p>
          <a:p>
            <a:pPr lvl="2"/>
            <a:endParaRPr lang="en-US" dirty="0" smtClean="0"/>
          </a:p>
          <a:p>
            <a:pPr lvl="2">
              <a:buFont typeface="Wingdings 3" pitchFamily="18" charset="2"/>
              <a:buNone/>
            </a:pPr>
            <a:r>
              <a:rPr lang="en-US" dirty="0" smtClean="0"/>
              <a:t>Is there something wrong with this approach?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Risks in software development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Buffer overflows</a:t>
            </a:r>
          </a:p>
          <a:p>
            <a:r>
              <a:rPr lang="en-US" smtClean="0"/>
              <a:t>Authentication</a:t>
            </a:r>
          </a:p>
          <a:p>
            <a:r>
              <a:rPr lang="en-US" smtClean="0"/>
              <a:t>Human intervention</a:t>
            </a:r>
          </a:p>
          <a:p>
            <a:r>
              <a:rPr lang="en-US" smtClean="0"/>
              <a:t>Code reuse</a:t>
            </a:r>
          </a:p>
          <a:p>
            <a:endParaRPr lang="en-US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What is STRIDE</a:t>
            </a:r>
          </a:p>
        </p:txBody>
      </p:sp>
      <p:sp>
        <p:nvSpPr>
          <p:cNvPr id="36867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29600" cy="4556125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Microsoft’s approach to threat modeling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smtClean="0">
                <a:solidFill>
                  <a:srgbClr val="FF0000"/>
                </a:solidFill>
              </a:rPr>
              <a:t>S</a:t>
            </a:r>
            <a:r>
              <a:rPr lang="en-US" dirty="0" smtClean="0"/>
              <a:t>poofing Identity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smtClean="0">
                <a:solidFill>
                  <a:srgbClr val="FF0000"/>
                </a:solidFill>
              </a:rPr>
              <a:t>T</a:t>
            </a:r>
            <a:r>
              <a:rPr lang="en-US" dirty="0" smtClean="0"/>
              <a:t>ampering with data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smtClean="0">
                <a:solidFill>
                  <a:srgbClr val="FF0000"/>
                </a:solidFill>
              </a:rPr>
              <a:t>R</a:t>
            </a:r>
            <a:r>
              <a:rPr lang="en-US" dirty="0" smtClean="0"/>
              <a:t>epudiation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smtClean="0">
                <a:solidFill>
                  <a:srgbClr val="FF0000"/>
                </a:solidFill>
              </a:rPr>
              <a:t>I</a:t>
            </a:r>
            <a:r>
              <a:rPr lang="en-US" dirty="0" smtClean="0"/>
              <a:t>nformation Disclosure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smtClean="0">
                <a:solidFill>
                  <a:srgbClr val="FF0000"/>
                </a:solidFill>
              </a:rPr>
              <a:t>D</a:t>
            </a:r>
            <a:r>
              <a:rPr lang="en-US" dirty="0" smtClean="0"/>
              <a:t>enial of Service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smtClean="0">
                <a:solidFill>
                  <a:srgbClr val="FF0000"/>
                </a:solidFill>
              </a:rPr>
              <a:t>E</a:t>
            </a:r>
            <a:r>
              <a:rPr lang="en-US" dirty="0" smtClean="0"/>
              <a:t>levation of privilege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dirty="0" smtClean="0"/>
              <a:t>http://msdn.microsoft.com/en-us/library/ms954176.aspx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What is DREAD</a:t>
            </a:r>
          </a:p>
        </p:txBody>
      </p:sp>
      <p:sp>
        <p:nvSpPr>
          <p:cNvPr id="37891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524000"/>
            <a:ext cx="8229600" cy="4632325"/>
          </a:xfrm>
        </p:spPr>
        <p:txBody>
          <a:bodyPr rtlCol="0">
            <a:normAutofit lnSpcReduction="10000"/>
          </a:bodyPr>
          <a:lstStyle/>
          <a:p>
            <a:pPr fontAlgn="auto">
              <a:spcBef>
                <a:spcPts val="575"/>
              </a:spcBef>
              <a:spcAft>
                <a:spcPts val="0"/>
              </a:spcAft>
              <a:buFont typeface="Wingdings 2" pitchFamily="18" charset="2"/>
              <a:buChar char=""/>
              <a:defRPr/>
            </a:pPr>
            <a:r>
              <a:rPr lang="en-US" dirty="0" smtClean="0"/>
              <a:t>OWASP’s extension to STRIDE, providing some quantifiable measure for vulnerabilities </a:t>
            </a:r>
          </a:p>
          <a:p>
            <a:pPr fontAlgn="auto">
              <a:spcBef>
                <a:spcPts val="575"/>
              </a:spcBef>
              <a:spcAft>
                <a:spcPts val="0"/>
              </a:spcAft>
              <a:buFont typeface="Wingdings 2" pitchFamily="18" charset="2"/>
              <a:buChar char=""/>
              <a:defRPr/>
            </a:pPr>
            <a:r>
              <a:rPr lang="en-US" b="1" dirty="0" smtClean="0">
                <a:solidFill>
                  <a:srgbClr val="FF0000"/>
                </a:solidFill>
              </a:rPr>
              <a:t>D</a:t>
            </a:r>
            <a:r>
              <a:rPr lang="en-US" dirty="0" smtClean="0"/>
              <a:t>amage Potential</a:t>
            </a:r>
          </a:p>
          <a:p>
            <a:pPr fontAlgn="auto">
              <a:spcBef>
                <a:spcPts val="575"/>
              </a:spcBef>
              <a:spcAft>
                <a:spcPts val="0"/>
              </a:spcAft>
              <a:buFont typeface="Wingdings 2" pitchFamily="18" charset="2"/>
              <a:buChar char=""/>
              <a:defRPr/>
            </a:pPr>
            <a:r>
              <a:rPr lang="en-US" b="1" dirty="0" smtClean="0">
                <a:solidFill>
                  <a:srgbClr val="FF0000"/>
                </a:solidFill>
              </a:rPr>
              <a:t>R</a:t>
            </a:r>
            <a:r>
              <a:rPr lang="en-US" dirty="0" smtClean="0"/>
              <a:t>eproducibility</a:t>
            </a:r>
          </a:p>
          <a:p>
            <a:pPr fontAlgn="auto">
              <a:spcBef>
                <a:spcPts val="575"/>
              </a:spcBef>
              <a:spcAft>
                <a:spcPts val="0"/>
              </a:spcAft>
              <a:buFont typeface="Wingdings 2" pitchFamily="18" charset="2"/>
              <a:buChar char=""/>
              <a:defRPr/>
            </a:pPr>
            <a:r>
              <a:rPr lang="en-US" b="1" dirty="0" smtClean="0">
                <a:solidFill>
                  <a:srgbClr val="FF0000"/>
                </a:solidFill>
              </a:rPr>
              <a:t>E</a:t>
            </a:r>
            <a:r>
              <a:rPr lang="en-US" dirty="0" smtClean="0"/>
              <a:t>xploitability</a:t>
            </a:r>
          </a:p>
          <a:p>
            <a:pPr fontAlgn="auto">
              <a:spcBef>
                <a:spcPts val="575"/>
              </a:spcBef>
              <a:spcAft>
                <a:spcPts val="0"/>
              </a:spcAft>
              <a:buFont typeface="Wingdings 2" pitchFamily="18" charset="2"/>
              <a:buChar char=""/>
              <a:defRPr/>
            </a:pPr>
            <a:r>
              <a:rPr lang="en-US" b="1" dirty="0" smtClean="0">
                <a:solidFill>
                  <a:srgbClr val="FF0000"/>
                </a:solidFill>
              </a:rPr>
              <a:t>A</a:t>
            </a:r>
            <a:r>
              <a:rPr lang="en-US" dirty="0" smtClean="0"/>
              <a:t>ffected users</a:t>
            </a:r>
          </a:p>
          <a:p>
            <a:pPr fontAlgn="auto">
              <a:spcBef>
                <a:spcPts val="575"/>
              </a:spcBef>
              <a:spcAft>
                <a:spcPts val="0"/>
              </a:spcAft>
              <a:buFont typeface="Wingdings 2" pitchFamily="18" charset="2"/>
              <a:buChar char=""/>
              <a:defRPr/>
            </a:pPr>
            <a:r>
              <a:rPr lang="en-US" b="1" dirty="0" smtClean="0">
                <a:solidFill>
                  <a:srgbClr val="FF0000"/>
                </a:solidFill>
              </a:rPr>
              <a:t>D</a:t>
            </a:r>
            <a:r>
              <a:rPr lang="en-US" dirty="0" smtClean="0"/>
              <a:t>iscoverability</a:t>
            </a:r>
          </a:p>
          <a:p>
            <a:pPr fontAlgn="auto">
              <a:spcBef>
                <a:spcPts val="575"/>
              </a:spcBef>
              <a:spcAft>
                <a:spcPts val="0"/>
              </a:spcAft>
              <a:buFont typeface="Wingdings 2" pitchFamily="18" charset="2"/>
              <a:buChar char=""/>
              <a:defRPr/>
            </a:pPr>
            <a:r>
              <a:rPr lang="en-US" dirty="0" smtClean="0"/>
              <a:t>All scored on the scale 0-10</a:t>
            </a:r>
          </a:p>
          <a:p>
            <a:pPr fontAlgn="auto">
              <a:spcBef>
                <a:spcPts val="575"/>
              </a:spcBef>
              <a:spcAft>
                <a:spcPts val="0"/>
              </a:spcAft>
              <a:buFont typeface="Wingdings 2" pitchFamily="18" charset="2"/>
              <a:buChar char=""/>
              <a:defRPr/>
            </a:pPr>
            <a:r>
              <a:rPr lang="en-US" dirty="0" smtClean="0"/>
              <a:t>DREAD = (D</a:t>
            </a:r>
            <a:r>
              <a:rPr lang="en-US" baseline="-25000" dirty="0" smtClean="0"/>
              <a:t>1</a:t>
            </a:r>
            <a:r>
              <a:rPr lang="en-US" dirty="0" smtClean="0"/>
              <a:t> + R + E + A + D</a:t>
            </a:r>
            <a:r>
              <a:rPr lang="en-US" baseline="-25000" dirty="0" smtClean="0"/>
              <a:t>2</a:t>
            </a:r>
            <a:r>
              <a:rPr lang="en-US" dirty="0" smtClean="0"/>
              <a:t>)/5</a:t>
            </a:r>
            <a:endParaRPr lang="ru-RU" dirty="0" smtClean="0"/>
          </a:p>
          <a:p>
            <a:pPr fontAlgn="auto">
              <a:spcBef>
                <a:spcPts val="575"/>
              </a:spcBef>
              <a:spcAft>
                <a:spcPts val="0"/>
              </a:spcAft>
              <a:buFont typeface="Wingdings 2" pitchFamily="18" charset="2"/>
              <a:buChar char=""/>
              <a:defRPr/>
            </a:pPr>
            <a:r>
              <a:rPr lang="en-US" sz="1800" dirty="0" smtClean="0"/>
              <a:t>http://www.owasp.org/index.php/Threat_Risk_Modeling#DREAD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Risks in audit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Audit risk is a probability that the auditor will give an inappropriate opinion on the financial statements: that is, that the statements will contain materials misstatement(s) which the auditor fails to find</a:t>
            </a:r>
          </a:p>
          <a:p>
            <a:r>
              <a:rPr lang="en-US" smtClean="0"/>
              <a:t>Composed of Inherent, Control, and Detection risks</a:t>
            </a:r>
          </a:p>
          <a:p>
            <a:endParaRPr lang="en-US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Role of IT Controls</a:t>
            </a:r>
          </a:p>
        </p:txBody>
      </p:sp>
      <p:sp>
        <p:nvSpPr>
          <p:cNvPr id="10243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400" smtClean="0"/>
              <a:t>Modern financial reporting is driven by information technology </a:t>
            </a:r>
          </a:p>
          <a:p>
            <a:pPr>
              <a:lnSpc>
                <a:spcPct val="80000"/>
              </a:lnSpc>
            </a:pPr>
            <a:r>
              <a:rPr lang="en-US" sz="2400" smtClean="0"/>
              <a:t>IT initiates, authorizes, records, and reports the effects of financial transactions. </a:t>
            </a:r>
          </a:p>
          <a:p>
            <a:pPr lvl="1">
              <a:lnSpc>
                <a:spcPct val="80000"/>
              </a:lnSpc>
            </a:pPr>
            <a:r>
              <a:rPr lang="en-US" sz="2000" smtClean="0"/>
              <a:t>Financial reporting IC are inextricably integrated to IT. </a:t>
            </a:r>
          </a:p>
          <a:p>
            <a:pPr>
              <a:lnSpc>
                <a:spcPct val="80000"/>
              </a:lnSpc>
            </a:pPr>
            <a:r>
              <a:rPr lang="en-US" sz="2400" smtClean="0"/>
              <a:t>COSO identifies two groups of IT controls:</a:t>
            </a:r>
          </a:p>
          <a:p>
            <a:pPr lvl="1">
              <a:lnSpc>
                <a:spcPct val="80000"/>
              </a:lnSpc>
            </a:pPr>
            <a:r>
              <a:rPr lang="en-US" sz="2000" i="1" smtClean="0"/>
              <a:t>application controls – </a:t>
            </a:r>
            <a:r>
              <a:rPr lang="en-US" sz="2000" smtClean="0"/>
              <a:t>apply to specific applications and programs, and</a:t>
            </a:r>
            <a:r>
              <a:rPr lang="en-US" sz="2000" i="1" smtClean="0"/>
              <a:t> </a:t>
            </a:r>
            <a:r>
              <a:rPr lang="en-US" sz="2000" smtClean="0"/>
              <a:t>ensure data validity, completeness and accuracy</a:t>
            </a:r>
            <a:endParaRPr lang="en-US" sz="2000" i="1" smtClean="0"/>
          </a:p>
          <a:p>
            <a:pPr lvl="1">
              <a:lnSpc>
                <a:spcPct val="80000"/>
              </a:lnSpc>
            </a:pPr>
            <a:r>
              <a:rPr lang="en-US" sz="2000" i="1" smtClean="0"/>
              <a:t>general controls – </a:t>
            </a:r>
            <a:r>
              <a:rPr lang="en-US" sz="2000" smtClean="0"/>
              <a:t>apply to all systems and address IT governance and infrastructure, security of operating systems and databases, and application and program acquisition and development </a:t>
            </a:r>
          </a:p>
          <a:p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010 ISACA Greater Hartford Chapter Template">
  <a:themeElements>
    <a:clrScheme name="Office Theme 14">
      <a:dk1>
        <a:srgbClr val="000000"/>
      </a:dk1>
      <a:lt1>
        <a:srgbClr val="FFFFFF"/>
      </a:lt1>
      <a:dk2>
        <a:srgbClr val="333399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333399"/>
      </a:hlink>
      <a:folHlink>
        <a:srgbClr val="99CC00"/>
      </a:folHlink>
    </a:clrScheme>
    <a:fontScheme name="Office Them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3333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14">
        <a:dk1>
          <a:srgbClr val="000000"/>
        </a:dk1>
        <a:lt1>
          <a:srgbClr val="FFFFFF"/>
        </a:lt1>
        <a:dk2>
          <a:srgbClr val="333399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3333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2010 ISACA Greater Hartford Chapter Template</Template>
  <TotalTime>2</TotalTime>
  <Words>393</Words>
  <Application>Microsoft Office PowerPoint</Application>
  <PresentationFormat>On-screen Show (4:3)</PresentationFormat>
  <Paragraphs>77</Paragraphs>
  <Slides>11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Times New Roman</vt:lpstr>
      <vt:lpstr>Wingdings</vt:lpstr>
      <vt:lpstr>2010 ISACA Greater Hartford Chapter Template</vt:lpstr>
      <vt:lpstr>Bridging the gap between software developers and auditors</vt:lpstr>
      <vt:lpstr>Qualitative versus Quantitative  Risk Assessment</vt:lpstr>
      <vt:lpstr>Qualitative risk assessment</vt:lpstr>
      <vt:lpstr>Quantitative risk assessment</vt:lpstr>
      <vt:lpstr>Risks in software development</vt:lpstr>
      <vt:lpstr>What is STRIDE</vt:lpstr>
      <vt:lpstr>What is DREAD</vt:lpstr>
      <vt:lpstr>Risks in audit</vt:lpstr>
      <vt:lpstr>Role of IT Controls</vt:lpstr>
      <vt:lpstr>Important types of IT controls</vt:lpstr>
      <vt:lpstr>What can a university do?</vt:lpstr>
    </vt:vector>
  </TitlesOfParts>
  <Company>ISACA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Bridging the gap between software developers and auditors</dc:title>
  <dc:creator>Dan Higham</dc:creator>
  <cp:lastModifiedBy>Dan Higham</cp:lastModifiedBy>
  <cp:revision>1</cp:revision>
  <dcterms:created xsi:type="dcterms:W3CDTF">2010-05-17T19:48:05Z</dcterms:created>
  <dcterms:modified xsi:type="dcterms:W3CDTF">2010-05-17T19:50:57Z</dcterms:modified>
</cp:coreProperties>
</file>