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79" r:id="rId4"/>
    <p:sldId id="281" r:id="rId5"/>
    <p:sldId id="289" r:id="rId6"/>
    <p:sldId id="284" r:id="rId7"/>
    <p:sldId id="283" r:id="rId8"/>
    <p:sldId id="300" r:id="rId9"/>
    <p:sldId id="285" r:id="rId10"/>
    <p:sldId id="290" r:id="rId11"/>
    <p:sldId id="301" r:id="rId12"/>
    <p:sldId id="293" r:id="rId13"/>
    <p:sldId id="294" r:id="rId14"/>
    <p:sldId id="292" r:id="rId15"/>
    <p:sldId id="295" r:id="rId16"/>
    <p:sldId id="297" r:id="rId17"/>
    <p:sldId id="299" r:id="rId18"/>
    <p:sldId id="296" r:id="rId19"/>
    <p:sldId id="273" r:id="rId20"/>
  </p:sldIdLst>
  <p:sldSz cx="10693400" cy="7561263"/>
  <p:notesSz cx="6797675" cy="9874250"/>
  <p:defaultTextStyle>
    <a:defPPr>
      <a:defRPr lang="he-IL"/>
    </a:defPPr>
    <a:lvl1pPr marL="0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  <a:srgbClr val="546D7A"/>
    <a:srgbClr val="FFFFFF"/>
    <a:srgbClr val="B0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26" autoAdjust="0"/>
    <p:restoredTop sz="94692" autoAdjust="0"/>
  </p:normalViewPr>
  <p:slideViewPr>
    <p:cSldViewPr>
      <p:cViewPr>
        <p:scale>
          <a:sx n="70" d="100"/>
          <a:sy n="70" d="100"/>
        </p:scale>
        <p:origin x="-2189" y="-32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1505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3"/>
    </p:cViewPr>
  </p:sorterViewPr>
  <p:notesViewPr>
    <p:cSldViewPr>
      <p:cViewPr varScale="1">
        <p:scale>
          <a:sx n="62" d="100"/>
          <a:sy n="62" d="100"/>
        </p:scale>
        <p:origin x="-3240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5A0BE1-9607-4D06-9158-E48F15FD506C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2DF916-0BA4-4209-94FA-88464D9BEB0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45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7998C6-EC71-4512-AAB6-530FF7007828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41363"/>
            <a:ext cx="52324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1275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2ABCA2-697D-43D9-B036-81404B7A10B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884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ABCA2-697D-43D9-B036-81404B7A10B9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67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ABCA2-697D-43D9-B036-81404B7A10B9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67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1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883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r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331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r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1975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758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851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5" y="6876975"/>
            <a:ext cx="268527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64" y="6876975"/>
            <a:ext cx="2685273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64" y="6876975"/>
            <a:ext cx="2685273" cy="540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314252" y="252239"/>
            <a:ext cx="8496944" cy="93610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anchor="b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Gish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9pPr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b="1" i="0" u="none" strike="noStrike" kern="1200" cap="none" spc="0" normalizeH="0" baseline="0" noProof="0" dirty="0">
              <a:ln>
                <a:noFill/>
              </a:ln>
              <a:solidFill>
                <a:srgbClr val="9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rebuchet MS"/>
              <a:cs typeface="Gisha"/>
            </a:endParaRPr>
          </a:p>
        </p:txBody>
      </p:sp>
      <p:pic>
        <p:nvPicPr>
          <p:cNvPr id="54282" name="Picture 10" descr="http://techtransfer.semmelweis.hu/wp-content/uploads/2014/06/slider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696237" y="2662786"/>
            <a:ext cx="7596000" cy="2198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24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6" name="Picture 2" descr="http://www.pptbackgroundstemplates.com/backgrounds/green-wave-light-abstract-lines-ppt-background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3" r="76261"/>
          <a:stretch/>
        </p:blipFill>
        <p:spPr bwMode="auto">
          <a:xfrm>
            <a:off x="18108" y="1531"/>
            <a:ext cx="3024336" cy="756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5" y="6876975"/>
            <a:ext cx="2685273" cy="540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314252" y="252239"/>
            <a:ext cx="8496944" cy="93610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anchor="b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Gish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rebuchet MS" pitchFamily="34" charset="0"/>
                <a:ea typeface="Gisha"/>
                <a:cs typeface="Gisha"/>
              </a:defRPr>
            </a:lvl9pPr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b="1" i="0" u="none" strike="noStrike" kern="1200" cap="none" spc="0" normalizeH="0" baseline="0" noProof="0" dirty="0">
              <a:ln>
                <a:noFill/>
              </a:ln>
              <a:solidFill>
                <a:srgbClr val="9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rebuchet MS"/>
              <a:cs typeface="Gisha"/>
            </a:endParaRPr>
          </a:p>
        </p:txBody>
      </p:sp>
    </p:spTree>
    <p:extLst>
      <p:ext uri="{BB962C8B-B14F-4D97-AF65-F5344CB8AC3E}">
        <p14:creationId xmlns:p14="http://schemas.microsoft.com/office/powerpoint/2010/main" val="194736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r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418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424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732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752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1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9C49-271D-45DC-BF38-8861E44E4424}" type="datetimeFigureOut">
              <a:rPr lang="he-IL" smtClean="0"/>
              <a:pPr/>
              <a:t>כ"ב/שבט/תשע"ו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1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1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20C6-EBCA-4F69-8546-7E843ED91BD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76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1043056" rtl="1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91146" indent="-391146" algn="r" defTabSz="1043056" rtl="1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847483" indent="-325955" algn="r" defTabSz="1043056" rtl="1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303820" indent="-260764" algn="r" defTabSz="1043056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825348" indent="-260764" algn="r" defTabSz="1043056" rtl="1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346876" indent="-260764" algn="r" defTabSz="1043056" rtl="1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868404" indent="-260764" algn="r" defTabSz="1043056" rtl="1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r" defTabSz="1043056" rtl="1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r" defTabSz="1043056" rtl="1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r" defTabSz="1043056" rtl="1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lig@arnon.co.i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encrypted-tbn0.gstatic.com/images?q=tbn:ANd9GcRZgc5hP7AtVKnH_EU9ZPLcC29CUJhm2REDrBAAx2aSJ8Em4pH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268" y="1404367"/>
            <a:ext cx="3960440" cy="54741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62930" y="4644727"/>
            <a:ext cx="9967540" cy="12961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noFill/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806" y="4719637"/>
            <a:ext cx="9737788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7F1416"/>
                </a:solidFill>
                <a:latin typeface="Avenir LT 65 Medium" pitchFamily="34" charset="0"/>
                <a:ea typeface="Segoe UI" pitchFamily="34" charset="0"/>
                <a:cs typeface="Segoe UI" pitchFamily="34" charset="0"/>
              </a:rPr>
              <a:t>EXPORT CONTROLS ON CYBERSECURITY </a:t>
            </a:r>
            <a:r>
              <a:rPr lang="en-US" sz="3200" b="1" dirty="0" smtClean="0">
                <a:solidFill>
                  <a:srgbClr val="7F1416"/>
                </a:solidFill>
                <a:latin typeface="Avenir LT 65 Medium" pitchFamily="34" charset="0"/>
                <a:ea typeface="Segoe UI" pitchFamily="34" charset="0"/>
                <a:cs typeface="Segoe UI" pitchFamily="34" charset="0"/>
              </a:rPr>
              <a:t>TECHNOLOGY</a:t>
            </a:r>
          </a:p>
          <a:p>
            <a:pPr algn="ctr" rtl="0"/>
            <a:r>
              <a:rPr lang="en-US" altLang="ko-KR" sz="2800" dirty="0" smtClean="0">
                <a:cs typeface="Gisha" pitchFamily="34" charset="-79"/>
              </a:rPr>
              <a:t>						</a:t>
            </a:r>
          </a:p>
          <a:p>
            <a:pPr algn="ctr" rtl="0"/>
            <a:r>
              <a:rPr lang="en-US" altLang="ko-KR" sz="2800" dirty="0">
                <a:cs typeface="Gisha" pitchFamily="34" charset="-79"/>
              </a:rPr>
              <a:t>	</a:t>
            </a:r>
            <a:r>
              <a:rPr lang="en-US" altLang="ko-KR" sz="2800" dirty="0" smtClean="0">
                <a:cs typeface="Gisha" pitchFamily="34" charset="-79"/>
              </a:rPr>
              <a:t>					@</a:t>
            </a:r>
            <a:r>
              <a:rPr lang="en-US" altLang="ko-KR" sz="2800" dirty="0">
                <a:cs typeface="Gisha" pitchFamily="34" charset="-79"/>
              </a:rPr>
              <a:t>OWASP </a:t>
            </a:r>
            <a:r>
              <a:rPr lang="en-US" altLang="ko-KR" sz="2800" dirty="0" smtClean="0">
                <a:cs typeface="Gisha" pitchFamily="34" charset="-79"/>
              </a:rPr>
              <a:t>Feb. </a:t>
            </a:r>
            <a:r>
              <a:rPr lang="en-US" altLang="ko-KR" sz="2800" dirty="0">
                <a:cs typeface="Gisha" pitchFamily="34" charset="-79"/>
              </a:rPr>
              <a:t>2016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31" y="396255"/>
            <a:ext cx="4296914" cy="864096"/>
          </a:xfrm>
          <a:prstGeom prst="rect">
            <a:avLst/>
          </a:prstGeom>
        </p:spPr>
      </p:pic>
      <p:sp>
        <p:nvSpPr>
          <p:cNvPr id="20482" name="AutoShape 2" descr="Image result for cyber fingerprint"/>
          <p:cNvSpPr>
            <a:spLocks noChangeAspect="1" noChangeArrowheads="1"/>
          </p:cNvSpPr>
          <p:nvPr/>
        </p:nvSpPr>
        <p:spPr bwMode="auto">
          <a:xfrm>
            <a:off x="104727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484" name="AutoShape 4" descr="Image result for cyber fingerprint"/>
          <p:cNvSpPr>
            <a:spLocks noChangeAspect="1" noChangeArrowheads="1"/>
          </p:cNvSpPr>
          <p:nvPr/>
        </p:nvSpPr>
        <p:spPr bwMode="auto">
          <a:xfrm>
            <a:off x="104727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6563828" y="1548383"/>
            <a:ext cx="354212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Font typeface="Wingdings 2" pitchFamily="18" charset="2"/>
              <a:buNone/>
            </a:pPr>
            <a:r>
              <a:rPr lang="en-US" sz="2800" dirty="0" smtClean="0">
                <a:cs typeface="Gisha" pitchFamily="34" charset="-79"/>
              </a:rPr>
              <a:t>Eli Greenbaum</a:t>
            </a:r>
          </a:p>
          <a:p>
            <a:pPr algn="ctr" rtl="0">
              <a:buFont typeface="Wingdings 2" pitchFamily="18" charset="2"/>
              <a:buNone/>
            </a:pPr>
            <a:r>
              <a:rPr lang="en-US" u="sng" dirty="0" smtClean="0">
                <a:solidFill>
                  <a:srgbClr val="7F1416"/>
                </a:solidFill>
                <a:cs typeface="Gisha" pitchFamily="34" charset="-79"/>
                <a:hlinkClick r:id="rId4"/>
              </a:rPr>
              <a:t>elig@arnon.co.il</a:t>
            </a:r>
            <a:endParaRPr lang="en-US" u="sng" dirty="0" smtClean="0">
              <a:solidFill>
                <a:srgbClr val="7F1416"/>
              </a:solidFill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66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 bwMode="grayWhite"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Software specially designed or modified to </a:t>
            </a:r>
            <a:r>
              <a:rPr lang="en-US" sz="1800" b="1" dirty="0" smtClean="0"/>
              <a:t>avoid detection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by 'monitoring tools', or to defeat 'protective countermeasures', of a computer or network capable device, and performing any of the following: 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The extraction of data or information, from a computer or network capable device, or the modification of system or user data; or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modification of the standard execution path of a program or process in order to allow the execution of externally provided instructions.</a:t>
            </a:r>
            <a:endParaRPr lang="en-US" altLang="he-IL" sz="1800" dirty="0">
              <a:solidFill>
                <a:schemeClr val="bg1">
                  <a:lumMod val="75000"/>
                </a:schemeClr>
              </a:solidFill>
              <a:cs typeface="Rimona" pitchFamily="2" charset="-79"/>
            </a:endParaRP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1800" dirty="0" smtClean="0">
                <a:solidFill>
                  <a:schemeClr val="bg1">
                    <a:lumMod val="75000"/>
                  </a:schemeClr>
                </a:solidFill>
                <a:cs typeface="Rimona" pitchFamily="2" charset="-79"/>
              </a:rPr>
              <a:t>Not including: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Debuggers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or Software Reverse Engineering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tools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; 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Digital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Rights Management (DRM)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software ;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or 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Software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designed to be installed by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owners for asset tracking</a:t>
            </a:r>
            <a:endParaRPr lang="en-US" altLang="he-IL" sz="1800" dirty="0" smtClean="0">
              <a:solidFill>
                <a:schemeClr val="bg1">
                  <a:lumMod val="75000"/>
                </a:schemeClr>
              </a:solidFill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Intrusion Software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96" y="6516935"/>
            <a:ext cx="3525349" cy="7920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grayWhite">
          <a:xfrm>
            <a:off x="5508824" y="2268463"/>
            <a:ext cx="5184576" cy="2839120"/>
          </a:xfrm>
          <a:prstGeom prst="rect">
            <a:avLst/>
          </a:prstGeom>
        </p:spPr>
        <p:txBody>
          <a:bodyPr vert="horz" lIns="104306" tIns="52153" rIns="104306" bIns="52153" rtlCol="1">
            <a:normAutofit/>
          </a:bodyPr>
          <a:lstStyle>
            <a:lvl1pPr marL="391146" indent="-391146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847483" indent="-325955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0382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34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346876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868404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By Who?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2400" b="1" dirty="0" smtClean="0">
                <a:solidFill>
                  <a:srgbClr val="C00000"/>
                </a:solidFill>
              </a:rPr>
              <a:t>Users?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2400" b="1" dirty="0" smtClean="0">
                <a:solidFill>
                  <a:srgbClr val="C00000"/>
                </a:solidFill>
              </a:rPr>
              <a:t>Network owner?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2400" b="1" dirty="0" smtClean="0">
                <a:solidFill>
                  <a:srgbClr val="C00000"/>
                </a:solidFill>
              </a:rPr>
              <a:t>Owner of the software?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9165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 bwMode="grayWhite"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Software specially designed or modified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to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avoid detection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by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'monitoring tools', or to defeat 'protective countermeasures', of a computer or network capable device, and performing any of the following: 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b="1" dirty="0" smtClean="0"/>
              <a:t>The extraction of data or information, from a computer or network capable device, or the modification of system or user data; or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modification of the standard execution path of a program or process in order to allow the execution of externally provided instructions.</a:t>
            </a:r>
            <a:endParaRPr lang="en-US" altLang="he-IL" sz="1800" dirty="0">
              <a:solidFill>
                <a:schemeClr val="bg1">
                  <a:lumMod val="75000"/>
                </a:schemeClr>
              </a:solidFill>
              <a:cs typeface="Rimona" pitchFamily="2" charset="-79"/>
            </a:endParaRP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1800" dirty="0" smtClean="0">
                <a:solidFill>
                  <a:schemeClr val="bg1">
                    <a:lumMod val="75000"/>
                  </a:schemeClr>
                </a:solidFill>
                <a:cs typeface="Rimona" pitchFamily="2" charset="-79"/>
              </a:rPr>
              <a:t>Not including: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Debuggers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or Software Reverse Engineering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tools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; 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Digital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Rights Management (DRM)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software ;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or 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Software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designed to be installed by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owners for asset tracking</a:t>
            </a:r>
            <a:endParaRPr lang="en-US" altLang="he-IL" sz="1800" dirty="0" smtClean="0">
              <a:solidFill>
                <a:schemeClr val="bg1">
                  <a:lumMod val="75000"/>
                </a:schemeClr>
              </a:solidFill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Intrusion Software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96" y="6516935"/>
            <a:ext cx="3525349" cy="7920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grayWhite">
          <a:xfrm>
            <a:off x="5058668" y="3492599"/>
            <a:ext cx="5184576" cy="2839120"/>
          </a:xfrm>
          <a:prstGeom prst="rect">
            <a:avLst/>
          </a:prstGeom>
        </p:spPr>
        <p:txBody>
          <a:bodyPr vert="horz" lIns="104306" tIns="52153" rIns="104306" bIns="52153" rtlCol="1">
            <a:normAutofit/>
          </a:bodyPr>
          <a:lstStyle>
            <a:lvl1pPr marL="391146" indent="-391146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847483" indent="-325955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0382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34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346876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868404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Tracking software?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0006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 bwMode="grayWhite"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Software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specially designed or modified to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avoid detection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by 'monitoring tools', or to defeat 'protective countermeasures', of a computer or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network capable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device, and performing any of the following: 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AutoNum type="alphaLcPeriod"/>
            </a:pP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extraction of data or information, from a computer or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network capable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device, or the modification of system or user data; 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or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b="1" dirty="0" smtClean="0"/>
              <a:t>The </a:t>
            </a:r>
            <a:r>
              <a:rPr lang="en-US" sz="1800" b="1" dirty="0"/>
              <a:t>modification of the standard execution path of a program or process in order to allow the execution of externally provided instructions.</a:t>
            </a:r>
            <a:endParaRPr lang="en-US" altLang="he-IL" sz="1800" b="1" dirty="0">
              <a:cs typeface="Rimona" pitchFamily="2" charset="-79"/>
            </a:endParaRP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1800" dirty="0" smtClean="0">
                <a:solidFill>
                  <a:schemeClr val="bg1">
                    <a:lumMod val="85000"/>
                  </a:schemeClr>
                </a:solidFill>
                <a:cs typeface="Rimona" pitchFamily="2" charset="-79"/>
              </a:rPr>
              <a:t>Not including: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Debuggers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or Software Reverse Engineering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tools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; 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Digital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Rights Management (DRM)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software ;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or 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Software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designed to be installed by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owners for asset tracking</a:t>
            </a:r>
            <a:endParaRPr lang="en-US" altLang="he-IL" sz="1800" dirty="0" smtClean="0">
              <a:solidFill>
                <a:schemeClr val="bg1">
                  <a:lumMod val="85000"/>
                </a:schemeClr>
              </a:solidFill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Intrusion Software</a:t>
            </a:r>
            <a:endParaRPr lang="he-IL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White">
          <a:xfrm>
            <a:off x="5508824" y="4212679"/>
            <a:ext cx="5184576" cy="2839120"/>
          </a:xfrm>
          <a:prstGeom prst="rect">
            <a:avLst/>
          </a:prstGeom>
        </p:spPr>
        <p:txBody>
          <a:bodyPr vert="horz" lIns="104306" tIns="52153" rIns="104306" bIns="52153" rtlCol="1">
            <a:normAutofit/>
          </a:bodyPr>
          <a:lstStyle>
            <a:lvl1pPr marL="391146" indent="-391146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847483" indent="-325955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0382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34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346876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868404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1800" b="1" dirty="0" smtClean="0">
                <a:solidFill>
                  <a:srgbClr val="C00000"/>
                </a:solidFill>
              </a:rPr>
              <a:t>Auto-updaters</a:t>
            </a:r>
            <a:r>
              <a:rPr lang="en-US" sz="1800" b="1" dirty="0" smtClean="0">
                <a:solidFill>
                  <a:srgbClr val="C00000"/>
                </a:solidFill>
              </a:rPr>
              <a:t>?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1800" b="1" dirty="0" smtClean="0">
                <a:solidFill>
                  <a:srgbClr val="C00000"/>
                </a:solidFill>
              </a:rPr>
              <a:t>Products that stop employee communication?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1800" b="1" dirty="0" smtClean="0">
                <a:solidFill>
                  <a:srgbClr val="C00000"/>
                </a:solidFill>
              </a:rPr>
              <a:t>All third party developers</a:t>
            </a:r>
            <a:r>
              <a:rPr lang="en-US" sz="1800" b="1" dirty="0" smtClean="0">
                <a:solidFill>
                  <a:srgbClr val="C00000"/>
                </a:solidFill>
              </a:rPr>
              <a:t>?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1800" b="1" dirty="0">
                <a:solidFill>
                  <a:srgbClr val="C00000"/>
                </a:solidFill>
              </a:rPr>
              <a:t>Antivirus software?</a:t>
            </a: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sz="1800" b="1" dirty="0" smtClean="0"/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sz="1800" b="1" dirty="0" smtClean="0"/>
          </a:p>
        </p:txBody>
      </p:sp>
      <p:pic>
        <p:nvPicPr>
          <p:cNvPr id="7" name="Picture 6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96" y="6516935"/>
            <a:ext cx="352534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 bwMode="grayWhite"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Software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specially designed or modified to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avoid detection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by 'monitoring tools', or to defeat 'protective countermeasures', of a computer or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network capable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device, and performing any of the following: 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extraction of data or information, from a computer or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network capable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device, or the modification of system or user data;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or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modification of the standard execution path of a program or process in order to allow the execution of externally provided instructions.</a:t>
            </a:r>
            <a:endParaRPr lang="en-US" altLang="he-IL" sz="1800" b="1" dirty="0">
              <a:solidFill>
                <a:schemeClr val="bg1">
                  <a:lumMod val="85000"/>
                </a:schemeClr>
              </a:solidFill>
              <a:cs typeface="Rimona" pitchFamily="2" charset="-79"/>
            </a:endParaRP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1800" dirty="0" smtClean="0">
                <a:solidFill>
                  <a:schemeClr val="bg1">
                    <a:lumMod val="85000"/>
                  </a:schemeClr>
                </a:solidFill>
                <a:cs typeface="Rimona" pitchFamily="2" charset="-79"/>
              </a:rPr>
              <a:t>Not including: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Debuggers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or Software Reverse Engineering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tools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; 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AutoNum type="alphaLcPeriod"/>
            </a:pPr>
            <a:r>
              <a:rPr lang="en-US" sz="1800" b="1" dirty="0" smtClean="0"/>
              <a:t>Digital </a:t>
            </a:r>
            <a:r>
              <a:rPr lang="en-US" sz="1800" b="1" dirty="0"/>
              <a:t>Rights Management (DRM) </a:t>
            </a:r>
            <a:r>
              <a:rPr lang="en-US" sz="1800" b="1" dirty="0" smtClean="0"/>
              <a:t>software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;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or 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AutoNum type="alphaLcPeriod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Software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designed to be installed by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owners for asset tracking</a:t>
            </a:r>
            <a:endParaRPr lang="en-US" altLang="he-IL" sz="1800" dirty="0" smtClean="0">
              <a:solidFill>
                <a:schemeClr val="bg1">
                  <a:lumMod val="85000"/>
                </a:schemeClr>
              </a:solidFill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Intrusion Software</a:t>
            </a:r>
            <a:endParaRPr lang="he-IL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White">
          <a:xfrm>
            <a:off x="4770636" y="2484487"/>
            <a:ext cx="5184576" cy="2839120"/>
          </a:xfrm>
          <a:prstGeom prst="rect">
            <a:avLst/>
          </a:prstGeom>
        </p:spPr>
        <p:txBody>
          <a:bodyPr vert="horz" lIns="104306" tIns="52153" rIns="104306" bIns="52153" rtlCol="1">
            <a:normAutofit/>
          </a:bodyPr>
          <a:lstStyle>
            <a:lvl1pPr marL="391146" indent="-391146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847483" indent="-325955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0382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34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346876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868404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1800" b="1" dirty="0" smtClean="0">
                <a:solidFill>
                  <a:srgbClr val="C00000"/>
                </a:solidFill>
              </a:rPr>
              <a:t>Packers?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1800" b="1" dirty="0" smtClean="0">
                <a:solidFill>
                  <a:srgbClr val="C00000"/>
                </a:solidFill>
              </a:rPr>
              <a:t>Obfuscators?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sz="1800" b="1" dirty="0" smtClean="0"/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sz="1800" b="1" dirty="0" smtClean="0"/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sz="1800" b="1" dirty="0" smtClean="0"/>
          </a:p>
        </p:txBody>
      </p:sp>
      <p:pic>
        <p:nvPicPr>
          <p:cNvPr id="7" name="Picture 6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96" y="6516935"/>
            <a:ext cx="352534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he-IL" altLang="he-IL" sz="2400" dirty="0" smtClean="0">
                <a:latin typeface="David" pitchFamily="34" charset="-79"/>
                <a:cs typeface="David" pitchFamily="34" charset="-79"/>
              </a:rPr>
              <a:t>חולשה, למעט אחת מאלה: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he-IL" altLang="he-IL" sz="2400" dirty="0" smtClean="0">
                <a:latin typeface="David" pitchFamily="34" charset="-79"/>
                <a:cs typeface="David" pitchFamily="34" charset="-79"/>
              </a:rPr>
              <a:t>א. חולשות הנמסרות באופן בלעדי למי שפיתח את הקוד א הפרוטוקול, או למי מטעמו,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he-IL" altLang="he-IL" sz="2400" dirty="0" smtClean="0">
                <a:latin typeface="David" pitchFamily="34" charset="-79"/>
                <a:cs typeface="David" pitchFamily="34" charset="-79"/>
              </a:rPr>
              <a:t>ב. חולשות המוצאות לנחלת הכלל,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he-IL" altLang="he-IL" sz="2400" dirty="0" smtClean="0">
                <a:latin typeface="David" pitchFamily="34" charset="-79"/>
                <a:cs typeface="David" pitchFamily="34" charset="-79"/>
              </a:rPr>
              <a:t>ג. חולשות המיועדות לשימוש במוצרי הגנה בלבד, המיוצרים בחברה המחזיקה בחולשה או בחברה.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1800" dirty="0" smtClean="0">
                <a:cs typeface="Rimona" pitchFamily="2" charset="-79"/>
              </a:rPr>
              <a:t>			</a:t>
            </a: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Vulnerabilities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468" y="6644988"/>
            <a:ext cx="352534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he-IL" altLang="he-IL" sz="2600" dirty="0" smtClean="0">
                <a:solidFill>
                  <a:schemeClr val="bg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חולשה, למעט אחת מאלה: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he-IL" altLang="he-IL" sz="2600" dirty="0" smtClean="0">
                <a:solidFill>
                  <a:schemeClr val="bg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א. חולשות הנמסרות באופן בלעדי למי שפיתח את הקוד א הפרוטוקול, או למי מטעמו,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he-IL" altLang="he-IL" sz="2600" dirty="0" smtClean="0">
                <a:solidFill>
                  <a:schemeClr val="bg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ב. חולשות המוצאות לנחלת הכלל,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he-IL" altLang="he-IL" sz="2600" dirty="0" smtClean="0">
                <a:solidFill>
                  <a:schemeClr val="bg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ג. חולשות המיועדות לשימוש במוצרי הגנה בלבד, המיוצרים בחברה המחזיקה בחולשה או בחברה.</a:t>
            </a:r>
          </a:p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1800" dirty="0" smtClean="0">
                <a:cs typeface="Rimona" pitchFamily="2" charset="-79"/>
              </a:rPr>
              <a:t>	</a:t>
            </a:r>
            <a:r>
              <a:rPr lang="en-US" altLang="he-IL" sz="2000" dirty="0" smtClean="0">
                <a:cs typeface="Rimona" pitchFamily="2" charset="-79"/>
              </a:rPr>
              <a:t>		</a:t>
            </a:r>
            <a:r>
              <a:rPr lang="en-US" altLang="he-IL" sz="2000" b="1" dirty="0" smtClean="0">
                <a:solidFill>
                  <a:srgbClr val="C00000"/>
                </a:solidFill>
                <a:cs typeface="Rimona" pitchFamily="2" charset="-79"/>
              </a:rPr>
              <a:t>Wh</a:t>
            </a:r>
            <a:r>
              <a:rPr lang="en-US" altLang="he-IL" sz="1800" b="1" dirty="0" smtClean="0">
                <a:solidFill>
                  <a:srgbClr val="C00000"/>
                </a:solidFill>
                <a:cs typeface="Rimona" pitchFamily="2" charset="-79"/>
              </a:rPr>
              <a:t>at about:</a:t>
            </a:r>
          </a:p>
          <a:p>
            <a:pPr marL="2477258" lvl="5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1800" b="1" dirty="0" smtClean="0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 To customers/suppliers?</a:t>
            </a:r>
          </a:p>
          <a:p>
            <a:pPr marL="2477258" lvl="5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1800" b="1" dirty="0" smtClean="0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Open source?</a:t>
            </a:r>
          </a:p>
          <a:p>
            <a:pPr marL="2477258" lvl="5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1800" b="1" dirty="0" smtClean="0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Vulnerabilities that require multi-stakeholder cooperation?</a:t>
            </a:r>
          </a:p>
          <a:p>
            <a:pPr marL="2477258" lvl="5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1800" b="1" dirty="0" smtClean="0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Academic/Security Research?</a:t>
            </a: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Vulnerabilities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468" y="6644988"/>
            <a:ext cx="352534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he-IL" altLang="he-IL" sz="3200" dirty="0">
                <a:latin typeface="David" pitchFamily="34" charset="-79"/>
                <a:cs typeface="David" pitchFamily="34" charset="-79"/>
              </a:rPr>
              <a:t>מערכות או תוכנה שתוכננה או הותאמה במיוחד לאיתור חולשות אוטומטי, לשם ביצוע שימוש בהן בתוכנת חדירה כנגד אחר.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3200" dirty="0" smtClean="0">
              <a:latin typeface="David" pitchFamily="34" charset="-79"/>
              <a:cs typeface="David" pitchFamily="34" charset="-79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he-IL" altLang="he-IL" sz="3200" dirty="0" smtClean="0">
                <a:latin typeface="David" pitchFamily="34" charset="-79"/>
                <a:cs typeface="David" pitchFamily="34" charset="-79"/>
              </a:rPr>
              <a:t>טכנולוגיה וידע לפיתוח של תוכנת חדירה.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he-IL" altLang="he-IL" sz="3200" dirty="0" smtClean="0">
              <a:latin typeface="David" pitchFamily="34" charset="-79"/>
              <a:cs typeface="David" pitchFamily="34" charset="-79"/>
            </a:endParaRPr>
          </a:p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Vulnerabilities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468" y="6644988"/>
            <a:ext cx="352534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he-IL" altLang="he-IL" sz="3200" dirty="0">
                <a:solidFill>
                  <a:schemeClr val="bg1">
                    <a:lumMod val="85000"/>
                  </a:schemeClr>
                </a:solidFill>
                <a:latin typeface="David" pitchFamily="34" charset="-79"/>
                <a:cs typeface="David" pitchFamily="34" charset="-79"/>
              </a:rPr>
              <a:t>מערכות או תוכנה שתוכננה או הותאמה במיוחד לאיתור חולשות אוטומטי, לשם ביצוע שימוש בהן בתוכנת חדירה כנגד אחר.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3200" dirty="0" smtClean="0">
              <a:solidFill>
                <a:schemeClr val="bg1">
                  <a:lumMod val="8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he-IL" altLang="he-IL" sz="3200" dirty="0" smtClean="0">
                <a:solidFill>
                  <a:schemeClr val="bg1">
                    <a:lumMod val="85000"/>
                  </a:schemeClr>
                </a:solidFill>
                <a:latin typeface="David" pitchFamily="34" charset="-79"/>
                <a:cs typeface="David" pitchFamily="34" charset="-79"/>
              </a:rPr>
              <a:t>טכנולוגיה וידע לפיתוח של תוכנת חדירה.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he-IL" altLang="he-IL" sz="3200" dirty="0" smtClean="0">
              <a:latin typeface="David" pitchFamily="34" charset="-79"/>
              <a:cs typeface="David" pitchFamily="34" charset="-79"/>
            </a:endParaRPr>
          </a:p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Vulnerabilities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468" y="6644988"/>
            <a:ext cx="3525349" cy="79208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7674" y="4572719"/>
            <a:ext cx="5241587" cy="2191048"/>
          </a:xfrm>
          <a:prstGeom prst="rect">
            <a:avLst/>
          </a:prstGeom>
        </p:spPr>
        <p:txBody>
          <a:bodyPr vert="horz" lIns="104306" tIns="52153" rIns="104306" bIns="52153" rtlCol="1">
            <a:normAutofit/>
          </a:bodyPr>
          <a:lstStyle>
            <a:lvl1pPr marL="391146" indent="-391146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847483" indent="-325955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0382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34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346876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868404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2000" b="1" dirty="0">
                <a:solidFill>
                  <a:srgbClr val="C00000"/>
                </a:solidFill>
                <a:cs typeface="Rimona" pitchFamily="2" charset="-79"/>
              </a:rPr>
              <a:t>Wh</a:t>
            </a:r>
            <a:r>
              <a:rPr lang="en-US" altLang="he-IL" sz="1800" b="1" dirty="0">
                <a:solidFill>
                  <a:srgbClr val="C00000"/>
                </a:solidFill>
                <a:cs typeface="Rimona" pitchFamily="2" charset="-79"/>
              </a:rPr>
              <a:t>at about</a:t>
            </a:r>
            <a:r>
              <a:rPr lang="en-US" altLang="he-IL" sz="1800" b="1" dirty="0" smtClean="0">
                <a:solidFill>
                  <a:srgbClr val="C00000"/>
                </a:solidFill>
                <a:cs typeface="Rimona" pitchFamily="2" charset="-79"/>
              </a:rPr>
              <a:t>: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1800" b="1" dirty="0" smtClean="0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All software on on the planet?</a:t>
            </a:r>
            <a:endParaRPr lang="en-US" altLang="he-IL" sz="1800" b="1" dirty="0">
              <a:solidFill>
                <a:srgbClr val="C00000"/>
              </a:solidFill>
              <a:latin typeface="Century Gothic" pitchFamily="34" charset="0"/>
              <a:cs typeface="Rimona" pitchFamily="2" charset="-79"/>
            </a:endParaRP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he-IL" altLang="he-IL" sz="3200" dirty="0" smtClean="0">
              <a:latin typeface="David" pitchFamily="34" charset="-79"/>
              <a:cs typeface="David" pitchFamily="34" charset="-79"/>
            </a:endParaRPr>
          </a:p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Font typeface="Arial" panose="020B0604020202020204" pitchFamily="34" charset="0"/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0669" y="2124447"/>
            <a:ext cx="6120680" cy="2191048"/>
          </a:xfrm>
          <a:prstGeom prst="rect">
            <a:avLst/>
          </a:prstGeom>
        </p:spPr>
        <p:txBody>
          <a:bodyPr vert="horz" lIns="104306" tIns="52153" rIns="104306" bIns="52153" rtlCol="1">
            <a:normAutofit/>
          </a:bodyPr>
          <a:lstStyle>
            <a:lvl1pPr marL="391146" indent="-391146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847483" indent="-325955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30382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34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346876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868404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r" defTabSz="1043056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2000" b="1" dirty="0">
                <a:solidFill>
                  <a:srgbClr val="C00000"/>
                </a:solidFill>
                <a:cs typeface="Rimona" pitchFamily="2" charset="-79"/>
              </a:rPr>
              <a:t>Wh</a:t>
            </a:r>
            <a:r>
              <a:rPr lang="en-US" altLang="he-IL" sz="1800" b="1" dirty="0">
                <a:solidFill>
                  <a:srgbClr val="C00000"/>
                </a:solidFill>
                <a:cs typeface="Rimona" pitchFamily="2" charset="-79"/>
              </a:rPr>
              <a:t>at about</a:t>
            </a:r>
            <a:r>
              <a:rPr lang="en-US" altLang="he-IL" sz="1800" b="1" dirty="0" smtClean="0">
                <a:solidFill>
                  <a:srgbClr val="C00000"/>
                </a:solidFill>
                <a:cs typeface="Rimona" pitchFamily="2" charset="-79"/>
              </a:rPr>
              <a:t>: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1800" b="1" dirty="0" smtClean="0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Pen Testing?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1800" b="1" dirty="0" smtClean="0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Automated </a:t>
            </a:r>
            <a:r>
              <a:rPr lang="en-US" altLang="he-IL" sz="1800" b="1" dirty="0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Exploit </a:t>
            </a:r>
            <a:r>
              <a:rPr lang="en-US" altLang="he-IL" sz="1800" b="1" dirty="0" smtClean="0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Generation </a:t>
            </a:r>
            <a:r>
              <a:rPr lang="en-US" altLang="he-IL" sz="1800" b="1" dirty="0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(</a:t>
            </a:r>
            <a:r>
              <a:rPr lang="en-US" altLang="he-IL" sz="1800" b="1" dirty="0" err="1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Metasploit</a:t>
            </a:r>
            <a:r>
              <a:rPr lang="en-US" altLang="he-IL" sz="1800" b="1" dirty="0" smtClean="0">
                <a:solidFill>
                  <a:srgbClr val="C00000"/>
                </a:solidFill>
                <a:latin typeface="Century Gothic" pitchFamily="34" charset="0"/>
                <a:cs typeface="Rimona" pitchFamily="2" charset="-79"/>
              </a:rPr>
              <a:t>)?</a:t>
            </a:r>
            <a:endParaRPr lang="en-US" altLang="he-IL" sz="1800" b="1" dirty="0">
              <a:solidFill>
                <a:srgbClr val="C00000"/>
              </a:solidFill>
              <a:latin typeface="Century Gothic" pitchFamily="34" charset="0"/>
              <a:cs typeface="Rimona" pitchFamily="2" charset="-79"/>
            </a:endParaRP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he-IL" altLang="he-IL" sz="3200" dirty="0" smtClean="0">
              <a:latin typeface="David" pitchFamily="34" charset="-79"/>
              <a:cs typeface="David" pitchFamily="34" charset="-79"/>
            </a:endParaRPr>
          </a:p>
          <a:p>
            <a:pPr marL="342900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Font typeface="Arial" panose="020B0604020202020204" pitchFamily="34" charset="0"/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52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2800" dirty="0" smtClean="0"/>
              <a:t>Foreign availability outside participating states.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sz="2800" dirty="0" smtClean="0"/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2800" dirty="0" smtClean="0"/>
              <a:t>The ability to control effectively the export of the goods. 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sz="2800" dirty="0" smtClean="0"/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sz="2800" dirty="0" smtClean="0"/>
              <a:t>The ability to make a clear and objective specification of the item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err="1" smtClean="0"/>
              <a:t>Wassenaar</a:t>
            </a:r>
            <a:r>
              <a:rPr lang="en-US" sz="4000" dirty="0" smtClean="0"/>
              <a:t> Criteria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468" y="6644988"/>
            <a:ext cx="352534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4460" y="3996655"/>
            <a:ext cx="9967540" cy="11521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4492" y="2412479"/>
            <a:ext cx="374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400" cap="small" dirty="0" smtClean="0">
                <a:solidFill>
                  <a:srgbClr val="7F1416"/>
                </a:solidFill>
                <a:latin typeface="Century Gothic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</a:t>
            </a:r>
            <a:endParaRPr lang="en-US" altLang="ko-KR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2484" y="5868863"/>
            <a:ext cx="354212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Font typeface="Wingdings 2" pitchFamily="18" charset="2"/>
              <a:buNone/>
            </a:pPr>
            <a:r>
              <a:rPr lang="en-US" sz="2800" b="1" dirty="0" smtClean="0">
                <a:cs typeface="Gisha" pitchFamily="34" charset="-79"/>
              </a:rPr>
              <a:t>Eli Greenbaum</a:t>
            </a:r>
          </a:p>
          <a:p>
            <a:pPr algn="ctr" rtl="0">
              <a:buFont typeface="Wingdings 2" pitchFamily="18" charset="2"/>
              <a:buNone/>
            </a:pPr>
            <a:r>
              <a:rPr lang="en-US" u="sng" dirty="0" smtClean="0">
                <a:solidFill>
                  <a:srgbClr val="7F1416"/>
                </a:solidFill>
                <a:cs typeface="Gisha" pitchFamily="34" charset="-79"/>
              </a:rPr>
              <a:t>elig@arnon.co.il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31" y="396255"/>
            <a:ext cx="429691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 fontScale="92500" lnSpcReduction="10000"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600" dirty="0" smtClean="0">
                <a:cs typeface="Rimona" pitchFamily="2" charset="-79"/>
              </a:rPr>
              <a:t>Laws that regulate the export and sharing of sensitive:</a:t>
            </a:r>
          </a:p>
          <a:p>
            <a:pPr lvl="3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600" dirty="0" smtClean="0">
                <a:cs typeface="Rimona" pitchFamily="2" charset="-79"/>
              </a:rPr>
              <a:t>Technology</a:t>
            </a:r>
          </a:p>
          <a:p>
            <a:pPr lvl="3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600" dirty="0" smtClean="0">
                <a:cs typeface="Rimona" pitchFamily="2" charset="-79"/>
              </a:rPr>
              <a:t>Equipment</a:t>
            </a:r>
          </a:p>
          <a:p>
            <a:pPr lvl="3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600" dirty="0" smtClean="0">
                <a:cs typeface="Rimona" pitchFamily="2" charset="-79"/>
              </a:rPr>
              <a:t>Software</a:t>
            </a:r>
          </a:p>
          <a:p>
            <a:pPr lvl="3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600" dirty="0" smtClean="0">
                <a:cs typeface="Rimona" pitchFamily="2" charset="-79"/>
              </a:rPr>
              <a:t>Know-how</a:t>
            </a:r>
          </a:p>
          <a:p>
            <a:pPr lvl="3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600" dirty="0" smtClean="0">
                <a:cs typeface="Rimona" pitchFamily="2" charset="-79"/>
              </a:rPr>
              <a:t>Data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600" dirty="0" smtClean="0">
                <a:cs typeface="Rimona" pitchFamily="2" charset="-79"/>
              </a:rPr>
              <a:t>Not related to “purpose” or “intentions”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600" dirty="0" smtClean="0">
                <a:cs typeface="Rimona" pitchFamily="2" charset="-79"/>
              </a:rPr>
              <a:t>Prohibitions vs. Licenses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Export Controls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2764" y="6444927"/>
            <a:ext cx="3525349" cy="792088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844" y="1980431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Export Controls can:</a:t>
            </a:r>
          </a:p>
          <a:p>
            <a:pPr lvl="1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Prevent the spread of WMD or military goods, which could harm global security and stability</a:t>
            </a:r>
          </a:p>
          <a:p>
            <a:pPr lvl="1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Prevent the spread of dangerous technology to enemies</a:t>
            </a:r>
          </a:p>
          <a:p>
            <a:pPr lvl="1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Preserve economic and military advantages</a:t>
            </a:r>
          </a:p>
          <a:p>
            <a:pPr lvl="1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Promote trade between allied states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400" dirty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Benefits of Export Controls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164" y="6372919"/>
            <a:ext cx="3525349" cy="792088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844" y="4140671"/>
            <a:ext cx="2619048" cy="17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836" y="4284687"/>
            <a:ext cx="2133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7020" y="5148783"/>
            <a:ext cx="2142857" cy="2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04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Export Controls can:</a:t>
            </a:r>
          </a:p>
          <a:p>
            <a:pPr lvl="1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>
                <a:cs typeface="Rimona" pitchFamily="2" charset="-79"/>
              </a:rPr>
              <a:t>P</a:t>
            </a:r>
            <a:r>
              <a:rPr lang="en-US" altLang="he-IL" sz="2800" dirty="0" smtClean="0">
                <a:cs typeface="Rimona" pitchFamily="2" charset="-79"/>
              </a:rPr>
              <a:t>revent potentially lucrative trade opportunities</a:t>
            </a:r>
          </a:p>
          <a:p>
            <a:pPr lvl="1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Deter foreign investment</a:t>
            </a:r>
          </a:p>
          <a:p>
            <a:pPr lvl="1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Hurt competitiveness of domestic firms</a:t>
            </a:r>
          </a:p>
          <a:p>
            <a:pPr lvl="1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Anger domestic audiences</a:t>
            </a:r>
          </a:p>
          <a:p>
            <a:pPr lvl="1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Have diplomatic costs</a:t>
            </a: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4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400" dirty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Costs of Export Controls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468" y="6644988"/>
            <a:ext cx="3525349" cy="792088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932" y="4500711"/>
            <a:ext cx="2142857" cy="2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972" y="4284687"/>
            <a:ext cx="2304256" cy="296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84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 lnSpcReduction="10000"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Need </a:t>
            </a:r>
            <a:r>
              <a:rPr lang="en-US" altLang="he-IL" sz="2800" dirty="0" smtClean="0">
                <a:cs typeface="Rimona" pitchFamily="2" charset="-79"/>
              </a:rPr>
              <a:t>a license </a:t>
            </a:r>
            <a:r>
              <a:rPr lang="en-US" altLang="he-IL" sz="2800" dirty="0" smtClean="0">
                <a:cs typeface="Rimona" pitchFamily="2" charset="-79"/>
              </a:rPr>
              <a:t>to: market, export, be an agent for controlled technology</a:t>
            </a:r>
            <a:endParaRPr lang="en-US" altLang="he-IL" sz="28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Restricts transfers to foreigners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Maximum fine: 3 years prison, 6.7 million NIS, could be higher in aggravating circumstances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Company managers can have personal liability as well.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Exceptions for public domain and academic research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>
                <a:latin typeface="David" pitchFamily="34" charset="-79"/>
                <a:cs typeface="David" pitchFamily="34" charset="-79"/>
              </a:rPr>
              <a:t> 2007 - </a:t>
            </a:r>
            <a:r>
              <a:rPr lang="he-IL" sz="4000" dirty="0" smtClean="0">
                <a:latin typeface="David" pitchFamily="34" charset="-79"/>
                <a:cs typeface="David" pitchFamily="34" charset="-79"/>
              </a:rPr>
              <a:t>חוק הפיקוח על הייצוא הביטחוני</a:t>
            </a:r>
            <a:endParaRPr lang="he-IL" sz="4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468" y="6644988"/>
            <a:ext cx="352534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3200" dirty="0" smtClean="0">
                <a:cs typeface="Rimona" pitchFamily="2" charset="-79"/>
              </a:rPr>
              <a:t>Nuclear Suppliers Group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3200" dirty="0" smtClean="0">
                <a:cs typeface="Rimona" pitchFamily="2" charset="-79"/>
              </a:rPr>
              <a:t>Missile Control Technology Regime (MCTR)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3200" dirty="0" smtClean="0">
                <a:cs typeface="Rimona" pitchFamily="2" charset="-79"/>
              </a:rPr>
              <a:t>Australian Group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3200" dirty="0" err="1" smtClean="0">
                <a:cs typeface="Rimona" pitchFamily="2" charset="-79"/>
              </a:rPr>
              <a:t>Wassenaar</a:t>
            </a:r>
            <a:r>
              <a:rPr lang="en-US" altLang="he-IL" sz="3200" dirty="0" smtClean="0">
                <a:cs typeface="Rimona" pitchFamily="2" charset="-79"/>
              </a:rPr>
              <a:t> Arrangement</a:t>
            </a: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4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400" dirty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International Export Control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8468" y="6644988"/>
            <a:ext cx="3525349" cy="792088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764" y="3780631"/>
            <a:ext cx="3888432" cy="257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868" y="2904921"/>
            <a:ext cx="2880320" cy="32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6780" y="3204567"/>
            <a:ext cx="2861778" cy="2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0876" y="3348583"/>
            <a:ext cx="31777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6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2013 amendments to </a:t>
            </a:r>
            <a:r>
              <a:rPr lang="en-US" altLang="he-IL" sz="2800" dirty="0" err="1" smtClean="0">
                <a:cs typeface="Rimona" pitchFamily="2" charset="-79"/>
              </a:rPr>
              <a:t>Wassenaar</a:t>
            </a:r>
            <a:r>
              <a:rPr lang="en-US" altLang="he-IL" sz="2800" dirty="0" smtClean="0">
                <a:cs typeface="Rimona" pitchFamily="2" charset="-79"/>
              </a:rPr>
              <a:t> Arrangements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French </a:t>
            </a:r>
            <a:r>
              <a:rPr lang="en-US" altLang="he-IL" sz="2800" dirty="0" smtClean="0">
                <a:cs typeface="Rimona" pitchFamily="2" charset="-79"/>
              </a:rPr>
              <a:t>and British propose adding cybersecurity controls</a:t>
            </a:r>
            <a:endParaRPr lang="en-US" altLang="he-IL" sz="28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Implemented in many countries without problems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May 2015: United States regulations</a:t>
            </a:r>
            <a:endParaRPr lang="en-US" altLang="he-IL" sz="28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Jan 2016: Israel Regulations</a:t>
            </a:r>
            <a:endParaRPr lang="en-US" altLang="he-IL" sz="2800" dirty="0" smtClean="0">
              <a:cs typeface="Rimona" pitchFamily="2" charset="-79"/>
            </a:endParaRP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Cybersecurity Controls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8468" y="6644988"/>
            <a:ext cx="352534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err="1" smtClean="0">
                <a:cs typeface="Rimona" pitchFamily="2" charset="-79"/>
              </a:rPr>
              <a:t>Wassenaar</a:t>
            </a:r>
            <a:r>
              <a:rPr lang="en-US" altLang="he-IL" sz="2800" dirty="0" smtClean="0">
                <a:cs typeface="Rimona" pitchFamily="2" charset="-79"/>
              </a:rPr>
              <a:t>:</a:t>
            </a: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2800" dirty="0">
                <a:cs typeface="Rimona" pitchFamily="2" charset="-79"/>
              </a:rPr>
              <a:t>	“</a:t>
            </a:r>
            <a:r>
              <a:rPr lang="en-US" altLang="he-IL" sz="2800" dirty="0">
                <a:solidFill>
                  <a:srgbClr val="C00000"/>
                </a:solidFill>
                <a:cs typeface="Rimona" pitchFamily="2" charset="-79"/>
              </a:rPr>
              <a:t>Intrusion Software”</a:t>
            </a: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2800" dirty="0">
                <a:solidFill>
                  <a:srgbClr val="C00000"/>
                </a:solidFill>
                <a:cs typeface="Rimona" pitchFamily="2" charset="-79"/>
              </a:rPr>
              <a:t>	“IP Surveillance Systems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r>
              <a:rPr lang="en-US" altLang="he-IL" sz="2800" dirty="0" smtClean="0">
                <a:cs typeface="Rimona" pitchFamily="2" charset="-79"/>
              </a:rPr>
              <a:t>Israel </a:t>
            </a:r>
            <a:r>
              <a:rPr lang="en-US" altLang="he-IL" sz="2800" dirty="0">
                <a:cs typeface="Rimona" pitchFamily="2" charset="-79"/>
              </a:rPr>
              <a:t>a</a:t>
            </a:r>
            <a:r>
              <a:rPr lang="en-US" altLang="he-IL" sz="2800" dirty="0" smtClean="0">
                <a:cs typeface="Rimona" pitchFamily="2" charset="-79"/>
              </a:rPr>
              <a:t>dds:</a:t>
            </a:r>
            <a:endParaRPr lang="en-US" altLang="he-IL" sz="2000" dirty="0">
              <a:cs typeface="Rimona" pitchFamily="2" charset="-79"/>
            </a:endParaRP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2000" dirty="0" smtClean="0">
                <a:cs typeface="Rimona" pitchFamily="2" charset="-79"/>
              </a:rPr>
              <a:t>	</a:t>
            </a:r>
            <a:r>
              <a:rPr lang="en-US" altLang="he-IL" sz="2800" dirty="0">
                <a:solidFill>
                  <a:srgbClr val="C00000"/>
                </a:solidFill>
                <a:cs typeface="Rimona" pitchFamily="2" charset="-79"/>
              </a:rPr>
              <a:t>Forensic Equipment</a:t>
            </a: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2800" dirty="0">
                <a:solidFill>
                  <a:srgbClr val="C00000"/>
                </a:solidFill>
                <a:cs typeface="Rimona" pitchFamily="2" charset="-79"/>
              </a:rPr>
              <a:t>	</a:t>
            </a:r>
            <a:r>
              <a:rPr lang="en-US" altLang="he-IL" sz="2800" dirty="0">
                <a:solidFill>
                  <a:srgbClr val="C00000"/>
                </a:solidFill>
                <a:cs typeface="Rimona" pitchFamily="2" charset="-79"/>
              </a:rPr>
              <a:t>Vulnerabilities</a:t>
            </a: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2800" dirty="0">
                <a:solidFill>
                  <a:srgbClr val="C00000"/>
                </a:solidFill>
                <a:cs typeface="Rimona" pitchFamily="2" charset="-79"/>
              </a:rPr>
              <a:t>	</a:t>
            </a:r>
            <a:r>
              <a:rPr lang="en-US" altLang="he-IL" sz="2800" dirty="0">
                <a:solidFill>
                  <a:srgbClr val="C00000"/>
                </a:solidFill>
                <a:cs typeface="Rimona" pitchFamily="2" charset="-79"/>
              </a:rPr>
              <a:t>Automatic Export Generation</a:t>
            </a: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Cybersecurity Controls</a:t>
            </a:r>
            <a:endParaRPr lang="he-IL" sz="4000" dirty="0"/>
          </a:p>
        </p:txBody>
      </p:sp>
      <p:pic>
        <p:nvPicPr>
          <p:cNvPr id="6" name="Picture 5" descr="YA_Logo_Red_E_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8468" y="6644988"/>
            <a:ext cx="352534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132" y="1404938"/>
            <a:ext cx="9649072" cy="5278437"/>
          </a:xfrm>
        </p:spPr>
        <p:txBody>
          <a:bodyPr>
            <a:normAutofit/>
          </a:bodyPr>
          <a:lstStyle/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sz="1800" dirty="0" smtClean="0"/>
              <a:t>Software </a:t>
            </a:r>
            <a:r>
              <a:rPr lang="en-US" sz="1800" dirty="0"/>
              <a:t>specially designed or modified to avoid detection by 'monitoring tools', or to defeat 'protective countermeasures', of a computer or </a:t>
            </a:r>
            <a:r>
              <a:rPr lang="en-US" sz="1800" dirty="0" smtClean="0"/>
              <a:t>network capable </a:t>
            </a:r>
            <a:r>
              <a:rPr lang="en-US" sz="1800" dirty="0"/>
              <a:t>device, and performing any of the following: </a:t>
            </a:r>
            <a:endParaRPr lang="en-US" sz="1800" dirty="0" smtClean="0"/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AutoNum type="alphaLcPeriod"/>
            </a:pPr>
            <a:r>
              <a:rPr lang="en-US" sz="1800" dirty="0" smtClean="0"/>
              <a:t>The </a:t>
            </a:r>
            <a:r>
              <a:rPr lang="en-US" sz="1800" dirty="0"/>
              <a:t>extraction of data or information, from a computer or </a:t>
            </a:r>
            <a:r>
              <a:rPr lang="en-US" sz="1800" dirty="0" smtClean="0"/>
              <a:t>network capable </a:t>
            </a:r>
            <a:r>
              <a:rPr lang="en-US" sz="1800" dirty="0"/>
              <a:t>device, or the modification of system or user data; </a:t>
            </a:r>
            <a:r>
              <a:rPr lang="en-US" sz="1800" dirty="0" smtClean="0"/>
              <a:t>or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AutoNum type="alphaLcPeriod"/>
            </a:pPr>
            <a:r>
              <a:rPr lang="en-US" sz="1800" dirty="0" smtClean="0"/>
              <a:t>The </a:t>
            </a:r>
            <a:r>
              <a:rPr lang="en-US" sz="1800" dirty="0"/>
              <a:t>modification of the standard execution path of a program or process in order to allow the execution of externally provided instructions.</a:t>
            </a:r>
            <a:endParaRPr lang="en-US" altLang="he-IL" sz="1800" dirty="0">
              <a:cs typeface="Rimona" pitchFamily="2" charset="-79"/>
            </a:endParaRP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r>
              <a:rPr lang="en-US" altLang="he-IL" sz="1800" dirty="0" smtClean="0">
                <a:cs typeface="Rimona" pitchFamily="2" charset="-79"/>
              </a:rPr>
              <a:t>Not including:</a:t>
            </a:r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AutoNum type="alphaLcPeriod"/>
            </a:pPr>
            <a:r>
              <a:rPr lang="en-US" sz="1800" dirty="0" smtClean="0"/>
              <a:t>Debuggers </a:t>
            </a:r>
            <a:r>
              <a:rPr lang="en-US" sz="1800" dirty="0"/>
              <a:t>or Software Reverse Engineering </a:t>
            </a:r>
            <a:r>
              <a:rPr lang="en-US" sz="1800" dirty="0" smtClean="0"/>
              <a:t>tools</a:t>
            </a:r>
            <a:r>
              <a:rPr lang="en-US" sz="1800" dirty="0"/>
              <a:t>; </a:t>
            </a:r>
            <a:endParaRPr lang="en-US" sz="1800" dirty="0" smtClean="0"/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AutoNum type="alphaLcPeriod"/>
            </a:pPr>
            <a:r>
              <a:rPr lang="en-US" sz="1800" dirty="0" smtClean="0"/>
              <a:t>Digital </a:t>
            </a:r>
            <a:r>
              <a:rPr lang="en-US" sz="1800" dirty="0"/>
              <a:t>Rights Management (DRM) </a:t>
            </a:r>
            <a:r>
              <a:rPr lang="en-US" sz="1800" dirty="0" smtClean="0"/>
              <a:t>software ; </a:t>
            </a:r>
            <a:r>
              <a:rPr lang="en-US" sz="1800" dirty="0"/>
              <a:t>or </a:t>
            </a:r>
            <a:endParaRPr lang="en-US" sz="1800" dirty="0" smtClean="0"/>
          </a:p>
          <a:p>
            <a:pPr marL="799237" lvl="1" indent="-34290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AutoNum type="alphaLcPeriod"/>
            </a:pPr>
            <a:r>
              <a:rPr lang="en-US" sz="1800" dirty="0" smtClean="0"/>
              <a:t>Software </a:t>
            </a:r>
            <a:r>
              <a:rPr lang="en-US" sz="1800" dirty="0"/>
              <a:t>designed to be installed by </a:t>
            </a:r>
            <a:r>
              <a:rPr lang="en-US" sz="1800" dirty="0" smtClean="0"/>
              <a:t>owners for asset tracking</a:t>
            </a:r>
            <a:endParaRPr lang="en-US" altLang="he-IL" sz="1800" dirty="0" smtClean="0">
              <a:cs typeface="Rimona" pitchFamily="2" charset="-79"/>
            </a:endParaRPr>
          </a:p>
          <a:p>
            <a:pPr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</a:pPr>
            <a:endParaRPr lang="en-US" altLang="he-IL" sz="2000" dirty="0" smtClean="0">
              <a:cs typeface="Rimona" pitchFamily="2" charset="-79"/>
            </a:endParaRPr>
          </a:p>
          <a:p>
            <a:pPr marL="1564584" lvl="3" indent="0" algn="just" rtl="0">
              <a:spcBef>
                <a:spcPts val="1200"/>
              </a:spcBef>
              <a:spcAft>
                <a:spcPts val="1200"/>
              </a:spcAft>
              <a:buClr>
                <a:srgbClr val="7F1402"/>
              </a:buClr>
              <a:buNone/>
            </a:pPr>
            <a:endParaRPr lang="en-US" altLang="he-IL" sz="2000" dirty="0" smtClean="0">
              <a:cs typeface="Rimona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132" y="180231"/>
            <a:ext cx="9865096" cy="1260475"/>
          </a:xfrm>
        </p:spPr>
        <p:txBody>
          <a:bodyPr>
            <a:normAutofit/>
          </a:bodyPr>
          <a:lstStyle/>
          <a:p>
            <a:pPr lvl="0" rtl="0"/>
            <a:r>
              <a:rPr lang="en-US" sz="4000" dirty="0" smtClean="0"/>
              <a:t>Intrusion Software</a:t>
            </a:r>
            <a:endParaRPr lang="he-IL" sz="4000" dirty="0"/>
          </a:p>
        </p:txBody>
      </p:sp>
      <p:pic>
        <p:nvPicPr>
          <p:cNvPr id="5" name="Picture 4" descr="YA_Logo_Red_E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96" y="6516935"/>
            <a:ext cx="352534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5486</TotalTime>
  <Words>1026</Words>
  <Application>Microsoft Office PowerPoint</Application>
  <PresentationFormat>Custom</PresentationFormat>
  <Paragraphs>164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Export Controls</vt:lpstr>
      <vt:lpstr>Benefits of Export Controls</vt:lpstr>
      <vt:lpstr>Costs of Export Controls</vt:lpstr>
      <vt:lpstr> 2007 - חוק הפיקוח על הייצוא הביטחוני</vt:lpstr>
      <vt:lpstr>International Export Control</vt:lpstr>
      <vt:lpstr>Cybersecurity Controls</vt:lpstr>
      <vt:lpstr>Cybersecurity Controls</vt:lpstr>
      <vt:lpstr>Intrusion Software</vt:lpstr>
      <vt:lpstr>Intrusion Software</vt:lpstr>
      <vt:lpstr>Intrusion Software</vt:lpstr>
      <vt:lpstr>Intrusion Software</vt:lpstr>
      <vt:lpstr>Intrusion Software</vt:lpstr>
      <vt:lpstr>Vulnerabilities</vt:lpstr>
      <vt:lpstr>Vulnerabilities</vt:lpstr>
      <vt:lpstr>Vulnerabilities</vt:lpstr>
      <vt:lpstr>Vulnerabilities</vt:lpstr>
      <vt:lpstr>Wassenaar Criteria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Yigal Arnon &amp; Co.</dc:creator>
  <cp:lastModifiedBy>Yigal Arnon &amp; Co.</cp:lastModifiedBy>
  <cp:revision>258</cp:revision>
  <cp:lastPrinted>2015-01-19T14:50:46Z</cp:lastPrinted>
  <dcterms:created xsi:type="dcterms:W3CDTF">2015-01-18T15:02:45Z</dcterms:created>
  <dcterms:modified xsi:type="dcterms:W3CDTF">2016-02-02T04:12:51Z</dcterms:modified>
</cp:coreProperties>
</file>