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5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ie Dulce" initials="SD" lastIdx="19" clrIdx="0">
    <p:extLst>
      <p:ext uri="{19B8F6BF-5375-455C-9EA6-DF929625EA0E}">
        <p15:presenceInfo xmlns:p15="http://schemas.microsoft.com/office/powerpoint/2012/main" userId="S-1-5-21-2247471834-1922717926-1194009269-8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E2A"/>
    <a:srgbClr val="D5D2CA"/>
    <a:srgbClr val="D5D3CA"/>
    <a:srgbClr val="CCC8BF"/>
    <a:srgbClr val="261242"/>
    <a:srgbClr val="231234"/>
    <a:srgbClr val="10041F"/>
    <a:srgbClr val="23103D"/>
    <a:srgbClr val="CCC7DD"/>
    <a:srgbClr val="BA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1" autoAdjust="0"/>
    <p:restoredTop sz="94576" autoAdjust="0"/>
  </p:normalViewPr>
  <p:slideViewPr>
    <p:cSldViewPr>
      <p:cViewPr varScale="1">
        <p:scale>
          <a:sx n="107" d="100"/>
          <a:sy n="107" d="100"/>
        </p:scale>
        <p:origin x="120" y="174"/>
      </p:cViewPr>
      <p:guideLst>
        <p:guide orient="horz" pos="4156"/>
        <p:guide pos="5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23T10:37:28.702" idx="19">
    <p:pos x="382" y="1775"/>
    <p:text>I don't think the source is available to non-paid costumers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B9B2-6347-4227-8137-C02BB34CFBA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618E-E7A0-4729-95BE-B70CAF3A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Attacker</a:t>
            </a:r>
            <a:r>
              <a:rPr lang="en-US" baseline="0" dirty="0" smtClean="0"/>
              <a:t> can anonymously create a free account with any of the major EFSS vendors.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Encryption</a:t>
            </a:r>
            <a:r>
              <a:rPr lang="en-US" baseline="0" dirty="0" smtClean="0"/>
              <a:t> uses current user context and therefore decryption does not require a key, but rather code running in the user’s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9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7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clear how</a:t>
            </a:r>
            <a:r>
              <a:rPr lang="en-US" baseline="0" dirty="0" smtClean="0"/>
              <a:t> to disinfect an account in OneDrive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1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build this slide on the content of this URL: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http://searchcloudstorage.techtarget.com/news/2240237177/Enterprise-file-sync-and-share-expands-in-2014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Found more stats here</a:t>
            </a:r>
          </a:p>
          <a:p>
            <a:r>
              <a:rPr lang="en-US" dirty="0" smtClean="0"/>
              <a:t>techcrunch.com/2014/11/27/the-most-popular-enterprise-storage-product-might-surprise-you/</a:t>
            </a:r>
            <a:r>
              <a:rPr lang="en-US" dirty="0" err="1" smtClean="0"/>
              <a:t>Pai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6B672-E3C1-4A0B-A8A1-973DC610CB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slides describing</a:t>
            </a:r>
            <a:r>
              <a:rPr lang="en-US" baseline="0" dirty="0" smtClean="0"/>
              <a:t> 3 parts of the attack plan.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one – retrieving data is trivial as it is provided by the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618E-E7A0-4729-95BE-B70CAF3AAE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solidFill>
                <a:srgbClr val="10041F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88825" cy="4434198"/>
          </a:xfrm>
          <a:custGeom>
            <a:avLst/>
            <a:gdLst>
              <a:gd name="connsiteX0" fmla="*/ 0 w 12188825"/>
              <a:gd name="connsiteY0" fmla="*/ 0 h 4419600"/>
              <a:gd name="connsiteX1" fmla="*/ 12188825 w 12188825"/>
              <a:gd name="connsiteY1" fmla="*/ 0 h 4419600"/>
              <a:gd name="connsiteX2" fmla="*/ 12188825 w 12188825"/>
              <a:gd name="connsiteY2" fmla="*/ 4419600 h 4419600"/>
              <a:gd name="connsiteX3" fmla="*/ 0 w 12188825"/>
              <a:gd name="connsiteY3" fmla="*/ 4419600 h 4419600"/>
              <a:gd name="connsiteX4" fmla="*/ 0 w 12188825"/>
              <a:gd name="connsiteY4" fmla="*/ 0 h 4419600"/>
              <a:gd name="connsiteX0" fmla="*/ 0 w 12188825"/>
              <a:gd name="connsiteY0" fmla="*/ 0 h 4419600"/>
              <a:gd name="connsiteX1" fmla="*/ 12188825 w 12188825"/>
              <a:gd name="connsiteY1" fmla="*/ 0 h 4419600"/>
              <a:gd name="connsiteX2" fmla="*/ 8386204 w 12188825"/>
              <a:gd name="connsiteY2" fmla="*/ 4412302 h 4419600"/>
              <a:gd name="connsiteX3" fmla="*/ 0 w 12188825"/>
              <a:gd name="connsiteY3" fmla="*/ 4419600 h 4419600"/>
              <a:gd name="connsiteX4" fmla="*/ 0 w 12188825"/>
              <a:gd name="connsiteY4" fmla="*/ 0 h 4419600"/>
              <a:gd name="connsiteX0" fmla="*/ 0 w 12188825"/>
              <a:gd name="connsiteY0" fmla="*/ 0 h 4434198"/>
              <a:gd name="connsiteX1" fmla="*/ 12188825 w 12188825"/>
              <a:gd name="connsiteY1" fmla="*/ 0 h 4434198"/>
              <a:gd name="connsiteX2" fmla="*/ 10196281 w 12188825"/>
              <a:gd name="connsiteY2" fmla="*/ 4434198 h 4434198"/>
              <a:gd name="connsiteX3" fmla="*/ 0 w 12188825"/>
              <a:gd name="connsiteY3" fmla="*/ 4419600 h 4434198"/>
              <a:gd name="connsiteX4" fmla="*/ 0 w 12188825"/>
              <a:gd name="connsiteY4" fmla="*/ 0 h 44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825" h="4434198">
                <a:moveTo>
                  <a:pt x="0" y="0"/>
                </a:moveTo>
                <a:lnTo>
                  <a:pt x="12188825" y="0"/>
                </a:lnTo>
                <a:lnTo>
                  <a:pt x="10196281" y="4434198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4637" y="1564539"/>
            <a:ext cx="10360501" cy="1470025"/>
          </a:xfrm>
        </p:spPr>
        <p:txBody>
          <a:bodyPr/>
          <a:lstStyle>
            <a:lvl1pPr>
              <a:defRPr lang="en-US" sz="5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4636" y="3161889"/>
            <a:ext cx="10363775" cy="533400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64636" y="3597460"/>
            <a:ext cx="6172776" cy="457200"/>
          </a:xfr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2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an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16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30540" y="5282446"/>
            <a:ext cx="6527746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2400" kern="1200" dirty="0">
                <a:solidFill>
                  <a:srgbClr val="23123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2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and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30540" y="5282446"/>
            <a:ext cx="6527746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24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an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30540" y="5282446"/>
            <a:ext cx="6527746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and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30540" y="5282446"/>
            <a:ext cx="6527746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2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and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30540" y="5282446"/>
            <a:ext cx="6527746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24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055812" y="2209800"/>
            <a:ext cx="10133013" cy="0"/>
          </a:xfrm>
          <a:prstGeom prst="line">
            <a:avLst/>
          </a:prstGeom>
          <a:ln w="50800">
            <a:solidFill>
              <a:srgbClr val="00A9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-10055" y="1600200"/>
            <a:ext cx="2463800" cy="1143000"/>
          </a:xfrm>
          <a:custGeom>
            <a:avLst/>
            <a:gdLst>
              <a:gd name="connsiteX0" fmla="*/ 0 w 1143000"/>
              <a:gd name="connsiteY0" fmla="*/ 0 h 1143000"/>
              <a:gd name="connsiteX1" fmla="*/ 1143000 w 1143000"/>
              <a:gd name="connsiteY1" fmla="*/ 0 h 1143000"/>
              <a:gd name="connsiteX2" fmla="*/ 1143000 w 1143000"/>
              <a:gd name="connsiteY2" fmla="*/ 1143000 h 1143000"/>
              <a:gd name="connsiteX3" fmla="*/ 0 w 1143000"/>
              <a:gd name="connsiteY3" fmla="*/ 1143000 h 1143000"/>
              <a:gd name="connsiteX4" fmla="*/ 0 w 1143000"/>
              <a:gd name="connsiteY4" fmla="*/ 0 h 1143000"/>
              <a:gd name="connsiteX0" fmla="*/ 0 w 1143000"/>
              <a:gd name="connsiteY0" fmla="*/ 0 h 1143000"/>
              <a:gd name="connsiteX1" fmla="*/ 1143000 w 1143000"/>
              <a:gd name="connsiteY1" fmla="*/ 0 h 1143000"/>
              <a:gd name="connsiteX2" fmla="*/ 939800 w 1143000"/>
              <a:gd name="connsiteY2" fmla="*/ 1143000 h 1143000"/>
              <a:gd name="connsiteX3" fmla="*/ 0 w 1143000"/>
              <a:gd name="connsiteY3" fmla="*/ 1143000 h 1143000"/>
              <a:gd name="connsiteX4" fmla="*/ 0 w 1143000"/>
              <a:gd name="connsiteY4" fmla="*/ 0 h 1143000"/>
              <a:gd name="connsiteX0" fmla="*/ 220133 w 1143000"/>
              <a:gd name="connsiteY0" fmla="*/ 0 h 1143000"/>
              <a:gd name="connsiteX1" fmla="*/ 1143000 w 1143000"/>
              <a:gd name="connsiteY1" fmla="*/ 0 h 1143000"/>
              <a:gd name="connsiteX2" fmla="*/ 939800 w 1143000"/>
              <a:gd name="connsiteY2" fmla="*/ 1143000 h 1143000"/>
              <a:gd name="connsiteX3" fmla="*/ 0 w 1143000"/>
              <a:gd name="connsiteY3" fmla="*/ 1143000 h 1143000"/>
              <a:gd name="connsiteX4" fmla="*/ 220133 w 1143000"/>
              <a:gd name="connsiteY4" fmla="*/ 0 h 1143000"/>
              <a:gd name="connsiteX0" fmla="*/ 558800 w 1481667"/>
              <a:gd name="connsiteY0" fmla="*/ 0 h 1143000"/>
              <a:gd name="connsiteX1" fmla="*/ 1481667 w 1481667"/>
              <a:gd name="connsiteY1" fmla="*/ 0 h 1143000"/>
              <a:gd name="connsiteX2" fmla="*/ 1278467 w 1481667"/>
              <a:gd name="connsiteY2" fmla="*/ 1143000 h 1143000"/>
              <a:gd name="connsiteX3" fmla="*/ 0 w 1481667"/>
              <a:gd name="connsiteY3" fmla="*/ 1143000 h 1143000"/>
              <a:gd name="connsiteX4" fmla="*/ 558800 w 1481667"/>
              <a:gd name="connsiteY4" fmla="*/ 0 h 1143000"/>
              <a:gd name="connsiteX0" fmla="*/ 287867 w 1481667"/>
              <a:gd name="connsiteY0" fmla="*/ 0 h 1143000"/>
              <a:gd name="connsiteX1" fmla="*/ 1481667 w 1481667"/>
              <a:gd name="connsiteY1" fmla="*/ 0 h 1143000"/>
              <a:gd name="connsiteX2" fmla="*/ 1278467 w 1481667"/>
              <a:gd name="connsiteY2" fmla="*/ 1143000 h 1143000"/>
              <a:gd name="connsiteX3" fmla="*/ 0 w 1481667"/>
              <a:gd name="connsiteY3" fmla="*/ 1143000 h 1143000"/>
              <a:gd name="connsiteX4" fmla="*/ 287867 w 1481667"/>
              <a:gd name="connsiteY4" fmla="*/ 0 h 1143000"/>
              <a:gd name="connsiteX0" fmla="*/ 287867 w 1481667"/>
              <a:gd name="connsiteY0" fmla="*/ 0 h 1143000"/>
              <a:gd name="connsiteX1" fmla="*/ 1481667 w 1481667"/>
              <a:gd name="connsiteY1" fmla="*/ 0 h 1143000"/>
              <a:gd name="connsiteX2" fmla="*/ 1219200 w 1481667"/>
              <a:gd name="connsiteY2" fmla="*/ 1143000 h 1143000"/>
              <a:gd name="connsiteX3" fmla="*/ 0 w 1481667"/>
              <a:gd name="connsiteY3" fmla="*/ 1143000 h 1143000"/>
              <a:gd name="connsiteX4" fmla="*/ 287867 w 1481667"/>
              <a:gd name="connsiteY4" fmla="*/ 0 h 1143000"/>
              <a:gd name="connsiteX0" fmla="*/ 287867 w 1481667"/>
              <a:gd name="connsiteY0" fmla="*/ 0 h 1143000"/>
              <a:gd name="connsiteX1" fmla="*/ 1481667 w 1481667"/>
              <a:gd name="connsiteY1" fmla="*/ 0 h 1143000"/>
              <a:gd name="connsiteX2" fmla="*/ 1151467 w 1481667"/>
              <a:gd name="connsiteY2" fmla="*/ 1143000 h 1143000"/>
              <a:gd name="connsiteX3" fmla="*/ 0 w 1481667"/>
              <a:gd name="connsiteY3" fmla="*/ 1143000 h 1143000"/>
              <a:gd name="connsiteX4" fmla="*/ 287867 w 1481667"/>
              <a:gd name="connsiteY4" fmla="*/ 0 h 1143000"/>
              <a:gd name="connsiteX0" fmla="*/ 1 w 1481667"/>
              <a:gd name="connsiteY0" fmla="*/ 0 h 1143000"/>
              <a:gd name="connsiteX1" fmla="*/ 1481667 w 1481667"/>
              <a:gd name="connsiteY1" fmla="*/ 0 h 1143000"/>
              <a:gd name="connsiteX2" fmla="*/ 1151467 w 1481667"/>
              <a:gd name="connsiteY2" fmla="*/ 1143000 h 1143000"/>
              <a:gd name="connsiteX3" fmla="*/ 0 w 1481667"/>
              <a:gd name="connsiteY3" fmla="*/ 1143000 h 1143000"/>
              <a:gd name="connsiteX4" fmla="*/ 1 w 1481667"/>
              <a:gd name="connsiteY4" fmla="*/ 0 h 1143000"/>
              <a:gd name="connsiteX0" fmla="*/ 1 w 1651001"/>
              <a:gd name="connsiteY0" fmla="*/ 0 h 1143000"/>
              <a:gd name="connsiteX1" fmla="*/ 1651001 w 1651001"/>
              <a:gd name="connsiteY1" fmla="*/ 0 h 1143000"/>
              <a:gd name="connsiteX2" fmla="*/ 1151467 w 1651001"/>
              <a:gd name="connsiteY2" fmla="*/ 1143000 h 1143000"/>
              <a:gd name="connsiteX3" fmla="*/ 0 w 1651001"/>
              <a:gd name="connsiteY3" fmla="*/ 1143000 h 1143000"/>
              <a:gd name="connsiteX4" fmla="*/ 1 w 1651001"/>
              <a:gd name="connsiteY4" fmla="*/ 0 h 1143000"/>
              <a:gd name="connsiteX0" fmla="*/ 829734 w 2480734"/>
              <a:gd name="connsiteY0" fmla="*/ 0 h 1143000"/>
              <a:gd name="connsiteX1" fmla="*/ 2480734 w 2480734"/>
              <a:gd name="connsiteY1" fmla="*/ 0 h 1143000"/>
              <a:gd name="connsiteX2" fmla="*/ 1981200 w 2480734"/>
              <a:gd name="connsiteY2" fmla="*/ 1143000 h 1143000"/>
              <a:gd name="connsiteX3" fmla="*/ 0 w 2480734"/>
              <a:gd name="connsiteY3" fmla="*/ 1143000 h 1143000"/>
              <a:gd name="connsiteX4" fmla="*/ 829734 w 2480734"/>
              <a:gd name="connsiteY4" fmla="*/ 0 h 1143000"/>
              <a:gd name="connsiteX0" fmla="*/ 25401 w 2480734"/>
              <a:gd name="connsiteY0" fmla="*/ 8467 h 1143000"/>
              <a:gd name="connsiteX1" fmla="*/ 2480734 w 2480734"/>
              <a:gd name="connsiteY1" fmla="*/ 0 h 1143000"/>
              <a:gd name="connsiteX2" fmla="*/ 1981200 w 2480734"/>
              <a:gd name="connsiteY2" fmla="*/ 1143000 h 1143000"/>
              <a:gd name="connsiteX3" fmla="*/ 0 w 2480734"/>
              <a:gd name="connsiteY3" fmla="*/ 1143000 h 1143000"/>
              <a:gd name="connsiteX4" fmla="*/ 25401 w 2480734"/>
              <a:gd name="connsiteY4" fmla="*/ 8467 h 1143000"/>
              <a:gd name="connsiteX0" fmla="*/ 0 w 2455333"/>
              <a:gd name="connsiteY0" fmla="*/ 8467 h 1143000"/>
              <a:gd name="connsiteX1" fmla="*/ 2455333 w 2455333"/>
              <a:gd name="connsiteY1" fmla="*/ 0 h 1143000"/>
              <a:gd name="connsiteX2" fmla="*/ 1955799 w 2455333"/>
              <a:gd name="connsiteY2" fmla="*/ 1143000 h 1143000"/>
              <a:gd name="connsiteX3" fmla="*/ 8466 w 2455333"/>
              <a:gd name="connsiteY3" fmla="*/ 1143000 h 1143000"/>
              <a:gd name="connsiteX4" fmla="*/ 0 w 2455333"/>
              <a:gd name="connsiteY4" fmla="*/ 8467 h 1143000"/>
              <a:gd name="connsiteX0" fmla="*/ 0 w 2455333"/>
              <a:gd name="connsiteY0" fmla="*/ 8467 h 1143000"/>
              <a:gd name="connsiteX1" fmla="*/ 2455333 w 2455333"/>
              <a:gd name="connsiteY1" fmla="*/ 0 h 1143000"/>
              <a:gd name="connsiteX2" fmla="*/ 1955799 w 2455333"/>
              <a:gd name="connsiteY2" fmla="*/ 1143000 h 1143000"/>
              <a:gd name="connsiteX3" fmla="*/ 135466 w 2455333"/>
              <a:gd name="connsiteY3" fmla="*/ 1134533 h 1143000"/>
              <a:gd name="connsiteX4" fmla="*/ 0 w 2455333"/>
              <a:gd name="connsiteY4" fmla="*/ 8467 h 1143000"/>
              <a:gd name="connsiteX0" fmla="*/ 8467 w 2463800"/>
              <a:gd name="connsiteY0" fmla="*/ 8467 h 1143000"/>
              <a:gd name="connsiteX1" fmla="*/ 2463800 w 2463800"/>
              <a:gd name="connsiteY1" fmla="*/ 0 h 1143000"/>
              <a:gd name="connsiteX2" fmla="*/ 1964266 w 2463800"/>
              <a:gd name="connsiteY2" fmla="*/ 1143000 h 1143000"/>
              <a:gd name="connsiteX3" fmla="*/ 0 w 2463800"/>
              <a:gd name="connsiteY3" fmla="*/ 1143000 h 1143000"/>
              <a:gd name="connsiteX4" fmla="*/ 8467 w 2463800"/>
              <a:gd name="connsiteY4" fmla="*/ 8467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800" h="1143000">
                <a:moveTo>
                  <a:pt x="8467" y="8467"/>
                </a:moveTo>
                <a:lnTo>
                  <a:pt x="2463800" y="0"/>
                </a:lnTo>
                <a:lnTo>
                  <a:pt x="1964266" y="1143000"/>
                </a:lnTo>
                <a:lnTo>
                  <a:pt x="0" y="1143000"/>
                </a:lnTo>
                <a:cubicBezTo>
                  <a:pt x="0" y="762000"/>
                  <a:pt x="8467" y="389467"/>
                  <a:pt x="8467" y="8467"/>
                </a:cubicBezTo>
                <a:close/>
              </a:path>
            </a:pathLst>
          </a:custGeom>
          <a:solidFill>
            <a:srgbClr val="261242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124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88825" cy="166977"/>
          </a:xfrm>
          <a:prstGeom prst="rect">
            <a:avLst/>
          </a:prstGeom>
          <a:solidFill>
            <a:srgbClr val="190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20640"/>
            <a:ext cx="12188825" cy="173736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3493" y="1420892"/>
            <a:ext cx="9037319" cy="63650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2400" kern="1200" dirty="0">
                <a:solidFill>
                  <a:srgbClr val="00A9E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2543492" y="2286000"/>
            <a:ext cx="9037319" cy="2375654"/>
          </a:xfrm>
        </p:spPr>
        <p:txBody>
          <a:bodyPr/>
          <a:lstStyle>
            <a:lvl1pPr marL="0" indent="0">
              <a:buNone/>
              <a:defRPr lang="en-US" sz="3400" kern="1200" dirty="0" smtClean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752600"/>
            <a:ext cx="882316" cy="838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1"/>
            <a:ext cx="10969943" cy="4343399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70637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70637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8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/>
          <p:nvPr userDrawn="1"/>
        </p:nvSpPr>
        <p:spPr>
          <a:xfrm>
            <a:off x="0" y="0"/>
            <a:ext cx="12188825" cy="4434198"/>
          </a:xfrm>
          <a:custGeom>
            <a:avLst/>
            <a:gdLst>
              <a:gd name="connsiteX0" fmla="*/ 0 w 12188825"/>
              <a:gd name="connsiteY0" fmla="*/ 0 h 4419600"/>
              <a:gd name="connsiteX1" fmla="*/ 12188825 w 12188825"/>
              <a:gd name="connsiteY1" fmla="*/ 0 h 4419600"/>
              <a:gd name="connsiteX2" fmla="*/ 12188825 w 12188825"/>
              <a:gd name="connsiteY2" fmla="*/ 4419600 h 4419600"/>
              <a:gd name="connsiteX3" fmla="*/ 0 w 12188825"/>
              <a:gd name="connsiteY3" fmla="*/ 4419600 h 4419600"/>
              <a:gd name="connsiteX4" fmla="*/ 0 w 12188825"/>
              <a:gd name="connsiteY4" fmla="*/ 0 h 4419600"/>
              <a:gd name="connsiteX0" fmla="*/ 0 w 12188825"/>
              <a:gd name="connsiteY0" fmla="*/ 0 h 4419600"/>
              <a:gd name="connsiteX1" fmla="*/ 12188825 w 12188825"/>
              <a:gd name="connsiteY1" fmla="*/ 0 h 4419600"/>
              <a:gd name="connsiteX2" fmla="*/ 8386204 w 12188825"/>
              <a:gd name="connsiteY2" fmla="*/ 4412302 h 4419600"/>
              <a:gd name="connsiteX3" fmla="*/ 0 w 12188825"/>
              <a:gd name="connsiteY3" fmla="*/ 4419600 h 4419600"/>
              <a:gd name="connsiteX4" fmla="*/ 0 w 12188825"/>
              <a:gd name="connsiteY4" fmla="*/ 0 h 4419600"/>
              <a:gd name="connsiteX0" fmla="*/ 0 w 12188825"/>
              <a:gd name="connsiteY0" fmla="*/ 0 h 4434198"/>
              <a:gd name="connsiteX1" fmla="*/ 12188825 w 12188825"/>
              <a:gd name="connsiteY1" fmla="*/ 0 h 4434198"/>
              <a:gd name="connsiteX2" fmla="*/ 10196281 w 12188825"/>
              <a:gd name="connsiteY2" fmla="*/ 4434198 h 4434198"/>
              <a:gd name="connsiteX3" fmla="*/ 0 w 12188825"/>
              <a:gd name="connsiteY3" fmla="*/ 4419600 h 4434198"/>
              <a:gd name="connsiteX4" fmla="*/ 0 w 12188825"/>
              <a:gd name="connsiteY4" fmla="*/ 0 h 44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825" h="4434198">
                <a:moveTo>
                  <a:pt x="0" y="0"/>
                </a:moveTo>
                <a:lnTo>
                  <a:pt x="12188825" y="0"/>
                </a:lnTo>
                <a:lnTo>
                  <a:pt x="10196281" y="4434198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4637" y="1202439"/>
            <a:ext cx="10360501" cy="2988562"/>
          </a:xfrm>
        </p:spPr>
        <p:txBody>
          <a:bodyPr/>
          <a:lstStyle>
            <a:lvl1pPr>
              <a:defRPr lang="en-US" sz="4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Quote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4636" y="4603599"/>
            <a:ext cx="10363775" cy="533400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064636" y="5029962"/>
            <a:ext cx="6172776" cy="457200"/>
          </a:xfr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6248400"/>
            <a:ext cx="2285998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35266"/>
            <a:ext cx="9969378" cy="2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No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1"/>
            <a:ext cx="10969943" cy="4343399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88825" cy="166977"/>
          </a:xfrm>
          <a:prstGeom prst="rect">
            <a:avLst/>
          </a:prstGeom>
          <a:solidFill>
            <a:srgbClr val="23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34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373" y="274638"/>
            <a:ext cx="10969943" cy="1143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373" y="1600201"/>
            <a:ext cx="5334000" cy="4343399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600201"/>
            <a:ext cx="5334000" cy="4343399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/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/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, No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88825" cy="166977"/>
          </a:xfrm>
          <a:prstGeom prst="rect">
            <a:avLst/>
          </a:prstGeom>
          <a:solidFill>
            <a:srgbClr val="190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6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75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ay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66399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66399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37708" y="636484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chemeClr val="tx1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chemeClr val="tx1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7612" y="6432148"/>
            <a:ext cx="0" cy="230521"/>
          </a:xfrm>
          <a:prstGeom prst="line">
            <a:avLst/>
          </a:prstGeom>
          <a:ln w="12700">
            <a:solidFill>
              <a:srgbClr val="00A9E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Imperva_Clr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" y="6248400"/>
            <a:ext cx="9470852" cy="609599"/>
          </a:xfrm>
          <a:custGeom>
            <a:avLst/>
            <a:gdLst>
              <a:gd name="connsiteX0" fmla="*/ 0 w 9142411"/>
              <a:gd name="connsiteY0" fmla="*/ 0 h 533400"/>
              <a:gd name="connsiteX1" fmla="*/ 9142411 w 9142411"/>
              <a:gd name="connsiteY1" fmla="*/ 0 h 533400"/>
              <a:gd name="connsiteX2" fmla="*/ 9142411 w 9142411"/>
              <a:gd name="connsiteY2" fmla="*/ 533400 h 533400"/>
              <a:gd name="connsiteX3" fmla="*/ 0 w 9142411"/>
              <a:gd name="connsiteY3" fmla="*/ 533400 h 533400"/>
              <a:gd name="connsiteX4" fmla="*/ 0 w 9142411"/>
              <a:gd name="connsiteY4" fmla="*/ 0 h 533400"/>
              <a:gd name="connsiteX0" fmla="*/ 0 w 9470852"/>
              <a:gd name="connsiteY0" fmla="*/ 7299 h 540699"/>
              <a:gd name="connsiteX1" fmla="*/ 9470852 w 9470852"/>
              <a:gd name="connsiteY1" fmla="*/ 0 h 540699"/>
              <a:gd name="connsiteX2" fmla="*/ 9142411 w 9470852"/>
              <a:gd name="connsiteY2" fmla="*/ 540699 h 540699"/>
              <a:gd name="connsiteX3" fmla="*/ 0 w 9470852"/>
              <a:gd name="connsiteY3" fmla="*/ 540699 h 540699"/>
              <a:gd name="connsiteX4" fmla="*/ 0 w 9470852"/>
              <a:gd name="connsiteY4" fmla="*/ 7299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0852" h="540699">
                <a:moveTo>
                  <a:pt x="0" y="7299"/>
                </a:moveTo>
                <a:lnTo>
                  <a:pt x="9470852" y="0"/>
                </a:lnTo>
                <a:lnTo>
                  <a:pt x="9142411" y="540699"/>
                </a:lnTo>
                <a:lnTo>
                  <a:pt x="0" y="540699"/>
                </a:lnTo>
                <a:lnTo>
                  <a:pt x="0" y="72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88825" cy="16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 err="1" smtClean="0"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00201"/>
            <a:ext cx="10969943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9227" y="6370637"/>
            <a:ext cx="297037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1" y="6370637"/>
            <a:ext cx="3946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26D73C-4132-4FA4-94C0-810D33A37B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237708" y="6370637"/>
            <a:ext cx="2679291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FFFFFF"/>
                </a:solidFill>
                <a:latin typeface="Arial" pitchFamily="34" charset="0"/>
              </a:rPr>
              <a:t>© 2015 </a:t>
            </a:r>
            <a:r>
              <a:rPr lang="en-US" sz="900" dirty="0" err="1" smtClean="0">
                <a:solidFill>
                  <a:srgbClr val="FFFFFF"/>
                </a:solidFill>
                <a:latin typeface="Arial" pitchFamily="34" charset="0"/>
              </a:rPr>
              <a:t>Imperva</a:t>
            </a:r>
            <a:r>
              <a:rPr lang="en-US" sz="900" dirty="0" smtClean="0">
                <a:solidFill>
                  <a:srgbClr val="FFFFFF"/>
                </a:solidFill>
                <a:latin typeface="Arial" pitchFamily="34" charset="0"/>
              </a:rPr>
              <a:t>, Inc. All rights </a:t>
            </a:r>
            <a:r>
              <a:rPr lang="en-US" sz="900" baseline="0" dirty="0" smtClean="0">
                <a:solidFill>
                  <a:srgbClr val="FFFFFF"/>
                </a:solidFill>
                <a:latin typeface="Arial" pitchFamily="34" charset="0"/>
              </a:rPr>
              <a:t>reserved</a:t>
            </a:r>
            <a:r>
              <a:rPr lang="en-US" sz="9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  <a:endParaRPr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17612" y="6437939"/>
            <a:ext cx="0" cy="230521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Imperva_Clr-rgb.eps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6248400"/>
            <a:ext cx="2286000" cy="5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54" r:id="rId5"/>
    <p:sldLayoutId id="2147483667" r:id="rId6"/>
    <p:sldLayoutId id="2147483655" r:id="rId7"/>
    <p:sldLayoutId id="2147483664" r:id="rId8"/>
    <p:sldLayoutId id="2147483661" r:id="rId9"/>
    <p:sldLayoutId id="2147483660" r:id="rId10"/>
    <p:sldLayoutId id="2147483670" r:id="rId11"/>
    <p:sldLayoutId id="2147483669" r:id="rId12"/>
    <p:sldLayoutId id="2147483668" r:id="rId13"/>
    <p:sldLayoutId id="2147483659" r:id="rId14"/>
    <p:sldLayoutId id="2147483665" r:id="rId15"/>
    <p:sldLayoutId id="2147483671" r:id="rId16"/>
    <p:sldLayoutId id="2147483672" r:id="rId17"/>
    <p:sldLayoutId id="2147483673" r:id="rId18"/>
    <p:sldLayoutId id="2147483663" r:id="rId19"/>
    <p:sldLayoutId id="2147483658" r:id="rId20"/>
    <p:sldLayoutId id="2147483662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ts val="300"/>
        </a:spcBef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228600" algn="l" defTabSz="914400" rtl="0" eaLnBrk="1" latinLnBrk="0" hangingPunct="1"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ts val="300"/>
        </a:spcBef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8" indent="-228600" algn="l" defTabSz="914400" rtl="0" eaLnBrk="1" latinLnBrk="0" hangingPunct="1">
        <a:spcBef>
          <a:spcPts val="300"/>
        </a:spcBef>
        <a:buClr>
          <a:schemeClr val="bg2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openxmlformats.org/officeDocument/2006/relationships/image" Target="../media/image40.jpeg"/><Relationship Id="rId4" Type="http://schemas.openxmlformats.org/officeDocument/2006/relationships/image" Target="../media/image13.png"/><Relationship Id="rId9" Type="http://schemas.openxmlformats.org/officeDocument/2006/relationships/image" Target="../media/image39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30.png"/><Relationship Id="rId21" Type="http://schemas.openxmlformats.org/officeDocument/2006/relationships/image" Target="../media/image5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29.jpg"/><Relationship Id="rId16" Type="http://schemas.openxmlformats.org/officeDocument/2006/relationships/image" Target="../media/image2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1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coat.com/security-blog/2014-12-09/blue-coat-exposes-%E2%80%9C-inception-framework%E2%80%9D-very-sophisticated-layered-malwar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xyo.net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451researc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Man in the Cloud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Sagie Dulce, Amichai Shulman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August 5th,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Workings of EFSS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Corporate Data accessed</a:t>
            </a:r>
            <a:br>
              <a:rPr lang="en-US" dirty="0"/>
            </a:br>
            <a:r>
              <a:rPr lang="en-US" dirty="0"/>
              <a:t>within perimeter</a:t>
            </a:r>
          </a:p>
          <a:p>
            <a:r>
              <a:rPr lang="en-US" dirty="0"/>
              <a:t>Downloaded to Mobile</a:t>
            </a:r>
          </a:p>
          <a:p>
            <a:r>
              <a:rPr lang="en-US" dirty="0"/>
              <a:t>Accessed by 3</a:t>
            </a:r>
            <a:r>
              <a:rPr lang="en-US" baseline="30000" dirty="0"/>
              <a:t>rd</a:t>
            </a:r>
            <a:r>
              <a:rPr lang="en-US" dirty="0"/>
              <a:t> party apps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49580" name="Picture 12" descr="http://cloudag.com/wp-content/uploads/2013/05/Office365logo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64" y="7477899"/>
            <a:ext cx="972542" cy="2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erver_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3812" y="1872415"/>
            <a:ext cx="838200" cy="1162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36" y="1443845"/>
            <a:ext cx="765749" cy="7657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05959" y="1456794"/>
            <a:ext cx="1027741" cy="1027741"/>
            <a:chOff x="2068777" y="1182958"/>
            <a:chExt cx="1027741" cy="10277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77" y="1182958"/>
              <a:ext cx="1027741" cy="1027741"/>
            </a:xfrm>
            <a:prstGeom prst="rect">
              <a:avLst/>
            </a:prstGeom>
          </p:spPr>
        </p:pic>
        <p:pic>
          <p:nvPicPr>
            <p:cNvPr id="32" name="Picture 8" descr="https://lh5.ggpht.com/u_ZwBnOs3s7nHA2v4XDCrJknAAVVHQIzK4mVF8tbx1n62-_LrDSopwHviqeNuDIFigc=w30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198" y="1245006"/>
              <a:ext cx="255470" cy="25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http://its.unl.edu/images/app_box_256x25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976" y="1245006"/>
              <a:ext cx="252791" cy="25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www.icreatemagazine.com/wp-content/uploads/2013/12/Dropbox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899" y="1245006"/>
              <a:ext cx="278486" cy="27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ttps://www.nexonia.com/images/salesforce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775" y="1549693"/>
              <a:ext cx="431181" cy="27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460" y="1502965"/>
              <a:ext cx="343426" cy="343426"/>
            </a:xfrm>
            <a:prstGeom prst="rect">
              <a:avLst/>
            </a:prstGeom>
          </p:spPr>
        </p:pic>
        <p:pic>
          <p:nvPicPr>
            <p:cNvPr id="38" name="Picture 2" descr="http://icons.iconarchive.com/icons/marcus-roberto/google-play/512/Google-Drive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85" y="1543257"/>
              <a:ext cx="262685" cy="26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99" y="1311874"/>
            <a:ext cx="765749" cy="765749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9519758" y="1299288"/>
            <a:ext cx="536801" cy="849129"/>
            <a:chOff x="4938396" y="2449599"/>
            <a:chExt cx="1002173" cy="1762297"/>
          </a:xfrm>
        </p:grpSpPr>
        <p:pic>
          <p:nvPicPr>
            <p:cNvPr id="74" name="Picture 2" descr="https://s-media-cache-ak0.pinimg.com/236x/d9/e1/c3/d9e1c304826c81a5d66226c1f4de4c8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396" y="2449599"/>
              <a:ext cx="1002173" cy="17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0" descr="https://www.nexonia.com/images/salesforce-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174" y="3522165"/>
              <a:ext cx="518959" cy="328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8" descr="https://lh5.ggpht.com/u_ZwBnOs3s7nHA2v4XDCrJknAAVVHQIzK4mVF8tbx1n62-_LrDSopwHviqeNuDIFigc=w30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810" y="2676725"/>
              <a:ext cx="346561" cy="34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672" y="3000972"/>
              <a:ext cx="498879" cy="498879"/>
            </a:xfrm>
            <a:prstGeom prst="rect">
              <a:avLst/>
            </a:prstGeom>
          </p:spPr>
        </p:pic>
        <p:pic>
          <p:nvPicPr>
            <p:cNvPr id="78" name="Picture 10" descr="http://www.icreatemagazine.com/wp-content/uploads/2013/12/Dropbox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785" y="3522165"/>
              <a:ext cx="352618" cy="35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2" descr="http://its.unl.edu/images/app_box_256x256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785" y="2664618"/>
              <a:ext cx="358668" cy="35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://icons.iconarchive.com/icons/marcus-roberto/google-play/512/Google-Drive-icon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85" y="3089127"/>
              <a:ext cx="367197" cy="36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" name="Picture 133" descr="server_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6015" y="4823724"/>
            <a:ext cx="838200" cy="1162050"/>
          </a:xfrm>
          <a:prstGeom prst="rect">
            <a:avLst/>
          </a:prstGeom>
        </p:spPr>
      </p:pic>
      <p:pic>
        <p:nvPicPr>
          <p:cNvPr id="750598" name="Picture 6" descr="http://www.faxcompare.com/images/logos/hellofax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63" y="4517344"/>
            <a:ext cx="12668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50" y="4843078"/>
            <a:ext cx="677047" cy="677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94" y="3339502"/>
            <a:ext cx="2803361" cy="2803361"/>
          </a:xfrm>
          <a:prstGeom prst="rect">
            <a:avLst/>
          </a:prstGeom>
        </p:spPr>
      </p:pic>
      <p:sp>
        <p:nvSpPr>
          <p:cNvPr id="140" name="Up-Down Arrow 139"/>
          <p:cNvSpPr/>
          <p:nvPr/>
        </p:nvSpPr>
        <p:spPr bwMode="auto">
          <a:xfrm rot="11974476">
            <a:off x="9877294" y="2182372"/>
            <a:ext cx="267252" cy="1888133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1" name="Up-Down Arrow 140"/>
          <p:cNvSpPr/>
          <p:nvPr/>
        </p:nvSpPr>
        <p:spPr bwMode="auto">
          <a:xfrm rot="18917337">
            <a:off x="7640193" y="1877951"/>
            <a:ext cx="250095" cy="274746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76051" y="1547607"/>
            <a:ext cx="2440059" cy="2551416"/>
            <a:chOff x="1128558" y="1576840"/>
            <a:chExt cx="2440059" cy="2551416"/>
          </a:xfrm>
        </p:grpSpPr>
        <p:pic>
          <p:nvPicPr>
            <p:cNvPr id="67" name="Picture 66" descr="firewall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flipH="1">
              <a:off x="1128558" y="2804281"/>
              <a:ext cx="825435" cy="1323975"/>
            </a:xfrm>
            <a:prstGeom prst="rect">
              <a:avLst/>
            </a:prstGeom>
          </p:spPr>
        </p:pic>
        <p:pic>
          <p:nvPicPr>
            <p:cNvPr id="68" name="Picture 67" descr="firewall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flipH="1">
              <a:off x="2743182" y="1576840"/>
              <a:ext cx="825435" cy="1323975"/>
            </a:xfrm>
            <a:prstGeom prst="rect">
              <a:avLst/>
            </a:prstGeom>
          </p:spPr>
        </p:pic>
        <p:pic>
          <p:nvPicPr>
            <p:cNvPr id="24" name="Picture 23" descr="firewall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flipH="1">
              <a:off x="1972943" y="2190561"/>
              <a:ext cx="825435" cy="1323975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/>
          <p:nvPr/>
        </p:nvCxnSpPr>
        <p:spPr bwMode="auto">
          <a:xfrm>
            <a:off x="7359928" y="2828638"/>
            <a:ext cx="344343" cy="354610"/>
          </a:xfrm>
          <a:prstGeom prst="line">
            <a:avLst/>
          </a:prstGeom>
          <a:solidFill>
            <a:schemeClr val="accent1"/>
          </a:solidFill>
          <a:ln w="139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Up-Down Arrow 145"/>
          <p:cNvSpPr/>
          <p:nvPr/>
        </p:nvSpPr>
        <p:spPr bwMode="auto">
          <a:xfrm rot="15816924">
            <a:off x="6755265" y="4623607"/>
            <a:ext cx="267252" cy="1888133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64" y="1470595"/>
            <a:ext cx="1476048" cy="1476048"/>
          </a:xfrm>
          <a:prstGeom prst="rect">
            <a:avLst/>
          </a:prstGeom>
        </p:spPr>
      </p:pic>
      <p:pic>
        <p:nvPicPr>
          <p:cNvPr id="53" name="Picture 8" descr="document, editor, file ico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8" y="696800"/>
            <a:ext cx="560562" cy="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document, editor, file ico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34" y="4376959"/>
            <a:ext cx="560562" cy="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document, editor, file ico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93" y="506244"/>
            <a:ext cx="560562" cy="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document, editor, file ico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66" y="4453154"/>
            <a:ext cx="560562" cy="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600" name="Picture 8" descr="https://www.uberconference.com/static/img2/uberconference_whit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08" y="5066731"/>
            <a:ext cx="2039543" cy="3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94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EFSS Has All the Right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robust server deployment</a:t>
            </a:r>
          </a:p>
          <a:p>
            <a:r>
              <a:rPr lang="en-US" dirty="0" smtClean="0"/>
              <a:t>C&amp;C and data delivery protocols</a:t>
            </a:r>
          </a:p>
          <a:p>
            <a:pPr lvl="1"/>
            <a:r>
              <a:rPr lang="en-US" dirty="0" smtClean="0"/>
              <a:t>Encrypted with TLS</a:t>
            </a:r>
          </a:p>
          <a:p>
            <a:pPr lvl="1"/>
            <a:r>
              <a:rPr lang="en-US" dirty="0"/>
              <a:t>Whitelisted by perimeter security</a:t>
            </a:r>
          </a:p>
          <a:p>
            <a:r>
              <a:rPr lang="en-US" dirty="0" smtClean="0"/>
              <a:t>Local software agent for delivering data in and out of the machine</a:t>
            </a:r>
          </a:p>
          <a:p>
            <a:pPr lvl="1"/>
            <a:r>
              <a:rPr lang="en-US" dirty="0" smtClean="0"/>
              <a:t>Whitelisted by any endpoint security software</a:t>
            </a:r>
          </a:p>
          <a:p>
            <a:r>
              <a:rPr lang="en-US" dirty="0" smtClean="0"/>
              <a:t>Free entry level offerings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Business and personal use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Global mindshare and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4" name="Picture 4" descr="https://encrypted-tbn0.gstatic.com/images?q=tbn:ANd9GcQ1FUe4CX4mWigXIloFEavbZhrZSZ2OVz6XY7asnmTsKiCUfvyN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7" y="36385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(III)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use passwords when you can “Pass The Token”?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(OAuth)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is generated through interactive authentication (user name / password)</a:t>
            </a:r>
          </a:p>
          <a:p>
            <a:r>
              <a:rPr lang="en-US" dirty="0" smtClean="0"/>
              <a:t>Token can be associated with limited set of privileges</a:t>
            </a:r>
          </a:p>
          <a:p>
            <a:pPr lvl="1"/>
            <a:r>
              <a:rPr lang="en-US" dirty="0" smtClean="0"/>
              <a:t>Application access ≠ Account control</a:t>
            </a:r>
          </a:p>
          <a:p>
            <a:r>
              <a:rPr lang="en-US" dirty="0" smtClean="0"/>
              <a:t>Token is provided to 3</a:t>
            </a:r>
            <a:r>
              <a:rPr lang="en-US" baseline="30000" dirty="0" smtClean="0"/>
              <a:t>rd</a:t>
            </a:r>
            <a:r>
              <a:rPr lang="en-US" dirty="0" smtClean="0"/>
              <a:t> party application</a:t>
            </a:r>
          </a:p>
          <a:p>
            <a:pPr lvl="1"/>
            <a:r>
              <a:rPr lang="en-US" dirty="0" smtClean="0"/>
              <a:t>Persistently stored as part of the application’s configuration</a:t>
            </a:r>
          </a:p>
          <a:p>
            <a:r>
              <a:rPr lang="en-US" dirty="0" smtClean="0"/>
              <a:t>Authentication = Present Token</a:t>
            </a:r>
          </a:p>
          <a:p>
            <a:r>
              <a:rPr lang="en-US" dirty="0" smtClean="0"/>
              <a:t>Revoking the token prevents further access by 3</a:t>
            </a:r>
            <a:r>
              <a:rPr lang="en-US" baseline="30000" dirty="0" smtClean="0"/>
              <a:t>rd</a:t>
            </a:r>
            <a:r>
              <a:rPr lang="en-US" dirty="0" smtClean="0"/>
              <a:t> party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 Vs.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Passwords are easy to remember – easy to crack</a:t>
            </a:r>
          </a:p>
          <a:p>
            <a:r>
              <a:rPr lang="en-US" dirty="0" smtClean="0"/>
              <a:t>Passwords can and need to frequently change</a:t>
            </a:r>
          </a:p>
          <a:p>
            <a:r>
              <a:rPr lang="en-US" dirty="0" smtClean="0"/>
              <a:t>Passwords are good for (human) interactive authentication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Tokens are difficult to guess (arbitrarily long and random)</a:t>
            </a:r>
          </a:p>
          <a:p>
            <a:r>
              <a:rPr lang="en-US" dirty="0" smtClean="0"/>
              <a:t>Do not need to change frequently</a:t>
            </a:r>
          </a:p>
          <a:p>
            <a:r>
              <a:rPr lang="en-US" dirty="0" smtClean="0"/>
              <a:t>Tokens can be revoked</a:t>
            </a:r>
          </a:p>
          <a:p>
            <a:r>
              <a:rPr lang="en-US" dirty="0" smtClean="0"/>
              <a:t>Tokens should be used for application authentication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 descr="http://s3.amazonaws.com/digitaltrends-uploads-prod/2012/01/username-and-password-shutter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10" y="4574324"/>
            <a:ext cx="2062163" cy="13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-numista.com/catalogue/photos/tokens/g1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316" y="4378410"/>
            <a:ext cx="1524000" cy="15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49580" name="Picture 12" descr="http://cloudag.com/wp-content/uploads/2013/05/Office365logo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64" y="7477899"/>
            <a:ext cx="972542" cy="2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50" y="1296335"/>
            <a:ext cx="765749" cy="765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143000"/>
            <a:ext cx="1532627" cy="15326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05367" y="3636953"/>
            <a:ext cx="2803361" cy="2803361"/>
            <a:chOff x="4754037" y="3304082"/>
            <a:chExt cx="2803361" cy="28033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193" y="4769307"/>
              <a:ext cx="677047" cy="6770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037" y="3304082"/>
              <a:ext cx="2803361" cy="2803361"/>
            </a:xfrm>
            <a:prstGeom prst="rect">
              <a:avLst/>
            </a:prstGeom>
          </p:spPr>
        </p:pic>
        <p:pic>
          <p:nvPicPr>
            <p:cNvPr id="48" name="Picture 2" descr="http://icons.iconarchive.com/icons/marcus-roberto/google-play/512/Google-Drive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30" y="3784309"/>
              <a:ext cx="984998" cy="98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02" y="1561048"/>
            <a:ext cx="492499" cy="4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531812" y="241242"/>
            <a:ext cx="10969943" cy="1143000"/>
          </a:xfrm>
        </p:spPr>
        <p:txBody>
          <a:bodyPr/>
          <a:lstStyle/>
          <a:p>
            <a:r>
              <a:rPr lang="en-US" dirty="0" smtClean="0"/>
              <a:t>Getting Tokens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9144" y="2494245"/>
            <a:ext cx="997042" cy="1523097"/>
            <a:chOff x="8853811" y="2076837"/>
            <a:chExt cx="997042" cy="1523097"/>
          </a:xfrm>
        </p:grpSpPr>
        <p:pic>
          <p:nvPicPr>
            <p:cNvPr id="2050" name="Picture 2" descr="http://us.cdn4.123rf.com/168nwm/myvector/myvector1201/myvector120100592/12119830-vector-illustration-of-single-isolated-password-icon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11" y="2622094"/>
              <a:ext cx="876317" cy="87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own Arrow 1"/>
            <p:cNvSpPr/>
            <p:nvPr/>
          </p:nvSpPr>
          <p:spPr>
            <a:xfrm>
              <a:off x="9594088" y="2076837"/>
              <a:ext cx="256765" cy="1523097"/>
            </a:xfrm>
            <a:prstGeom prst="downArrow">
              <a:avLst/>
            </a:prstGeom>
            <a:solidFill>
              <a:srgbClr val="0DA1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13472" y="2494244"/>
            <a:ext cx="682488" cy="1523097"/>
            <a:chOff x="10268139" y="2076836"/>
            <a:chExt cx="682488" cy="1523097"/>
          </a:xfrm>
        </p:grpSpPr>
        <p:sp>
          <p:nvSpPr>
            <p:cNvPr id="55" name="Down Arrow 54"/>
            <p:cNvSpPr/>
            <p:nvPr/>
          </p:nvSpPr>
          <p:spPr>
            <a:xfrm rot="10800000">
              <a:off x="10268139" y="2076836"/>
              <a:ext cx="256765" cy="1523097"/>
            </a:xfrm>
            <a:prstGeom prst="downArrow">
              <a:avLst/>
            </a:prstGeom>
            <a:solidFill>
              <a:srgbClr val="0DA1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s://cdn2.iconfinder.com/data/icons/security-1/512/key_token-51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551" y="2171476"/>
              <a:ext cx="506076" cy="50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54317" y="2551008"/>
            <a:ext cx="610016" cy="1523097"/>
            <a:chOff x="11008984" y="2133600"/>
            <a:chExt cx="610016" cy="1523097"/>
          </a:xfrm>
        </p:grpSpPr>
        <p:sp>
          <p:nvSpPr>
            <p:cNvPr id="57" name="Down Arrow 56"/>
            <p:cNvSpPr/>
            <p:nvPr/>
          </p:nvSpPr>
          <p:spPr>
            <a:xfrm>
              <a:off x="11008984" y="2133600"/>
              <a:ext cx="256765" cy="1523097"/>
            </a:xfrm>
            <a:prstGeom prst="downArrow">
              <a:avLst/>
            </a:prstGeom>
            <a:solidFill>
              <a:srgbClr val="0DA1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 descr="https://cdn2.iconfinder.com/data/icons/security-1/512/key_token-51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924" y="3039553"/>
              <a:ext cx="506076" cy="50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881723" y="1279150"/>
            <a:ext cx="6096351" cy="4355622"/>
            <a:chOff x="5881723" y="1279150"/>
            <a:chExt cx="6096351" cy="4355622"/>
          </a:xfrm>
        </p:grpSpPr>
        <p:pic>
          <p:nvPicPr>
            <p:cNvPr id="7" name="backgroun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81723" y="1279150"/>
              <a:ext cx="6096351" cy="4355622"/>
            </a:xfrm>
            <a:prstGeom prst="rect">
              <a:avLst/>
            </a:prstGeom>
          </p:spPr>
        </p:pic>
        <p:pic>
          <p:nvPicPr>
            <p:cNvPr id="24" name="foreground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33350" t="52857" r="52901" b="41895"/>
            <a:stretch/>
          </p:blipFill>
          <p:spPr>
            <a:xfrm>
              <a:off x="7923212" y="3581400"/>
              <a:ext cx="8382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46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 Vs. Tokens (Round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Password authentication may require 2FA</a:t>
            </a:r>
          </a:p>
          <a:p>
            <a:r>
              <a:rPr lang="en-US" dirty="0" smtClean="0"/>
              <a:t>Password authentication is sensitive to new device, new location protection</a:t>
            </a:r>
          </a:p>
          <a:p>
            <a:r>
              <a:rPr lang="en-US" dirty="0" smtClean="0"/>
              <a:t>Password only available when user types it</a:t>
            </a:r>
          </a:p>
          <a:p>
            <a:r>
              <a:rPr lang="en-US" dirty="0" smtClean="0"/>
              <a:t>Password is valid through a limited timeframe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Token authentication is seamless</a:t>
            </a:r>
          </a:p>
          <a:p>
            <a:r>
              <a:rPr lang="en-US" dirty="0" smtClean="0"/>
              <a:t>Token authentication is (in practice) insensitive to new device / new location protection</a:t>
            </a:r>
          </a:p>
          <a:p>
            <a:r>
              <a:rPr lang="en-US" dirty="0" smtClean="0"/>
              <a:t>Token is always available as part of the persistent configuration</a:t>
            </a:r>
          </a:p>
          <a:p>
            <a:r>
              <a:rPr lang="en-US" dirty="0" smtClean="0"/>
              <a:t>Tokens are forever (sometimes literally)</a:t>
            </a:r>
          </a:p>
          <a:p>
            <a:r>
              <a:rPr lang="en-US" dirty="0" smtClean="0"/>
              <a:t>Difficult to attribute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 descr="http://2.bp.blogspot.com/-kF6fY_DN2iM/Thw84MU2BdI/AAAAAAAABBA/0kmp66HIrFE/s1600/600full-diamonds-are-forever-screen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49" y="4854178"/>
            <a:ext cx="1452563" cy="10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Cloud (MITC)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Sky is Falling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Abuse cloud file synchronization services</a:t>
            </a:r>
          </a:p>
          <a:p>
            <a:pPr lvl="1"/>
            <a:r>
              <a:rPr lang="en-US" dirty="0" smtClean="0"/>
              <a:t>Data compromise</a:t>
            </a:r>
          </a:p>
          <a:p>
            <a:pPr lvl="1"/>
            <a:r>
              <a:rPr lang="en-US" dirty="0" smtClean="0"/>
              <a:t>Data exfiltration</a:t>
            </a:r>
          </a:p>
          <a:p>
            <a:pPr lvl="1"/>
            <a:r>
              <a:rPr lang="en-US" dirty="0" smtClean="0"/>
              <a:t>C&amp;C and remote access</a:t>
            </a:r>
          </a:p>
          <a:p>
            <a:r>
              <a:rPr lang="en-US" dirty="0" smtClean="0"/>
              <a:t>Highlights of the attack plan</a:t>
            </a:r>
          </a:p>
          <a:p>
            <a:pPr lvl="1"/>
            <a:r>
              <a:rPr lang="en-US" dirty="0" smtClean="0"/>
              <a:t>Synchronize victim’s machine with attacker controlled account</a:t>
            </a:r>
          </a:p>
          <a:p>
            <a:pPr lvl="1"/>
            <a:r>
              <a:rPr lang="en-US" dirty="0" smtClean="0"/>
              <a:t>Obtain victim’s token through the synchronization mechanism</a:t>
            </a:r>
          </a:p>
          <a:p>
            <a:pPr lvl="1"/>
            <a:r>
              <a:rPr lang="en-US" dirty="0" smtClean="0"/>
              <a:t>Retrieve sensitive data from the victim’s account using the victim’s token</a:t>
            </a:r>
          </a:p>
          <a:p>
            <a:pPr lvl="1"/>
            <a:r>
              <a:rPr lang="en-US" dirty="0" smtClean="0"/>
              <a:t>Potentially send code for remote execution through the synchronization mechanism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 Victim’s Machine with Attacker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first step, attacker creates an account rather than compromise the victim’s account</a:t>
            </a:r>
          </a:p>
          <a:p>
            <a:pPr lvl="1"/>
            <a:r>
              <a:rPr lang="en-US" dirty="0" smtClean="0"/>
              <a:t>The attacker obtains the authentication token for that account</a:t>
            </a:r>
          </a:p>
          <a:p>
            <a:r>
              <a:rPr lang="en-US" dirty="0" smtClean="0"/>
              <a:t>Code executes on victim’s machine to “switch” synchronization account</a:t>
            </a:r>
          </a:p>
          <a:p>
            <a:pPr lvl="1"/>
            <a:r>
              <a:rPr lang="en-US" dirty="0" smtClean="0"/>
              <a:t>Stop synchronization application</a:t>
            </a:r>
          </a:p>
          <a:p>
            <a:pPr lvl="1"/>
            <a:r>
              <a:rPr lang="en-US" dirty="0" smtClean="0"/>
              <a:t>Replace the existing token with the attacker token</a:t>
            </a:r>
          </a:p>
          <a:p>
            <a:pPr lvl="1"/>
            <a:r>
              <a:rPr lang="en-US" dirty="0" smtClean="0"/>
              <a:t>Restart synchronization application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Amichai Shulman</a:t>
            </a:r>
          </a:p>
          <a:p>
            <a:r>
              <a:rPr lang="en-US" dirty="0" smtClean="0"/>
              <a:t>CTO and Co-Founder of Imperva</a:t>
            </a:r>
          </a:p>
          <a:p>
            <a:r>
              <a:rPr lang="en-US" dirty="0" smtClean="0"/>
              <a:t>&gt;20 Years Information Security Experience</a:t>
            </a:r>
          </a:p>
          <a:p>
            <a:r>
              <a:rPr lang="en-US" dirty="0" smtClean="0"/>
              <a:t>&gt;25 Years Information Technology Experience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Sagie Dulce</a:t>
            </a:r>
          </a:p>
          <a:p>
            <a:r>
              <a:rPr lang="en-US" dirty="0" smtClean="0"/>
              <a:t>Research Team Leader in Imperva</a:t>
            </a:r>
          </a:p>
          <a:p>
            <a:r>
              <a:rPr lang="en-US" dirty="0" smtClean="0"/>
              <a:t>&gt;10 Years Information Security Experience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3771900"/>
            <a:ext cx="1231746" cy="162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3861619"/>
            <a:ext cx="1535678" cy="1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Tokens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details available in </a:t>
            </a:r>
            <a:r>
              <a:rPr lang="en-US" smtClean="0"/>
              <a:t>our HII </a:t>
            </a:r>
            <a:r>
              <a:rPr lang="en-US" dirty="0" smtClean="0"/>
              <a:t>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217613" y="1752600"/>
          <a:ext cx="9164594" cy="29718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32329"/>
                <a:gridCol w="1832329"/>
                <a:gridCol w="1833312"/>
                <a:gridCol w="1833312"/>
                <a:gridCol w="1833312"/>
              </a:tblGrid>
              <a:tr h="844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Synchronization Application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4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Token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OAuth Refresh Token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OAuth Refresh Token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OAuth Refresh Token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Proprietary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8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Windows Credential Manager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Windows Credential Manager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Encrypted in Registry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Encrypted SQLite file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81" y="1740231"/>
            <a:ext cx="871429" cy="871429"/>
          </a:xfrm>
          <a:prstGeom prst="rect">
            <a:avLst/>
          </a:prstGeom>
        </p:spPr>
      </p:pic>
      <p:pic>
        <p:nvPicPr>
          <p:cNvPr id="34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24" y="1876700"/>
            <a:ext cx="598493" cy="5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52" y="1904999"/>
            <a:ext cx="541898" cy="5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904999"/>
            <a:ext cx="617363" cy="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0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50" y="4843078"/>
            <a:ext cx="677047" cy="6770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94" y="3339502"/>
            <a:ext cx="2803361" cy="2803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Victim’s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the original token in a file</a:t>
            </a:r>
          </a:p>
          <a:p>
            <a:r>
              <a:rPr lang="en-US" dirty="0" smtClean="0"/>
              <a:t>Put the file in the synchronization folder</a:t>
            </a:r>
          </a:p>
          <a:p>
            <a:r>
              <a:rPr lang="en-US" dirty="0" smtClean="0"/>
              <a:t>Wait for the file to appear on the other side of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58" y="4700313"/>
            <a:ext cx="765749" cy="765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24194" y="4843078"/>
            <a:ext cx="1027741" cy="1027741"/>
            <a:chOff x="2068777" y="1182958"/>
            <a:chExt cx="1027741" cy="10277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77" y="1182958"/>
              <a:ext cx="1027741" cy="1027741"/>
            </a:xfrm>
            <a:prstGeom prst="rect">
              <a:avLst/>
            </a:prstGeom>
          </p:spPr>
        </p:pic>
        <p:pic>
          <p:nvPicPr>
            <p:cNvPr id="10" name="Picture 8" descr="https://lh5.ggpht.com/u_ZwBnOs3s7nHA2v4XDCrJknAAVVHQIzK4mVF8tbx1n62-_LrDSopwHviqeNuDIFigc=w3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198" y="1245006"/>
              <a:ext cx="255470" cy="25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its.unl.edu/images/app_box_256x25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976" y="1245006"/>
              <a:ext cx="252791" cy="25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icreatemagazine.com/wp-content/uploads/2013/12/Dropbox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899" y="1245006"/>
              <a:ext cx="278486" cy="27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www.nexonia.com/images/salesforce-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775" y="1549693"/>
              <a:ext cx="431181" cy="27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460" y="1502965"/>
              <a:ext cx="343426" cy="343426"/>
            </a:xfrm>
            <a:prstGeom prst="rect">
              <a:avLst/>
            </a:prstGeom>
          </p:spPr>
        </p:pic>
        <p:pic>
          <p:nvPicPr>
            <p:cNvPr id="15" name="Picture 2" descr="http://icons.iconarchive.com/icons/marcus-roberto/google-play/512/Google-Driv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85" y="1543257"/>
              <a:ext cx="262685" cy="26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519758" y="1299288"/>
            <a:ext cx="536801" cy="849129"/>
            <a:chOff x="4938396" y="2449599"/>
            <a:chExt cx="1002173" cy="1762297"/>
          </a:xfrm>
        </p:grpSpPr>
        <p:pic>
          <p:nvPicPr>
            <p:cNvPr id="18" name="Picture 2" descr="https://s-media-cache-ak0.pinimg.com/236x/d9/e1/c3/d9e1c304826c81a5d66226c1f4de4c8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396" y="2449599"/>
              <a:ext cx="1002173" cy="17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s://www.nexonia.com/images/salesforce-log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174" y="3522165"/>
              <a:ext cx="518959" cy="328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lh5.ggpht.com/u_ZwBnOs3s7nHA2v4XDCrJknAAVVHQIzK4mVF8tbx1n62-_LrDSopwHviqeNuDIFigc=w30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810" y="2676725"/>
              <a:ext cx="346561" cy="34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672" y="3000972"/>
              <a:ext cx="498879" cy="498879"/>
            </a:xfrm>
            <a:prstGeom prst="rect">
              <a:avLst/>
            </a:prstGeom>
          </p:spPr>
        </p:pic>
        <p:pic>
          <p:nvPicPr>
            <p:cNvPr id="22" name="Picture 10" descr="http://www.icreatemagazine.com/wp-content/uploads/2013/12/Dropbox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785" y="3522165"/>
              <a:ext cx="352618" cy="35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://its.unl.edu/images/app_box_256x256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785" y="2664618"/>
              <a:ext cx="358668" cy="35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cons.iconarchive.com/icons/marcus-roberto/google-play/512/Google-Drive-icon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85" y="3089127"/>
              <a:ext cx="367197" cy="36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Up-Down Arrow 27"/>
          <p:cNvSpPr/>
          <p:nvPr/>
        </p:nvSpPr>
        <p:spPr bwMode="auto">
          <a:xfrm rot="11974476">
            <a:off x="9636604" y="2320645"/>
            <a:ext cx="267252" cy="2026362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 rot="15816924">
            <a:off x="6895427" y="4508443"/>
            <a:ext cx="267252" cy="1888133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64" y="1470595"/>
            <a:ext cx="1476048" cy="14760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63" y="816641"/>
            <a:ext cx="765749" cy="7657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26" y="4853357"/>
            <a:ext cx="757161" cy="757161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92" y="4202981"/>
            <a:ext cx="757161" cy="757161"/>
          </a:xfrm>
          <a:prstGeom prst="rect">
            <a:avLst/>
          </a:prstGeom>
          <a:noFill/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75" y="567852"/>
            <a:ext cx="757161" cy="757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2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– Google Drive</a:t>
            </a:r>
            <a:endParaRPr lang="en-US" dirty="0"/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OAuth Refresh Token</a:t>
            </a:r>
          </a:p>
          <a:p>
            <a:r>
              <a:rPr lang="en-US" dirty="0" smtClean="0"/>
              <a:t>Retrieve token </a:t>
            </a:r>
          </a:p>
          <a:p>
            <a:pPr lvl="1"/>
            <a:r>
              <a:rPr lang="en-US" dirty="0" smtClean="0"/>
              <a:t>Decrypt registry using Windows </a:t>
            </a:r>
            <a:r>
              <a:rPr lang="en-US" dirty="0" err="1" smtClean="0"/>
              <a:t>CryptUnprotectData</a:t>
            </a:r>
            <a:r>
              <a:rPr lang="en-US" dirty="0" smtClean="0"/>
              <a:t>  HKCU\Software\Google\Drive\</a:t>
            </a:r>
            <a:r>
              <a:rPr lang="en-US" dirty="0" err="1" smtClean="0"/>
              <a:t>OAuthToken</a:t>
            </a:r>
            <a:r>
              <a:rPr lang="en-US" dirty="0" smtClean="0"/>
              <a:t>_***unique** </a:t>
            </a:r>
          </a:p>
          <a:p>
            <a:r>
              <a:rPr lang="en-US" dirty="0" smtClean="0"/>
              <a:t>Replace token (while app inactive)</a:t>
            </a:r>
          </a:p>
          <a:p>
            <a:pPr lvl="1"/>
            <a:r>
              <a:rPr lang="en-US" dirty="0" smtClean="0"/>
              <a:t>Delete “old” registry entry &amp; replace with harvested entry HKCU\Software\Google\Drive\</a:t>
            </a:r>
            <a:r>
              <a:rPr lang="en-US" dirty="0" err="1" smtClean="0"/>
              <a:t>OAuthToken</a:t>
            </a:r>
            <a:r>
              <a:rPr lang="en-US" dirty="0" smtClean="0"/>
              <a:t>_**new** </a:t>
            </a:r>
          </a:p>
          <a:p>
            <a:pPr lvl="1"/>
            <a:r>
              <a:rPr lang="en-US" dirty="0" smtClean="0"/>
              <a:t>Encrypt harvested token using Windows </a:t>
            </a:r>
            <a:r>
              <a:rPr lang="en-US" dirty="0" err="1" smtClean="0"/>
              <a:t>CryptProtectData</a:t>
            </a:r>
            <a:endParaRPr lang="en-US" dirty="0" smtClean="0"/>
          </a:p>
          <a:p>
            <a:pPr lvl="1"/>
            <a:r>
              <a:rPr lang="en-US" dirty="0" smtClean="0"/>
              <a:t>Replace each row inside the data table in </a:t>
            </a:r>
            <a:r>
              <a:rPr lang="en-US" dirty="0" err="1" smtClean="0"/>
              <a:t>sync_config.db</a:t>
            </a:r>
            <a:r>
              <a:rPr lang="en-US" dirty="0" smtClean="0"/>
              <a:t> with the attacker’s data, except for the “</a:t>
            </a:r>
            <a:r>
              <a:rPr lang="en-US" dirty="0" err="1" smtClean="0"/>
              <a:t>local_sync_root_path</a:t>
            </a:r>
            <a:r>
              <a:rPr lang="en-US" dirty="0" smtClean="0"/>
              <a:t>” entry (which holds the path to the </a:t>
            </a:r>
            <a:r>
              <a:rPr lang="en-US" dirty="0" err="1" smtClean="0"/>
              <a:t>vicitm’s</a:t>
            </a:r>
            <a:r>
              <a:rPr lang="en-US" dirty="0" smtClean="0"/>
              <a:t> synced folder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1600201"/>
            <a:ext cx="1881491" cy="1137165"/>
          </a:xfrm>
          <a:prstGeom prst="rect">
            <a:avLst/>
          </a:prstGeom>
        </p:spPr>
      </p:pic>
      <p:pic>
        <p:nvPicPr>
          <p:cNvPr id="7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444" y="2401048"/>
            <a:ext cx="651714" cy="6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47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– The </a:t>
            </a:r>
            <a:r>
              <a:rPr lang="en-US" i="1" dirty="0" smtClean="0"/>
              <a:t>“Malicious”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1371600"/>
            <a:ext cx="117443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– The </a:t>
            </a:r>
            <a:r>
              <a:rPr lang="en-US" i="1" dirty="0" smtClean="0"/>
              <a:t>“Malicious”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1143000"/>
            <a:ext cx="111252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7413762" y="3544037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5661" y="3515734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 rot="19411307">
            <a:off x="7334093" y="2582325"/>
            <a:ext cx="267252" cy="1923424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Up-Down Arrow 33"/>
          <p:cNvSpPr/>
          <p:nvPr/>
        </p:nvSpPr>
        <p:spPr bwMode="auto">
          <a:xfrm rot="12967981">
            <a:off x="4217799" y="2594941"/>
            <a:ext cx="267252" cy="1923424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2" y="4820680"/>
            <a:ext cx="448062" cy="44806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MITC Attack Scenarios – Quick Double Switch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63" y="2595338"/>
            <a:ext cx="765749" cy="76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3" y="4400581"/>
            <a:ext cx="1752287" cy="1752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85" y="2595339"/>
            <a:ext cx="765749" cy="76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75" y="4356424"/>
            <a:ext cx="1752287" cy="1752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3" y="5141042"/>
            <a:ext cx="561390" cy="561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16" y="5027851"/>
            <a:ext cx="759626" cy="759626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77" y="5029200"/>
            <a:ext cx="699620" cy="6996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85" y="5141042"/>
            <a:ext cx="561390" cy="561390"/>
          </a:xfrm>
          <a:prstGeom prst="rect">
            <a:avLst/>
          </a:prstGeom>
        </p:spPr>
      </p:pic>
      <p:pic>
        <p:nvPicPr>
          <p:cNvPr id="29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57" y="1866308"/>
            <a:ext cx="984998" cy="9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8" y="964427"/>
            <a:ext cx="1234241" cy="1234241"/>
          </a:xfrm>
          <a:prstGeom prst="rect">
            <a:avLst/>
          </a:prstGeom>
        </p:spPr>
      </p:pic>
      <p:pic>
        <p:nvPicPr>
          <p:cNvPr id="31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8" y="1674255"/>
            <a:ext cx="924334" cy="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2" y="1551581"/>
            <a:ext cx="837427" cy="8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hQVFRUUFBQUGBgXFRQYGBYYFhUYFhUXFhQYHCggGBolGxcUITEiJSkrLy4uFx80ODMsNygtLiwBCgoKDg0OGxAQGy8mICQsLCwsLCwsLDQsLCwsLCwsLC8sLCwsLCwsLCwsLCwsLCwsLCwsLCwsLCwsLCwsLCwsLP/AABEIAMwAzAMBEQACEQEDEQH/xAAcAAABBAMBAAAAAAAAAAAAAAAGAAQFBwECAwj/xABDEAABAwICBwQIAwcDBAMBAAABAAIDBBEFBhIhMUFRYXEHgZHBEyIyQlJyobEUYtEjM1OCkqLhCGOyJEPC8DSD8RX/xAAaAQACAwEBAAAAAAAAAAAAAAAABQIDBAEG/8QAMhEAAgICAAQEBAYCAgMAAAAAAAECAwQRBRIhMRNBUWEycYGxFCIjQpGh0fAzwVLh8f/aAAwDAQACEQMRAD8AvFACQAkAJACQAkAJAGk0rWtLnENaNZJIAHUnYgADzF2vYdS3a17qh492EAi/N5IaEAVxjHbzVPuKeCKEbi4mR32A+iAA/Eu0nE5r6VXI0HcyzB3aOtAEBVYvUSfvJ5n/ADyPd9ygBkgDeGdzdbXOaeRI+yAJeizdXREGOrqBbd6V5H9LiQgAowrtkxOK2lIyYD+IwXP8zbIAO8A7e4XENrKd0X54nabepYQHDu0kAWZgGaaSsF6adkh+EGzh1YdaAJlACQAkAJACQAkAJACQAkAJACQAkAJAGr3gAkkAAXJJsAOJKAKszv20U9MTFRgVMo1F97RNPUa3npq5oApDM+cKyvdepmc5t9UY9WNvRg1d5uUAQccZcbNBJ4AXXHJJbZ1RbekS1LluZ+0Bo57fALLPMrj26mqGFZLv0JWnygPfeT0AH3WaXEH5I0x4ev3Mfx5UhG1pPVx8lQ8+z1Llg1LyHAy3D/DH1UPxlvqT/CVehzkyxCfc8CQurNtXmceHU/IaT5RjOwub33+6tjxCfnoqlgVvtsjanKbx7DweRFvqtEM+L+JFEsCS+FkPV4ZLH7TDbiNY8QtcL4T7MyTosh3Q3gmcxwcxxa5puHNJBB4gjWFaVFnZP7aaun0WVY/ExDVcm0oHzbHd/igC9crZspa+PTppQ42Bcw6ns5OZt79iAJxACQAkAJACQAkAJACQAkAJAETmbMVPQwmapeGtGwe88/Cxu8oA825/7TanESWNvDTbBE063DcZHbzy2dUABEELnnRaCSdwUZSUVtkoxcnpIJMNyvexlP8AKPMpfbneUBjTgec/4CrD8JA9WNngPultl7fWTGMKowWkifpMvOPtEN+pWSWQvIn0Jmky0zfpO+gVXi2S+FEHNIlqfLjP4be/Wu+FfIqd8R4zL7fgZ4Lv4W/1IfiUaS5dZ/DZ4I/D3rzOrIiRtTlpnwW+U+S41fHuixXRfmQ1Xloe649HDzQshr4kWJpkJW4M9t7tuOI1rTC9M7pMGcTy9G++rRdxb5jet9WXOHuZbcSE/ZgpiWCyRa7aTeI3dRuTOrJhZ07MWXYs6+vdHDDMSlp5GywSOjkbsc02P+RyWgzHoHs17XmVRbT1ujFPqDZL2ZKed/Ydy2H6IAtdACQAkAJACQAkAJACQAO54zhBhsBlmN3G4jjBs6Rw3DgNlzuugDyxmzM9RiE5mqHXOxrRfQjb8LRu670AN8Jwh8x4M3ut9uKz35Eal7mmjGla/YOMKwdrAGsbt8T1KT3Xym9yY6qojWtRCigwUbX+A8ysE7/QtCOioRawFgqVFy7lcpaOeKY3FTubFG0zVL7BkTTrudhefdbvvwTDGwuZcz6L1ZiuyNdPP0JvC8LeQH1Tg9516DdUTOQb7x5n6LRuK6QXT+yjTfWQQRRKcIbISkOGwrRGnZW5mHwrkqtApkfXULHizh0IJDh0cNYVDTiWrqCGL4hJROH4kempXGwmA9eInYJWjU4fmFt2pRePC9fl7+nr8iStlW+vb1HnoWSMEkTg5rhcEG4I5FK7MfleuzN1du0QmI4U117ix4hVxslDoaE9gziGFFu3WOP6rXXcmd1sDsay4Dd0ep3Dcf0Ka4+Y10n2F2RhJ/mh3BSRhaSHCxGogpmmmtoVNNPTLn7JO1YsLKOvfdmpsU7jrbuDJCdo4O3b104XyCgBIASAEgBIASAInNGYIaGnfUTmzWDUN73e6xvMlAHk3N2ZpsQqHTznWdTWg+rGy+prf13lAGmBYOZTpO1MH93IcllyMhVrS7mzFxXa9vt9w+w3D72a0WA8AEkss82O4xUVpBTQ0YYNXisU5tkyXpYeKgkQkyIzpmkUkehHYzvHqj4B8RH2TPBxXc9v4UL8q/w1pdzr2a4GWRmqnu6ee7ru1lrDs27zt8Ar8y9OXhx7IooreueXdh/E5UQZOSHcT1rhIokh0yZao26KnA1klUZ2bOqI1lesk5F0UR9dC2RjmPAc1wIIOwgrO5uL2i5R2tMqCOvkwitdA4l1K86Q5Ndsc3mNhG+yYTrjl1c6+IzRm6J8r7FhOc2Roc0hzXAOaRvB2EJDZHT0xtB+aIyoh3FU9i9A7ieG7S3w/Raq7fJnQOxzBhKLjU8bD5FM8fIdb9jFk4ysW13AqaItJa4WI2pxGSktoSyi4vTLy7Ee0Yu0aCrfrAAgkcdoGr0Tid9th5WXSJdqAEgBIASANXvABJIAAJJOwAbSSgDyz2tZ2OI1Voz/ANNAS2Ia7OPvSEcTu5dUAC2C4YZn/lbbSPkFRkXKuPuacbHdsvbzLCw6h2NaLAfQJFZZ5sfxgktIJ6KnDRYLFOWyeiThYqmB3rKxsMT5X6msaXHuGxWVQdk1BeZTZJQi5PyKeppH11czT1maVoPJt9nQNC9S1HHoevJCDbtt6+bL8gIAAGoAWHQLzSlvqN3HQ6jkVsZlbid2TK5WFTgdROp+KR5DBnQ7QUDk+VVSsJqI3kkVUpFqiV32vUQdBHMNsbw0/K//ACB4rfwy39Rw9UZsyH5VIjOzDHSQ6lefZBfH095vmjiuPr9VfUlgW7/Tf0DWoakjG0UR88akmS0QGJ0O1wHVaq7PJkdAbmHB/SDSaPXbs5jgmeLkcj0+xhy8bxFtdwNa4tIIJa5puCLggg7QdxTcSHqbslzsMRpbSEfiIQGyD4hsbIBztr5oAOkAJACQBVXbzm801MKSI/takHTI2tiGo9C46ul0AedYIi9wa3aTYKMpKK2yUIuTUUWFg2HiNgaO/meKR32ucts9FRSq48qCygp9Ec0vnLZp0SsLVSzuh5GFWc0CPahiGjBHEDrldc/KzX9yE34RVzWOb8v+xZxKfLBR9QV7PAP/AOhBfd6Qjr6N3+fBNOIvWNL6fdC7DW7o/X7F2skXl0x20dmyKakVuJ0bKpKZBwN/TKXOc5DBmRzhyGjpVFzJKBydIoORNRBftFIOHz3/ANsjqJG2Wzh0n+Jj9fsyjMj+i/p9yoMFrzBPFKPdeL/KdTvoSvQ31eJXKHqhTVPkmpF5PdcdV41np0hrK1SRLQwnYrEzmgexKlsdWwrXXLZFoAcz4don0jRqJs7kePenOHdzLkYmzqOV86+pvkPM78PrI526230ZG/FG4+t3jaOYW4XHrylqGyMa9hDmvaHNI2EEXBQB1QBpNKGtLnGzWguJO4AXJQB4+zzmJ1fWzVB9lzrRj4Y26mDw19SUAdsp0O2Qjk3zKX5tv7ENOH0/vf0DvDId/BKLJDhInYGrK2T0Powq2d0d2lQOFZ9qE16mNu5sI8XOdf7Bei4PHVLfq/8AoQ8Tf6qXsQmVav0VXA87BIAejgWn6OW3Mhz0Tj7fbqZMeXLbF+5ebXrx+z0bR0a9d2R0N6vGIYv3ssbPmcAfDarq6rJ/DFv6FU5wh8TSI52dqIf99vdc+S0LByf/ABKfxNP/AJHanzbSPNm1Ed+Bdo/dQlh5Ee8GdjfU+0kSbJw4XaQRxBBHiFle10ZoST7GHPXNkkgO7T60NpNDfJIwdzTpH6gJnwmHNfzeif8AgxcQlqrXqypHL0olLywOfTpoHHaYoyeuiLrxuTHlukvdnqcd81UX7IcvVSLhpM1TQaIusiuCFfB6ItAviVKHNLTsNwttU3FpootrUotMruqgLHuadoNv8p9CSlFNHnJwcJOLPRH+n/M/p6R9K8+vSkaPOJ19H+kgjoQpEC1kAAHbdjv4XDHtabPqHCFvGxBLz/SD4oA8vRMLiANpIA71xvS2zsU5PSLGwymDGtaNwASG2bk2z01NahFRQTUMdgsU2aEiThCoZPQ6aoAbgrhwrLtOZaqYeMLfo5wXo+EP9Fr3/wAHn+JrVy+QJNcmguLVwnOsIo2yTO/aN9QsHtOcNhA4EWN15q7htjvcYLo+u/IeVZtfgqUn17aBLGs71E5IY70UfBvtHq/b4Jpj8NpqW5Lb9/8AAvuzbLO3RA4XknWSSeOslMEkkY+53ZRSnWIpD0Y4+Si7ILu1/JLll6HKWJzfaa5vzAj7qSkn2ZxpruOcPxaaA3ikczkDqPVp1Ku2iu1amtk4Wzg9xYeZcz+2QiOqsxx1B49kn8w937JHl8KcfzVdV6eY0x89S/LZ0fqDGfcbFRUWYbxxeq07nH3nDlfV3Jjw3GdNW5d2Y82/xLNLsgYJTAxl35fZo0tODuhj/wCIK8flPd837s9TjLVMV7Iekqg0aOEikjuhjO1WxONEDiEWtaoMqaATNlLZzXjf6p8vNOMKzacRLxCrTU0SXZJjv4TE4HE2ZK70L+FpDZpP82itwtPWCAPPP+o3FdOrgpwdUMRcR+aUjyY1AFcZap9KYHc0X79gWXLny169Tbgw5rd+hYNGzYks2egiiepgssi1IfxqpkjsCogbgrhECO1GjvHFMPccWHo7WPqPqnHCLNSlD16/wJ+K19Iz+hXYKfCUyCgAqydlYVd3vkDWNNi1pBkPd7o5lLs7O/D9Euv9GzFxPH676f2WThmCU9OLQxNb+Y+s49XuuV5+7Lutf5pDivEqr7IkhIVn6l/KjSZrXCzmtcODgD91KM5R6pnJVRl3QK45kanlBdD+wft1X9GerD7PcmePxW2HSf5l/Zgu4dB9YdPsVbVwlj3MJaS1xaS0hzTbg4bQvRQlzRUl5iWS02jiSpHDth9KZZY4xte5re4nWfC6hZNVwc35IlCDnJRXmXo0WAA2AAeC8Y3t7PXRWlowSgkc3rqJDWYKyJxoh69mpaIMraBbMFNpxPHK46jWt+NPlmmYsuvnraANptrCdHnT2blTFPxNHTz7TJExx+a3rfW6APL3arX+mxWrde4bJ6MdGANt4goA5ZOh1PdxIHgL+aXZ0uqQ34bDo5BvRN2JVMcxRM04WeRYkO2Ktkhni2NQ0zdKV4HBo1ud0CtpxrLnqCM9+RXStzYD4p2gzOJEDWxt+Jw0nHyH1TinhVcetj2/6E13FZy6VrX3BytxiebVLK94O4nV4Bb68eqv4IpC+y+yz4pbGYKuKjIKAHFFWvicHxPLHDeD9+KhZXGxcs1tE4TlB7i9MMcM7RpGgCeMP/M06J727Ept4PB9a3r2Yxq4nJdJrfyJpnaJTEa2yA/KD5rI+EXeTRpXE6vRjer7SIgP2cT3H8xDR37VZDg838UkiE+KQXwxbBPGs3VFRcF2gw+4zUO920pnj4FNPVLb9WYLs223o3peiIG62mQ1JQBtFM5pDmktI2EGxHeuSipLTOptPaJmhzjVxf8Ac0xweA4eO36rHZw+if7dfI11598PPfzDDBc+RS2bMPROO+92E9d3eld/C7IdYdV/Y1x+J1z6T6P+gr0ri41gpZoaI4SqaDRF1g1K6JBogq1m1aoMomitaiPRc5vAkeBT+L2kzy048smj0p2HYuHYVG1x1xSSR9ACHAeDgpETzrjdR6Spnk+OaV/9TyfNABPlNloRzJP1slOY/wBQfcPWqkFtGEukNIktAqGWIhs15nbSt0WWdM4ahuaPid+i14eG73t/CYc7NVC5V8TKvq6t8ry+Rxc47Sf/AHUF6GEIwjyxWkeanOU5c0ntnMFSIGQUAZugDN0AZugDeJhc4NaC5xNgBrJPABcbSW2dS29IKqTs/qntDnGKO/uvcdLvDQQPFL58Uoi9Lb+Rthw6+S3rREY3l6opf3rPVOoPadJh79x6gLTRlVXfA/p5me7Hsq+NEVdaCkxdAGLoAxdAGpKAMFABJlbNb6YhkhLodltpZzby5LBl4MblzR6S+4ww8+VL5ZdY/Ys1k7XtDmEFrhcEbCCvPuLi9PueljJSSa7DKqVkTjRCVgWmJRMrrGm2nk638QCnmO91o81lLV0g07Pc1GlpnxjfM5/ixg/8VcZyvkAHWWh+xZ080myv+RnosJfpRCilWGQxidsVxNtPC6R24ahxcdgXKaXbNRRHIuVNbmyp3vlqJSbOkkkOwC5J4AbgvSJQqhrskeSlKd09vq2GeC9n2oOqnlp/hsIJHJz9l+iWX8US6VLfuxpRwmUutj17BRSZXo4/Zp2O5yaUh/uNvol886+X7v46DGHDqI+Wwf7RKGCOBhjhijcZALsja02sTa4W3httk7HzSbWvNmDidFVdacVp7AzA8P8AxE7IdLR09L1rXtZjnbO5Nb7fCrc/T/IqoqdtigvM745gE9K60rfVPsvbrY7odx5GxUKMmu5bg/p5krseyl6miMutBQHvZhh7SZJyLuadBn5bi7iOewXSbi1zSVa8+rG/CqFJux+XRFg3SIeaOFdTNljfHILteCCPMcCNt1ZVZKualHuiu2qNkHGRRtXDoPez4XOb4Gy9hCXNFS9TyUo8smvQ5saSQACSTYAayegXW0urIpbJ+rylNDSvqJiGEaFo9rrOeG3dbU3be23oscM6udyqh179fobJYVkanbLoRGD6JnhDgHNMjAQRcEE2sRvWi7arlr0ZnpSdkU+20XBJgdIRY0tP3RNH1GteZWVev3v+T1DwaH+1ENiGRaSQH0YfC78ri5v9LyfutVfE7o/F1MtvCapL8nQBMwZYnpfWcNOPdI3Z0cNrT1TfHy67u3f0E+Rh2UP8y6epLZBx0td+HefVdrZf3Xb29CsvEcbmXix7rubuF5XLLwpdn2DWpKURHrIasWiJRMr/ADEP27ugTvF/40eczv8AmZGgrQZDaoi0XOadrXFvgbIANMrvvCzvHgUoy1+oz0OA90oKaUrBIZRBPPVU6WaKnjBcRY2G97tQ8B9ymXD4KEHZL/UJeK2udkao/wCthflfL7KRm50rh67/APxbwH3S/LypXS9vQY4WDGiO38RNgrGbzYFcOAp2kx3pWu+GRp8bhMuFy1c16oVcXjulP0YE5RnDKyBx2aej/U0t802zI81E17fbqJsKXLkQfv8AcuGpgbIxzJGhzHCxB2H9DzXl4TlCXNF9T1NlUbI8skVLmzADSS2FzE/Wx33aeY+oXpsPKV8N+a7nl8vFdE9eXkTXZri7WOfA820zpMvvIGtvWyx8VockrF5dzZwq9Rbrfn2LGukQ+GmK4iyCJ0khsGjvJ3ADeSVbTTK2ahEqutjVBzkUlPKXvc7e9xNhxcdg8V62MVGKXoeRk3KTfqWhk3LLaZglkAM7hv1+jB90fm4lefzs12vkh8P3PQYGCq1zzXX7GO0aotRubve+MeDtI/8AFc4ZHd6fon/gnxSXLjterRXeXYtKqgb/ALjT4a/JPMmXLTJ+whxo810V7ougleUPYmCV06aSAEEEAgixBFwRwIUk2ntHJQUlqSKvzhl80j2zQXERdcbzG/aBfhw6L0GHlK+PJPv9zzGdiPGmpQ7eXsGVHWiaGOQe80E8jvHilNlfhzcfQf1W+LWp+qGVYVOJGZXuPvvO/lYfRO8ZarR5vMe7mb4Zg7pmlzb2Di3UOQPmrzKd87UhixCrYRa1RLboXlzfoQgCTyjLeMj4XH660rzY/n2O+Gy3Xr0YX0rkukOIkVlal9JVVFS7XovMbOo9o9wsO9a8qfJTGpea2xbh1eLkTufk9IM2lKh0bAoOGQVwCPzHRemppYxtLSW/M3WPsr8Wzw7YyMmbV4lEolNRyFpBGotII6g3XqGk1o8im09ouvBMRE8DJW+8NfJw1OB715S+p1WODPYY9qurU15nLMuGCop3x+9bSYeDm6x47O9TxLvBtUvLzK83H8aprz8imgSDvBB6EEea9T3PJE7S5xq2N0RJpAbNJrXHxWOfD6JPfL/BthxHIitc38ojsTxaaoN5nl1tg2AdGjUr6qK6lqC0UW32Wvc3snOzzCxLUGRwu2EX6vPs+Gs+CycSv8OrlXd/Y18Mx/Ft5n2RaJK86em0Vr2kYoHythabiLW75iNncPun3C6eWDm/P7HnuLXqU1WvL7jfs5odOpMhHqxNJv8AmdqaPDSU+JWctXL6kOFVc9/N6FnErz56YwSunTUldOjLE6Vs0b43+y8EdOB7iraZuuSkvIpvpVsHB+YK5SLmwvidtikcwrfmpOxSXmhbw1tVOD8m0Oqxypiaplc4lJpSvP5j9NSe1LUEjy98uayT9y6+xTABJh7nuaDpVElugZG37gqwqA7t1w30WKyOAsJmMk6m2ifsgAbynNZ7m8QD4f8A6sWbHcUxnw2epOIb0r0pkh9FnbLcejEBxc9x73koyXzT+iIYUeWv5tv+ybYVlaNp0BUTpm6DhkFcOFW56wYwTmRo/ZykuHJ3vN8+9eiwMjxK+V90eV4jjOm3a7M1ybmL8M/Rff0Tzr/Kdmlb7ozcTxo7j8S/s7w/M8CXLL4X/RakUocA5pBB1gjYV51xaemenTUltFN5kh0Kqdo2CQnx9bzXqcaXNTF+x4/KhyXSj7kbdXmcV0AWd2bw6NKXb3yOPh6o+yQcTlu7Xoj0nCIapcvVjzNWY20rCAbyuHqt4fmdwCpxMR3S2+3mX5uZGiOl8T7FTuc57rm7nPd3kk/qvSJKK9keWbcnt92W7lTCPw1O1h9t3rv+Y7u4WC81mX+NZtdl0R6rh+N4NXXu+rJclZTeYuugakroDeVykjjB6GPRlqD8Tmu/sAP2W2T3CHy/7F9ceWyz3af9DLEptFrjwBKlVHbSI3T5YtleE3T08v3PWfZPhvoMKpWkWLmekPV50vMIACf9R+CF0FPVtH7pzon/ACyWLCejmkfzoAovDKj0crXbr2PQ6iq7Yc8Gi7Hs8OxSLDpJEjkj1EGStHqFh/7dUz6vZdWuVaJCNyqaL0dwVE6ZuuAZuuHBtiVAyeN0Ugu13i07nDmFZVbKqSlEoyMeN8HCRU2YMDkpZNF4u0+w8ey4eR4hekx8iN0dx/g8nkY06J8sjtgGZpqXU06cd9bHbP5TuVeRh13dX0fqW4udZR0XVegyxquE88koGiHkGx3agPJXUV+HWoehRkWq21zXmMlaUiugAjw3Nr6emEMTQH3cdM6wNI31N49VhtwY2288n09BjTxCVNPhwXX1ICeZ0ji55L3OO06ySVsjGMVpdEYJSlOW5PbZYOS8q+itPOP2m1jD7l/ed+bgNyT52bzfp19vNjzh3D2mrbF8kGV0qHpi6NHTF10DR7l1ANJnqxIrZE1Fhc8Veupma02/UFs0VVmaI2vNu4bfJb8SG5b9BXxC3lr5fUgsv4W6qqYadm2aRrL8AT6zu4XPcmYkPZ9PCGNaxos1jQ0DgALAeCAIrOGCCso56c7ZGEN5OGtp8bIA8czwuY5zHgtc1xa4HaCDYg96ADHL1dpxji31T5JTk18sz0GFdz1r1QS0sqwyQziyRhkVTRcmOmOUGiZvdcOmVw4ZQByq6ZkrCyVoew7QfuDuPMKcJyhLmi9MquphbHlmgAzNkoRMfNDIPRtGkWPNnD5XbHfQpzjZ/iNQmuvseey+GSqTnF9AMumQpEgBXQA/wTC31MoiYWtJBN3GwsNvU8lVddGqHNIuooldPkj3LLwDKsNNZ372Ue+4am/I3d12pFkZtlvRdEejxeGV1fml1ZOkrHoZiQBhAGCV0DhI9SSONjGeRWpFUmRFVKroozyYCY5V+klNtjfVHmnOPXyQ+Z5vMt8Szp2RZf8Ap4y/6Wqlq3D1IG6DTuMj9tuYaP7grzKeh0AJAHm7t7yt+HrBVMbaKquTbYJR7XiNfigCvcFrfRSC/su1HyKovr54+5qxL/Cn17MPKSZJ5I9JCRKQSqlo0RY9ieqmixMcNcokzdcAV0AZugCu8/ZgEh/Dxm7Wm7zuJGxo6Jzw/Gcf1Jd/I85xXMU34UOy7gYmglHVDh8k2n6NhdoNL3W3AefJQnZGGuZ9ycK5T3yrsNbqZA70NW6KRkjD6zDcfooWQU4uL8yyqyVc1OPdFw4LizKmISMPzN3tO8FeavplVPlZ7HGyI3wU4/8Awfqo0GLoAwSgDlI9SSOMaTSKaRW2R9RKrYopkwax/ENBmr2nah5lbsarml7IWZt/hw6d2CMMRe4NaCXOIaANpJNgBzumogPXnZ/lsUFDFBYaYGnIRvkdrd+ncgAjQAkAQec8uMr6SWnfa7hdjrew8ey4d/0JQB5DxXDpKeaSGZujJG4tcOY8t6AJ3LmJ3Gg46xs5j9UuyqdPmQ5wMnmXJLuuwUwTc/FYGhupDqKvDSGv9Rx2X2O+V2xyg6m1tdUdjfHfLLo/97EnHIqWjUmdmuUNEjjWYhHELyPa0cz5KcKpzeorZXbdXWtzegEzJnUyAx092tOovOpxG/RHuj6ptjcPUfzWdX6CDN4q5pwq6L18wNTMSkrgOATVTrRizB7T3ey39TyCovyIUrcv4NGPi2Xy1BfUtXB8MjpoxHEObnH2nni4+W5efuulbLmkerxcSFEOVfVgvm3J2mTNSgaR1viGq/FzOfEeCYYmdpcln0f+RTn8MabsqXzX+CvnsIJBBBGogixHUJunvsImtD7B8Xkpn6cZ5ObucOBHmqbqIWx1I0Y+TOiXNB/+yyMFzbBOACfRyb2u2H5Xb0kvwrK+q6o9LjcSpuWm9P0ZO6fBZNDA0e9dSObGNZWNYLucG9SrYVyl2RVZbGC3J6GT6gnXYgHZfU489HcOqs5NdChWc3VdiMrqsNBJNgFdCDb0im2xRW2AmIVZleXHZuHAJxVWoR0ebvuds+Zlr9geTPSzGumb+ziJEQI9qTe7o37nkrCk9BoASAEgBIAqjtt7PzVR/jKZv7eJp9I0DXKwa7ji5uvqO5AHnWN5BBBsRrBXGk1pnYycXtBhguKiQWOpw2jjzCV30OD9h/iZStWn3J5kjXN0Hta9h2tcLj/B5hZesXuL0za4xsXLJbQznwE7aapkhPwOc4s7iDcd4KujkrtZBP38zJPCsj1psa9tsjqvCMT3SOkH+3N5XBV8LcT0S+aMlleeujbfyZFyZVrnG7oZHHiSD9SVoWVjrtJGOWJkye3FnemyLVu9prI/nePsLlQln0x89/Ishw3In5a+YSYVkOGOzp3mY/CLtZ3nafosVvEZy6QWhnRwZLra9+wVRMa1oaxoa0bGtAAHQBLpScntsc11wrjyxWja64TFdAEbjGBU9T+9Z638Rup/efe71opyrKvhfT0MOTw+m/q1p+qA+v7PZAbwyseODrsd5g+KZV8Sg/jWhLbwe6Pw9SKkybWg29ATzaWkfdaFm0P9xkeDkL9rHFLgOJMtoNlZ/wDZoj/koTvxZd9P6FtdOZH4dr6ktDgla79/V+jHBr3Od/bYfVZpX46+CG/obYY+bP47Gl8yQpqCKHW0F8g/7kp0nfyg6m/dUTunPp2XojXXiV19X1fqzjV1O0k8ySiMfJFk5pLbAvGcTMps32AfHmmtFPItvuefy8p2vS7ElkLKEuJVIhZ6rG2dK/cxl/8AkdgH6LQYz1nhWHR08LIYWhscbQ1oHAeaAHaAEgBIASAEgChu2XsxLC+uomeobumiaPZO0yMHDiN23egCmIpS0hzTYhcaTWmSjJxe0FmD4yJLB2p/Dj0Sy/HcOq7DzFzFZ0fRhBDOsbiMoyHkU6g0WqQ7ZMoNFikdmyqOiWzoJFzRLZsHrmg2Z00aO7MaaNBswZEaObNHSLujmzk6VS0RbG8sykkQchnNOpqJU5EdWVgaCSbAK6EHJ6RRZaorbA7FsVMpsLhn36ppTQodX3EGVlu16XY6ZWy5PXztgp23cdZJ9ljd7nHcFoMZ6tyXlSHDqdsMIudRkeR60j7a3HyG4IAn0AJACQAkAJACQAiEAUl2pdkOkX1WHNAOt0kAFgd5dFwP5fBAFGPaWkgghzTYg3BBG0EbigCZw3Hi2wk1j4t/fxWO3FT6xGWPnuPSz+Qmpa0OF2kEclgnW4vTHFd0ZrcWP46hVOJepDhlQoOJYpHZs65yklI6Cdc0d5jb0y5o7zGDOjQcxo6dd5TnMcnzrvKRcjg+oU1Eg5DWWoU1ErcyFxLGmM1e07gPMrTVjSn8jBfmwr6d2C9bWvlN3HVuG4JjXXGC6CW6+dr3InMkZKqMSl0IRosaRpyuB0GDzdy+ysKT0/k3KVPh0AigbrNi+QgacjuLj9hsCAJ9ACQAkAJACQAkAJACQAkAAuf+zGmxEGQWhqLapGjU7gJGj2uu1AHnjN2S6vD36NRGdE+zI3XG7o7ceR1oAgoJ3MN2kg8vPioyipLTJwslB7i9EzSZjI1PbfmP0WSeGn8LGNXEmuk1/BNUuMxu2OHQ6j9Vlnjzj3QwrzKp9mSEdUqHE1KZ1FSucpLnNvxK5ynecwalHKc5zR1Su8pznG09e1vtOA6lWRrb7IqndGPdkRV5hYPZu48tQ8VphiSffoYbeI1x+HqQlbi8kmq+iOA/Va68eEBbdmWWdOyGcMTnuDWNLnONgACSTwAGslXmUtzIfYrLKWy4gTFHqIiH7x3zH3B9eiAL4wvDYqeNsUDGxxtFg1osP8nmgB2gBIASAEgBIASAEgBIASAEgBIA5VNMyRpZI1r2uFi1wBBHMFAFXZt7EaWe76N5pn/DbSiP8u1ndq5IAqXMXZjiNJcugdKwe/Dd4txLR6w8EABpFtRQBvHM5vsuI6EqLin3RKM5R7McsxWYe+e+xUHRW/IuWXcv3HYY5N8Q8FD8NX6Fn4671NH4zMfet0AXVjVryIvNufmcJK+R217vG32U1VBdkVyyLZd5Mbk32qwp3sf4PglRVO0KaGSU79BpIHzO2N70AWZlnsLqZbOrJWwM2lrfXkI4X9lp8UAXJlXJFHQD/p4QH2sZHetIf5js6CyACNACQAkAJACQAkAJACQAkAJACQAkAJACQAkAJAEVi+WqSp/+RTxSE73MGl/VtQAE432PYY4FzY5Iz+SQgDoHAhAFU5xyNT0p/ZvmPzuYfswIAr5wQBJ4HhzZnaLi4C4GojzBQBcGWuyOhkDXSOqHXGz0jAP7WA/VAFgYV2Z4ZBYtpWOI3yXef7kAFcEDWNDWNa1o2BoAA6AIA6IASAEgBIASAEgBIASAEgD/2Q=="/>
          <p:cNvSpPr>
            <a:spLocks noChangeAspect="1" noChangeArrowheads="1"/>
          </p:cNvSpPr>
          <p:nvPr/>
        </p:nvSpPr>
        <p:spPr bwMode="auto">
          <a:xfrm>
            <a:off x="1677987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0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7413762" y="3544037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5661" y="3515734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Up-Down Arrow 33"/>
          <p:cNvSpPr/>
          <p:nvPr/>
        </p:nvSpPr>
        <p:spPr bwMode="auto">
          <a:xfrm rot="12967981">
            <a:off x="4217799" y="2594941"/>
            <a:ext cx="267252" cy="1923424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2" y="4820680"/>
            <a:ext cx="448062" cy="44806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MITC Attack Scenarios – Quick Double Switch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63" y="2595338"/>
            <a:ext cx="765749" cy="76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3" y="4400581"/>
            <a:ext cx="1752287" cy="1752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85" y="2595339"/>
            <a:ext cx="765749" cy="76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75" y="4356424"/>
            <a:ext cx="1752287" cy="1752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3" y="5141042"/>
            <a:ext cx="561390" cy="561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9" y="5029200"/>
            <a:ext cx="757161" cy="757161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77" y="5029200"/>
            <a:ext cx="699620" cy="6996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33" y="3971741"/>
            <a:ext cx="561390" cy="5613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85" y="5141042"/>
            <a:ext cx="561390" cy="561390"/>
          </a:xfrm>
          <a:prstGeom prst="rect">
            <a:avLst/>
          </a:prstGeom>
        </p:spPr>
      </p:pic>
      <p:pic>
        <p:nvPicPr>
          <p:cNvPr id="29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57" y="1866308"/>
            <a:ext cx="984998" cy="9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8" y="964427"/>
            <a:ext cx="1234241" cy="1234241"/>
          </a:xfrm>
          <a:prstGeom prst="rect">
            <a:avLst/>
          </a:prstGeom>
        </p:spPr>
      </p:pic>
      <p:pic>
        <p:nvPicPr>
          <p:cNvPr id="31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8" y="1674255"/>
            <a:ext cx="924334" cy="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2" y="1551581"/>
            <a:ext cx="837427" cy="8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hQVFRUUFBQUGBgXFRQYGBYYFhUYFhUXFhQYHCggGBolGxcUITEiJSkrLy4uFx80ODMsNygtLiwBCgoKDg0OGxAQGy8mICQsLCwsLCwsLDQsLCwsLCwsLC8sLCwsLCwsLCwsLCwsLCwsLCwsLCwsLCwsLCwsLCwsLP/AABEIAMwAzAMBEQACEQEDEQH/xAAcAAABBAMBAAAAAAAAAAAAAAAGAAQFBwECAwj/xABDEAABAwICBwQIAwcDBAMBAAABAAIDBBEFBhIhMUFRYXEHgZHBEyIyQlJyobEUYtEjM1OCkqLhCGOyJEPC8DSD8RX/xAAaAQACAwEBAAAAAAAAAAAAAAAABQIDBAEG/8QAMhEAAgICAAQEBAYCAgMAAAAAAAECAwQRBRIhMRNBUWEycYGxFCIjQpGh0fAzwVLh8f/aAAwDAQACEQMRAD8AvFACQAkAJACQAkAJAGk0rWtLnENaNZJIAHUnYgADzF2vYdS3a17qh492EAi/N5IaEAVxjHbzVPuKeCKEbi4mR32A+iAA/Eu0nE5r6VXI0HcyzB3aOtAEBVYvUSfvJ5n/ADyPd9ygBkgDeGdzdbXOaeRI+yAJeizdXREGOrqBbd6V5H9LiQgAowrtkxOK2lIyYD+IwXP8zbIAO8A7e4XENrKd0X54nabepYQHDu0kAWZgGaaSsF6adkh+EGzh1YdaAJlACQAkAJACQAkAJACQAkAJACQAkAJAGr3gAkkAAXJJsAOJKAKszv20U9MTFRgVMo1F97RNPUa3npq5oApDM+cKyvdepmc5t9UY9WNvRg1d5uUAQccZcbNBJ4AXXHJJbZ1RbekS1LluZ+0Bo57fALLPMrj26mqGFZLv0JWnygPfeT0AH3WaXEH5I0x4ev3Mfx5UhG1pPVx8lQ8+z1Llg1LyHAy3D/DH1UPxlvqT/CVehzkyxCfc8CQurNtXmceHU/IaT5RjOwub33+6tjxCfnoqlgVvtsjanKbx7DweRFvqtEM+L+JFEsCS+FkPV4ZLH7TDbiNY8QtcL4T7MyTosh3Q3gmcxwcxxa5puHNJBB4gjWFaVFnZP7aaun0WVY/ExDVcm0oHzbHd/igC9crZspa+PTppQ42Bcw6ns5OZt79iAJxACQAkAJACQAkAJACQAkAJAETmbMVPQwmapeGtGwe88/Cxu8oA825/7TanESWNvDTbBE063DcZHbzy2dUABEELnnRaCSdwUZSUVtkoxcnpIJMNyvexlP8AKPMpfbneUBjTgec/4CrD8JA9WNngPultl7fWTGMKowWkifpMvOPtEN+pWSWQvIn0Jmky0zfpO+gVXi2S+FEHNIlqfLjP4be/Wu+FfIqd8R4zL7fgZ4Lv4W/1IfiUaS5dZ/DZ4I/D3rzOrIiRtTlpnwW+U+S41fHuixXRfmQ1Xloe649HDzQshr4kWJpkJW4M9t7tuOI1rTC9M7pMGcTy9G++rRdxb5jet9WXOHuZbcSE/ZgpiWCyRa7aTeI3dRuTOrJhZ07MWXYs6+vdHDDMSlp5GywSOjkbsc02P+RyWgzHoHs17XmVRbT1ujFPqDZL2ZKed/Ydy2H6IAtdACQAkAJACQAkAJACQAO54zhBhsBlmN3G4jjBs6Rw3DgNlzuugDyxmzM9RiE5mqHXOxrRfQjb8LRu670AN8Jwh8x4M3ut9uKz35Eal7mmjGla/YOMKwdrAGsbt8T1KT3Xym9yY6qojWtRCigwUbX+A8ysE7/QtCOioRawFgqVFy7lcpaOeKY3FTubFG0zVL7BkTTrudhefdbvvwTDGwuZcz6L1ZiuyNdPP0JvC8LeQH1Tg9516DdUTOQb7x5n6LRuK6QXT+yjTfWQQRRKcIbISkOGwrRGnZW5mHwrkqtApkfXULHizh0IJDh0cNYVDTiWrqCGL4hJROH4kempXGwmA9eInYJWjU4fmFt2pRePC9fl7+nr8iStlW+vb1HnoWSMEkTg5rhcEG4I5FK7MfleuzN1du0QmI4U117ix4hVxslDoaE9gziGFFu3WOP6rXXcmd1sDsay4Dd0ep3Dcf0Ka4+Y10n2F2RhJ/mh3BSRhaSHCxGogpmmmtoVNNPTLn7JO1YsLKOvfdmpsU7jrbuDJCdo4O3b104XyCgBIASAEgBIASAInNGYIaGnfUTmzWDUN73e6xvMlAHk3N2ZpsQqHTznWdTWg+rGy+prf13lAGmBYOZTpO1MH93IcllyMhVrS7mzFxXa9vt9w+w3D72a0WA8AEkss82O4xUVpBTQ0YYNXisU5tkyXpYeKgkQkyIzpmkUkehHYzvHqj4B8RH2TPBxXc9v4UL8q/w1pdzr2a4GWRmqnu6ee7ru1lrDs27zt8Ar8y9OXhx7IooreueXdh/E5UQZOSHcT1rhIokh0yZao26KnA1klUZ2bOqI1lesk5F0UR9dC2RjmPAc1wIIOwgrO5uL2i5R2tMqCOvkwitdA4l1K86Q5Ndsc3mNhG+yYTrjl1c6+IzRm6J8r7FhOc2Roc0hzXAOaRvB2EJDZHT0xtB+aIyoh3FU9i9A7ieG7S3w/Raq7fJnQOxzBhKLjU8bD5FM8fIdb9jFk4ysW13AqaItJa4WI2pxGSktoSyi4vTLy7Ee0Yu0aCrfrAAgkcdoGr0Tid9th5WXSJdqAEgBIASANXvABJIAAJJOwAbSSgDyz2tZ2OI1Voz/ANNAS2Ia7OPvSEcTu5dUAC2C4YZn/lbbSPkFRkXKuPuacbHdsvbzLCw6h2NaLAfQJFZZ5sfxgktIJ6KnDRYLFOWyeiThYqmB3rKxsMT5X6msaXHuGxWVQdk1BeZTZJQi5PyKeppH11czT1maVoPJt9nQNC9S1HHoevJCDbtt6+bL8gIAAGoAWHQLzSlvqN3HQ6jkVsZlbid2TK5WFTgdROp+KR5DBnQ7QUDk+VVSsJqI3kkVUpFqiV32vUQdBHMNsbw0/K//ACB4rfwy39Rw9UZsyH5VIjOzDHSQ6lefZBfH095vmjiuPr9VfUlgW7/Tf0DWoakjG0UR88akmS0QGJ0O1wHVaq7PJkdAbmHB/SDSaPXbs5jgmeLkcj0+xhy8bxFtdwNa4tIIJa5puCLggg7QdxTcSHqbslzsMRpbSEfiIQGyD4hsbIBztr5oAOkAJACQBVXbzm801MKSI/takHTI2tiGo9C46ul0AedYIi9wa3aTYKMpKK2yUIuTUUWFg2HiNgaO/meKR32ucts9FRSq48qCygp9Ec0vnLZp0SsLVSzuh5GFWc0CPahiGjBHEDrldc/KzX9yE34RVzWOb8v+xZxKfLBR9QV7PAP/AOhBfd6Qjr6N3+fBNOIvWNL6fdC7DW7o/X7F2skXl0x20dmyKakVuJ0bKpKZBwN/TKXOc5DBmRzhyGjpVFzJKBydIoORNRBftFIOHz3/ANsjqJG2Wzh0n+Jj9fsyjMj+i/p9yoMFrzBPFKPdeL/KdTvoSvQ31eJXKHqhTVPkmpF5PdcdV41np0hrK1SRLQwnYrEzmgexKlsdWwrXXLZFoAcz4don0jRqJs7kePenOHdzLkYmzqOV86+pvkPM78PrI526230ZG/FG4+t3jaOYW4XHrylqGyMa9hDmvaHNI2EEXBQB1QBpNKGtLnGzWguJO4AXJQB4+zzmJ1fWzVB9lzrRj4Y26mDw19SUAdsp0O2Qjk3zKX5tv7ENOH0/vf0DvDId/BKLJDhInYGrK2T0Powq2d0d2lQOFZ9qE16mNu5sI8XOdf7Bei4PHVLfq/8AoQ8Tf6qXsQmVav0VXA87BIAejgWn6OW3Mhz0Tj7fbqZMeXLbF+5ebXrx+z0bR0a9d2R0N6vGIYv3ssbPmcAfDarq6rJ/DFv6FU5wh8TSI52dqIf99vdc+S0LByf/ABKfxNP/AJHanzbSPNm1Ed+Bdo/dQlh5Ee8GdjfU+0kSbJw4XaQRxBBHiFle10ZoST7GHPXNkkgO7T60NpNDfJIwdzTpH6gJnwmHNfzeif8AgxcQlqrXqypHL0olLywOfTpoHHaYoyeuiLrxuTHlukvdnqcd81UX7IcvVSLhpM1TQaIusiuCFfB6ItAviVKHNLTsNwttU3FpootrUotMruqgLHuadoNv8p9CSlFNHnJwcJOLPRH+n/M/p6R9K8+vSkaPOJ19H+kgjoQpEC1kAAHbdjv4XDHtabPqHCFvGxBLz/SD4oA8vRMLiANpIA71xvS2zsU5PSLGwymDGtaNwASG2bk2z01NahFRQTUMdgsU2aEiThCoZPQ6aoAbgrhwrLtOZaqYeMLfo5wXo+EP9Fr3/wAHn+JrVy+QJNcmguLVwnOsIo2yTO/aN9QsHtOcNhA4EWN15q7htjvcYLo+u/IeVZtfgqUn17aBLGs71E5IY70UfBvtHq/b4Jpj8NpqW5Lb9/8AAvuzbLO3RA4XknWSSeOslMEkkY+53ZRSnWIpD0Y4+Si7ILu1/JLll6HKWJzfaa5vzAj7qSkn2ZxpruOcPxaaA3ikczkDqPVp1Ku2iu1amtk4Wzg9xYeZcz+2QiOqsxx1B49kn8w937JHl8KcfzVdV6eY0x89S/LZ0fqDGfcbFRUWYbxxeq07nH3nDlfV3Jjw3GdNW5d2Y82/xLNLsgYJTAxl35fZo0tODuhj/wCIK8flPd837s9TjLVMV7Iekqg0aOEikjuhjO1WxONEDiEWtaoMqaATNlLZzXjf6p8vNOMKzacRLxCrTU0SXZJjv4TE4HE2ZK70L+FpDZpP82itwtPWCAPPP+o3FdOrgpwdUMRcR+aUjyY1AFcZap9KYHc0X79gWXLny169Tbgw5rd+hYNGzYks2egiiepgssi1IfxqpkjsCogbgrhECO1GjvHFMPccWHo7WPqPqnHCLNSlD16/wJ+K19Iz+hXYKfCUyCgAqydlYVd3vkDWNNi1pBkPd7o5lLs7O/D9Euv9GzFxPH676f2WThmCU9OLQxNb+Y+s49XuuV5+7Lutf5pDivEqr7IkhIVn6l/KjSZrXCzmtcODgD91KM5R6pnJVRl3QK45kanlBdD+wft1X9GerD7PcmePxW2HSf5l/Zgu4dB9YdPsVbVwlj3MJaS1xaS0hzTbg4bQvRQlzRUl5iWS02jiSpHDth9KZZY4xte5re4nWfC6hZNVwc35IlCDnJRXmXo0WAA2AAeC8Y3t7PXRWlowSgkc3rqJDWYKyJxoh69mpaIMraBbMFNpxPHK46jWt+NPlmmYsuvnraANptrCdHnT2blTFPxNHTz7TJExx+a3rfW6APL3arX+mxWrde4bJ6MdGANt4goA5ZOh1PdxIHgL+aXZ0uqQ34bDo5BvRN2JVMcxRM04WeRYkO2Ktkhni2NQ0zdKV4HBo1ud0CtpxrLnqCM9+RXStzYD4p2gzOJEDWxt+Jw0nHyH1TinhVcetj2/6E13FZy6VrX3BytxiebVLK94O4nV4Bb68eqv4IpC+y+yz4pbGYKuKjIKAHFFWvicHxPLHDeD9+KhZXGxcs1tE4TlB7i9MMcM7RpGgCeMP/M06J727Ept4PB9a3r2Yxq4nJdJrfyJpnaJTEa2yA/KD5rI+EXeTRpXE6vRjer7SIgP2cT3H8xDR37VZDg838UkiE+KQXwxbBPGs3VFRcF2gw+4zUO920pnj4FNPVLb9WYLs223o3peiIG62mQ1JQBtFM5pDmktI2EGxHeuSipLTOptPaJmhzjVxf8Ac0xweA4eO36rHZw+if7dfI11598PPfzDDBc+RS2bMPROO+92E9d3eld/C7IdYdV/Y1x+J1z6T6P+gr0ri41gpZoaI4SqaDRF1g1K6JBogq1m1aoMomitaiPRc5vAkeBT+L2kzy048smj0p2HYuHYVG1x1xSSR9ACHAeDgpETzrjdR6Spnk+OaV/9TyfNABPlNloRzJP1slOY/wBQfcPWqkFtGEukNIktAqGWIhs15nbSt0WWdM4ahuaPid+i14eG73t/CYc7NVC5V8TKvq6t8ry+Rxc47Sf/AHUF6GEIwjyxWkeanOU5c0ntnMFSIGQUAZugDN0AZugDeJhc4NaC5xNgBrJPABcbSW2dS29IKqTs/qntDnGKO/uvcdLvDQQPFL58Uoi9Lb+Rthw6+S3rREY3l6opf3rPVOoPadJh79x6gLTRlVXfA/p5me7Hsq+NEVdaCkxdAGLoAxdAGpKAMFABJlbNb6YhkhLodltpZzby5LBl4MblzR6S+4ww8+VL5ZdY/Ys1k7XtDmEFrhcEbCCvPuLi9PueljJSSa7DKqVkTjRCVgWmJRMrrGm2nk638QCnmO91o81lLV0g07Pc1GlpnxjfM5/ixg/8VcZyvkAHWWh+xZ080myv+RnosJfpRCilWGQxidsVxNtPC6R24ahxcdgXKaXbNRRHIuVNbmyp3vlqJSbOkkkOwC5J4AbgvSJQqhrskeSlKd09vq2GeC9n2oOqnlp/hsIJHJz9l+iWX8US6VLfuxpRwmUutj17BRSZXo4/Zp2O5yaUh/uNvol886+X7v46DGHDqI+Wwf7RKGCOBhjhijcZALsja02sTa4W3httk7HzSbWvNmDidFVdacVp7AzA8P8AxE7IdLR09L1rXtZjnbO5Nb7fCrc/T/IqoqdtigvM745gE9K60rfVPsvbrY7odx5GxUKMmu5bg/p5krseyl6miMutBQHvZhh7SZJyLuadBn5bi7iOewXSbi1zSVa8+rG/CqFJux+XRFg3SIeaOFdTNljfHILteCCPMcCNt1ZVZKualHuiu2qNkHGRRtXDoPez4XOb4Gy9hCXNFS9TyUo8smvQ5saSQACSTYAayegXW0urIpbJ+rylNDSvqJiGEaFo9rrOeG3dbU3be23oscM6udyqh179fobJYVkanbLoRGD6JnhDgHNMjAQRcEE2sRvWi7arlr0ZnpSdkU+20XBJgdIRY0tP3RNH1GteZWVev3v+T1DwaH+1ENiGRaSQH0YfC78ri5v9LyfutVfE7o/F1MtvCapL8nQBMwZYnpfWcNOPdI3Z0cNrT1TfHy67u3f0E+Rh2UP8y6epLZBx0td+HefVdrZf3Xb29CsvEcbmXix7rubuF5XLLwpdn2DWpKURHrIasWiJRMr/ADEP27ugTvF/40eczv8AmZGgrQZDaoi0XOadrXFvgbIANMrvvCzvHgUoy1+oz0OA90oKaUrBIZRBPPVU6WaKnjBcRY2G97tQ8B9ymXD4KEHZL/UJeK2udkao/wCthflfL7KRm50rh67/APxbwH3S/LypXS9vQY4WDGiO38RNgrGbzYFcOAp2kx3pWu+GRp8bhMuFy1c16oVcXjulP0YE5RnDKyBx2aej/U0t802zI81E17fbqJsKXLkQfv8AcuGpgbIxzJGhzHCxB2H9DzXl4TlCXNF9T1NlUbI8skVLmzADSS2FzE/Wx33aeY+oXpsPKV8N+a7nl8vFdE9eXkTXZri7WOfA820zpMvvIGtvWyx8VockrF5dzZwq9Rbrfn2LGukQ+GmK4iyCJ0khsGjvJ3ADeSVbTTK2ahEqutjVBzkUlPKXvc7e9xNhxcdg8V62MVGKXoeRk3KTfqWhk3LLaZglkAM7hv1+jB90fm4lefzs12vkh8P3PQYGCq1zzXX7GO0aotRubve+MeDtI/8AFc4ZHd6fon/gnxSXLjterRXeXYtKqgb/ALjT4a/JPMmXLTJ+whxo810V7ougleUPYmCV06aSAEEEAgixBFwRwIUk2ntHJQUlqSKvzhl80j2zQXERdcbzG/aBfhw6L0GHlK+PJPv9zzGdiPGmpQ7eXsGVHWiaGOQe80E8jvHilNlfhzcfQf1W+LWp+qGVYVOJGZXuPvvO/lYfRO8ZarR5vMe7mb4Zg7pmlzb2Di3UOQPmrzKd87UhixCrYRa1RLboXlzfoQgCTyjLeMj4XH660rzY/n2O+Gy3Xr0YX0rkukOIkVlal9JVVFS7XovMbOo9o9wsO9a8qfJTGpea2xbh1eLkTufk9IM2lKh0bAoOGQVwCPzHRemppYxtLSW/M3WPsr8Wzw7YyMmbV4lEolNRyFpBGotII6g3XqGk1o8im09ouvBMRE8DJW+8NfJw1OB715S+p1WODPYY9qurU15nLMuGCop3x+9bSYeDm6x47O9TxLvBtUvLzK83H8aprz8imgSDvBB6EEea9T3PJE7S5xq2N0RJpAbNJrXHxWOfD6JPfL/BthxHIitc38ojsTxaaoN5nl1tg2AdGjUr6qK6lqC0UW32Wvc3snOzzCxLUGRwu2EX6vPs+Gs+CycSv8OrlXd/Y18Mx/Ft5n2RaJK86em0Vr2kYoHythabiLW75iNncPun3C6eWDm/P7HnuLXqU1WvL7jfs5odOpMhHqxNJv8AmdqaPDSU+JWctXL6kOFVc9/N6FnErz56YwSunTUldOjLE6Vs0b43+y8EdOB7iraZuuSkvIpvpVsHB+YK5SLmwvidtikcwrfmpOxSXmhbw1tVOD8m0Oqxypiaplc4lJpSvP5j9NSe1LUEjy98uayT9y6+xTABJh7nuaDpVElugZG37gqwqA7t1w30WKyOAsJmMk6m2ifsgAbynNZ7m8QD4f8A6sWbHcUxnw2epOIb0r0pkh9FnbLcejEBxc9x73koyXzT+iIYUeWv5tv+ybYVlaNp0BUTpm6DhkFcOFW56wYwTmRo/ZykuHJ3vN8+9eiwMjxK+V90eV4jjOm3a7M1ybmL8M/Rff0Tzr/Kdmlb7ozcTxo7j8S/s7w/M8CXLL4X/RakUocA5pBB1gjYV51xaemenTUltFN5kh0Kqdo2CQnx9bzXqcaXNTF+x4/KhyXSj7kbdXmcV0AWd2bw6NKXb3yOPh6o+yQcTlu7Xoj0nCIapcvVjzNWY20rCAbyuHqt4fmdwCpxMR3S2+3mX5uZGiOl8T7FTuc57rm7nPd3kk/qvSJKK9keWbcnt92W7lTCPw1O1h9t3rv+Y7u4WC81mX+NZtdl0R6rh+N4NXXu+rJclZTeYuugakroDeVykjjB6GPRlqD8Tmu/sAP2W2T3CHy/7F9ceWyz3af9DLEptFrjwBKlVHbSI3T5YtleE3T08v3PWfZPhvoMKpWkWLmekPV50vMIACf9R+CF0FPVtH7pzon/ACyWLCejmkfzoAovDKj0crXbr2PQ6iq7Yc8Gi7Hs8OxSLDpJEjkj1EGStHqFh/7dUz6vZdWuVaJCNyqaL0dwVE6ZuuAZuuHBtiVAyeN0Ugu13i07nDmFZVbKqSlEoyMeN8HCRU2YMDkpZNF4u0+w8ey4eR4hekx8iN0dx/g8nkY06J8sjtgGZpqXU06cd9bHbP5TuVeRh13dX0fqW4udZR0XVegyxquE88koGiHkGx3agPJXUV+HWoehRkWq21zXmMlaUiugAjw3Nr6emEMTQH3cdM6wNI31N49VhtwY2288n09BjTxCVNPhwXX1ICeZ0ji55L3OO06ySVsjGMVpdEYJSlOW5PbZYOS8q+itPOP2m1jD7l/ed+bgNyT52bzfp19vNjzh3D2mrbF8kGV0qHpi6NHTF10DR7l1ANJnqxIrZE1Fhc8Veupma02/UFs0VVmaI2vNu4bfJb8SG5b9BXxC3lr5fUgsv4W6qqYadm2aRrL8AT6zu4XPcmYkPZ9PCGNaxos1jQ0DgALAeCAIrOGCCso56c7ZGEN5OGtp8bIA8czwuY5zHgtc1xa4HaCDYg96ADHL1dpxji31T5JTk18sz0GFdz1r1QS0sqwyQziyRhkVTRcmOmOUGiZvdcOmVw4ZQByq6ZkrCyVoew7QfuDuPMKcJyhLmi9MquphbHlmgAzNkoRMfNDIPRtGkWPNnD5XbHfQpzjZ/iNQmuvseey+GSqTnF9AMumQpEgBXQA/wTC31MoiYWtJBN3GwsNvU8lVddGqHNIuooldPkj3LLwDKsNNZ372Ue+4am/I3d12pFkZtlvRdEejxeGV1fml1ZOkrHoZiQBhAGCV0DhI9SSONjGeRWpFUmRFVKroozyYCY5V+klNtjfVHmnOPXyQ+Z5vMt8Szp2RZf8Ap4y/6Wqlq3D1IG6DTuMj9tuYaP7grzKeh0AJAHm7t7yt+HrBVMbaKquTbYJR7XiNfigCvcFrfRSC/su1HyKovr54+5qxL/Cn17MPKSZJ5I9JCRKQSqlo0RY9ieqmixMcNcokzdcAV0AZugCu8/ZgEh/Dxm7Wm7zuJGxo6Jzw/Gcf1Jd/I85xXMU34UOy7gYmglHVDh8k2n6NhdoNL3W3AefJQnZGGuZ9ycK5T3yrsNbqZA70NW6KRkjD6zDcfooWQU4uL8yyqyVc1OPdFw4LizKmISMPzN3tO8FeavplVPlZ7HGyI3wU4/8Awfqo0GLoAwSgDlI9SSOMaTSKaRW2R9RKrYopkwax/ENBmr2nah5lbsarml7IWZt/hw6d2CMMRe4NaCXOIaANpJNgBzumogPXnZ/lsUFDFBYaYGnIRvkdrd+ncgAjQAkAQec8uMr6SWnfa7hdjrew8ey4d/0JQB5DxXDpKeaSGZujJG4tcOY8t6AJ3LmJ3Gg46xs5j9UuyqdPmQ5wMnmXJLuuwUwTc/FYGhupDqKvDSGv9Rx2X2O+V2xyg6m1tdUdjfHfLLo/97EnHIqWjUmdmuUNEjjWYhHELyPa0cz5KcKpzeorZXbdXWtzegEzJnUyAx092tOovOpxG/RHuj6ptjcPUfzWdX6CDN4q5pwq6L18wNTMSkrgOATVTrRizB7T3ey39TyCovyIUrcv4NGPi2Xy1BfUtXB8MjpoxHEObnH2nni4+W5efuulbLmkerxcSFEOVfVgvm3J2mTNSgaR1viGq/FzOfEeCYYmdpcln0f+RTn8MabsqXzX+CvnsIJBBBGogixHUJunvsImtD7B8Xkpn6cZ5ObucOBHmqbqIWx1I0Y+TOiXNB/+yyMFzbBOACfRyb2u2H5Xb0kvwrK+q6o9LjcSpuWm9P0ZO6fBZNDA0e9dSObGNZWNYLucG9SrYVyl2RVZbGC3J6GT6gnXYgHZfU489HcOqs5NdChWc3VdiMrqsNBJNgFdCDb0im2xRW2AmIVZleXHZuHAJxVWoR0ebvuds+Zlr9geTPSzGumb+ziJEQI9qTe7o37nkrCk9BoASAEgBIAqjtt7PzVR/jKZv7eJp9I0DXKwa7ji5uvqO5AHnWN5BBBsRrBXGk1pnYycXtBhguKiQWOpw2jjzCV30OD9h/iZStWn3J5kjXN0Hta9h2tcLj/B5hZesXuL0za4xsXLJbQznwE7aapkhPwOc4s7iDcd4KujkrtZBP38zJPCsj1psa9tsjqvCMT3SOkH+3N5XBV8LcT0S+aMlleeujbfyZFyZVrnG7oZHHiSD9SVoWVjrtJGOWJkye3FnemyLVu9prI/nePsLlQln0x89/Ishw3In5a+YSYVkOGOzp3mY/CLtZ3nafosVvEZy6QWhnRwZLra9+wVRMa1oaxoa0bGtAAHQBLpScntsc11wrjyxWja64TFdAEbjGBU9T+9Z638Rup/efe71opyrKvhfT0MOTw+m/q1p+qA+v7PZAbwyseODrsd5g+KZV8Sg/jWhLbwe6Pw9SKkybWg29ATzaWkfdaFm0P9xkeDkL9rHFLgOJMtoNlZ/wDZoj/koTvxZd9P6FtdOZH4dr6ktDgla79/V+jHBr3Od/bYfVZpX46+CG/obYY+bP47Gl8yQpqCKHW0F8g/7kp0nfyg6m/dUTunPp2XojXXiV19X1fqzjV1O0k8ySiMfJFk5pLbAvGcTMps32AfHmmtFPItvuefy8p2vS7ElkLKEuJVIhZ6rG2dK/cxl/8AkdgH6LQYz1nhWHR08LIYWhscbQ1oHAeaAHaAEgBIASAEgChu2XsxLC+uomeobumiaPZO0yMHDiN23egCmIpS0hzTYhcaTWmSjJxe0FmD4yJLB2p/Dj0Sy/HcOq7DzFzFZ0fRhBDOsbiMoyHkU6g0WqQ7ZMoNFikdmyqOiWzoJFzRLZsHrmg2Z00aO7MaaNBswZEaObNHSLujmzk6VS0RbG8sykkQchnNOpqJU5EdWVgaCSbAK6EHJ6RRZaorbA7FsVMpsLhn36ppTQodX3EGVlu16XY6ZWy5PXztgp23cdZJ9ljd7nHcFoMZ6tyXlSHDqdsMIudRkeR60j7a3HyG4IAn0AJACQAkAJACQAiEAUl2pdkOkX1WHNAOt0kAFgd5dFwP5fBAFGPaWkgghzTYg3BBG0EbigCZw3Hi2wk1j4t/fxWO3FT6xGWPnuPSz+Qmpa0OF2kEclgnW4vTHFd0ZrcWP46hVOJepDhlQoOJYpHZs65yklI6Cdc0d5jb0y5o7zGDOjQcxo6dd5TnMcnzrvKRcjg+oU1Eg5DWWoU1ErcyFxLGmM1e07gPMrTVjSn8jBfmwr6d2C9bWvlN3HVuG4JjXXGC6CW6+dr3InMkZKqMSl0IRosaRpyuB0GDzdy+ysKT0/k3KVPh0AigbrNi+QgacjuLj9hsCAJ9ACQAkAJACQAkAJACQAkAAuf+zGmxEGQWhqLapGjU7gJGj2uu1AHnjN2S6vD36NRGdE+zI3XG7o7ceR1oAgoJ3MN2kg8vPioyipLTJwslB7i9EzSZjI1PbfmP0WSeGn8LGNXEmuk1/BNUuMxu2OHQ6j9Vlnjzj3QwrzKp9mSEdUqHE1KZ1FSucpLnNvxK5ynecwalHKc5zR1Su8pznG09e1vtOA6lWRrb7IqndGPdkRV5hYPZu48tQ8VphiSffoYbeI1x+HqQlbi8kmq+iOA/Va68eEBbdmWWdOyGcMTnuDWNLnONgACSTwAGslXmUtzIfYrLKWy4gTFHqIiH7x3zH3B9eiAL4wvDYqeNsUDGxxtFg1osP8nmgB2gBIASAEgBIASAEgBIASAEgBIA5VNMyRpZI1r2uFi1wBBHMFAFXZt7EaWe76N5pn/DbSiP8u1ndq5IAqXMXZjiNJcugdKwe/Dd4txLR6w8EABpFtRQBvHM5vsuI6EqLin3RKM5R7McsxWYe+e+xUHRW/IuWXcv3HYY5N8Q8FD8NX6Fn4671NH4zMfet0AXVjVryIvNufmcJK+R217vG32U1VBdkVyyLZd5Mbk32qwp3sf4PglRVO0KaGSU79BpIHzO2N70AWZlnsLqZbOrJWwM2lrfXkI4X9lp8UAXJlXJFHQD/p4QH2sZHetIf5js6CyACNACQAkAJACQAkAJACQAkAJACQAkAJACQAkAJAEVi+WqSp/+RTxSE73MGl/VtQAE432PYY4FzY5Iz+SQgDoHAhAFU5xyNT0p/ZvmPzuYfswIAr5wQBJ4HhzZnaLi4C4GojzBQBcGWuyOhkDXSOqHXGz0jAP7WA/VAFgYV2Z4ZBYtpWOI3yXef7kAFcEDWNDWNa1o2BoAA6AIA6IASAEgBIASAEgBIASAEgD/2Q=="/>
          <p:cNvSpPr>
            <a:spLocks noChangeAspect="1" noChangeArrowheads="1"/>
          </p:cNvSpPr>
          <p:nvPr/>
        </p:nvSpPr>
        <p:spPr bwMode="auto">
          <a:xfrm>
            <a:off x="1677987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Up-Down Arrow 18"/>
          <p:cNvSpPr/>
          <p:nvPr/>
        </p:nvSpPr>
        <p:spPr bwMode="auto">
          <a:xfrm rot="19411307">
            <a:off x="7331428" y="2582325"/>
            <a:ext cx="267252" cy="192342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5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7413762" y="3544037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5661" y="3515734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MITC Attack Scenarios – Quick Double Switch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63" y="2595338"/>
            <a:ext cx="765749" cy="76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3" y="4400581"/>
            <a:ext cx="1752287" cy="1752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85" y="2595339"/>
            <a:ext cx="765749" cy="76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75" y="4356424"/>
            <a:ext cx="1752287" cy="1752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3" y="5141042"/>
            <a:ext cx="561390" cy="561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10" y="5029201"/>
            <a:ext cx="757162" cy="757162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77" y="5029200"/>
            <a:ext cx="699620" cy="6996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33" y="3971741"/>
            <a:ext cx="561390" cy="5613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85" y="5141042"/>
            <a:ext cx="561390" cy="561390"/>
          </a:xfrm>
          <a:prstGeom prst="rect">
            <a:avLst/>
          </a:prstGeom>
        </p:spPr>
      </p:pic>
      <p:pic>
        <p:nvPicPr>
          <p:cNvPr id="29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57" y="1866308"/>
            <a:ext cx="984998" cy="9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8" y="964427"/>
            <a:ext cx="1234241" cy="1234241"/>
          </a:xfrm>
          <a:prstGeom prst="rect">
            <a:avLst/>
          </a:prstGeom>
        </p:spPr>
      </p:pic>
      <p:pic>
        <p:nvPicPr>
          <p:cNvPr id="31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8" y="1674255"/>
            <a:ext cx="924334" cy="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2" y="1551581"/>
            <a:ext cx="837427" cy="8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hQVFRUUFBQUGBgXFRQYGBYYFhUYFhUXFhQYHCggGBolGxcUITEiJSkrLy4uFx80ODMsNygtLiwBCgoKDg0OGxAQGy8mICQsLCwsLCwsLDQsLCwsLCwsLC8sLCwsLCwsLCwsLCwsLCwsLCwsLCwsLCwsLCwsLCwsLP/AABEIAMwAzAMBEQACEQEDEQH/xAAcAAABBAMBAAAAAAAAAAAAAAAGAAQFBwECAwj/xABDEAABAwICBwQIAwcDBAMBAAABAAIDBBEFBhIhMUFRYXEHgZHBEyIyQlJyobEUYtEjM1OCkqLhCGOyJEPC8DSD8RX/xAAaAQACAwEBAAAAAAAAAAAAAAAABQIDBAEG/8QAMhEAAgICAAQEBAYCAgMAAAAAAAECAwQRBRIhMRNBUWEycYGxFCIjQpGh0fAzwVLh8f/aAAwDAQACEQMRAD8AvFACQAkAJACQAkAJAGk0rWtLnENaNZJIAHUnYgADzF2vYdS3a17qh492EAi/N5IaEAVxjHbzVPuKeCKEbi4mR32A+iAA/Eu0nE5r6VXI0HcyzB3aOtAEBVYvUSfvJ5n/ADyPd9ygBkgDeGdzdbXOaeRI+yAJeizdXREGOrqBbd6V5H9LiQgAowrtkxOK2lIyYD+IwXP8zbIAO8A7e4XENrKd0X54nabepYQHDu0kAWZgGaaSsF6adkh+EGzh1YdaAJlACQAkAJACQAkAJACQAkAJACQAkAJAGr3gAkkAAXJJsAOJKAKszv20U9MTFRgVMo1F97RNPUa3npq5oApDM+cKyvdepmc5t9UY9WNvRg1d5uUAQccZcbNBJ4AXXHJJbZ1RbekS1LluZ+0Bo57fALLPMrj26mqGFZLv0JWnygPfeT0AH3WaXEH5I0x4ev3Mfx5UhG1pPVx8lQ8+z1Llg1LyHAy3D/DH1UPxlvqT/CVehzkyxCfc8CQurNtXmceHU/IaT5RjOwub33+6tjxCfnoqlgVvtsjanKbx7DweRFvqtEM+L+JFEsCS+FkPV4ZLH7TDbiNY8QtcL4T7MyTosh3Q3gmcxwcxxa5puHNJBB4gjWFaVFnZP7aaun0WVY/ExDVcm0oHzbHd/igC9crZspa+PTppQ42Bcw6ns5OZt79iAJxACQAkAJACQAkAJACQAkAJAETmbMVPQwmapeGtGwe88/Cxu8oA825/7TanESWNvDTbBE063DcZHbzy2dUABEELnnRaCSdwUZSUVtkoxcnpIJMNyvexlP8AKPMpfbneUBjTgec/4CrD8JA9WNngPultl7fWTGMKowWkifpMvOPtEN+pWSWQvIn0Jmky0zfpO+gVXi2S+FEHNIlqfLjP4be/Wu+FfIqd8R4zL7fgZ4Lv4W/1IfiUaS5dZ/DZ4I/D3rzOrIiRtTlpnwW+U+S41fHuixXRfmQ1Xloe649HDzQshr4kWJpkJW4M9t7tuOI1rTC9M7pMGcTy9G++rRdxb5jet9WXOHuZbcSE/ZgpiWCyRa7aTeI3dRuTOrJhZ07MWXYs6+vdHDDMSlp5GywSOjkbsc02P+RyWgzHoHs17XmVRbT1ujFPqDZL2ZKed/Ydy2H6IAtdACQAkAJACQAkAJACQAO54zhBhsBlmN3G4jjBs6Rw3DgNlzuugDyxmzM9RiE5mqHXOxrRfQjb8LRu670AN8Jwh8x4M3ut9uKz35Eal7mmjGla/YOMKwdrAGsbt8T1KT3Xym9yY6qojWtRCigwUbX+A8ysE7/QtCOioRawFgqVFy7lcpaOeKY3FTubFG0zVL7BkTTrudhefdbvvwTDGwuZcz6L1ZiuyNdPP0JvC8LeQH1Tg9516DdUTOQb7x5n6LRuK6QXT+yjTfWQQRRKcIbISkOGwrRGnZW5mHwrkqtApkfXULHizh0IJDh0cNYVDTiWrqCGL4hJROH4kempXGwmA9eInYJWjU4fmFt2pRePC9fl7+nr8iStlW+vb1HnoWSMEkTg5rhcEG4I5FK7MfleuzN1du0QmI4U117ix4hVxslDoaE9gziGFFu3WOP6rXXcmd1sDsay4Dd0ep3Dcf0Ka4+Y10n2F2RhJ/mh3BSRhaSHCxGogpmmmtoVNNPTLn7JO1YsLKOvfdmpsU7jrbuDJCdo4O3b104XyCgBIASAEgBIASAInNGYIaGnfUTmzWDUN73e6xvMlAHk3N2ZpsQqHTznWdTWg+rGy+prf13lAGmBYOZTpO1MH93IcllyMhVrS7mzFxXa9vt9w+w3D72a0WA8AEkss82O4xUVpBTQ0YYNXisU5tkyXpYeKgkQkyIzpmkUkehHYzvHqj4B8RH2TPBxXc9v4UL8q/w1pdzr2a4GWRmqnu6ee7ru1lrDs27zt8Ar8y9OXhx7IooreueXdh/E5UQZOSHcT1rhIokh0yZao26KnA1klUZ2bOqI1lesk5F0UR9dC2RjmPAc1wIIOwgrO5uL2i5R2tMqCOvkwitdA4l1K86Q5Ndsc3mNhG+yYTrjl1c6+IzRm6J8r7FhOc2Roc0hzXAOaRvB2EJDZHT0xtB+aIyoh3FU9i9A7ieG7S3w/Raq7fJnQOxzBhKLjU8bD5FM8fIdb9jFk4ysW13AqaItJa4WI2pxGSktoSyi4vTLy7Ee0Yu0aCrfrAAgkcdoGr0Tid9th5WXSJdqAEgBIASANXvABJIAAJJOwAbSSgDyz2tZ2OI1Voz/ANNAS2Ia7OPvSEcTu5dUAC2C4YZn/lbbSPkFRkXKuPuacbHdsvbzLCw6h2NaLAfQJFZZ5sfxgktIJ6KnDRYLFOWyeiThYqmB3rKxsMT5X6msaXHuGxWVQdk1BeZTZJQi5PyKeppH11czT1maVoPJt9nQNC9S1HHoevJCDbtt6+bL8gIAAGoAWHQLzSlvqN3HQ6jkVsZlbid2TK5WFTgdROp+KR5DBnQ7QUDk+VVSsJqI3kkVUpFqiV32vUQdBHMNsbw0/K//ACB4rfwy39Rw9UZsyH5VIjOzDHSQ6lefZBfH095vmjiuPr9VfUlgW7/Tf0DWoakjG0UR88akmS0QGJ0O1wHVaq7PJkdAbmHB/SDSaPXbs5jgmeLkcj0+xhy8bxFtdwNa4tIIJa5puCLggg7QdxTcSHqbslzsMRpbSEfiIQGyD4hsbIBztr5oAOkAJACQBVXbzm801MKSI/takHTI2tiGo9C46ul0AedYIi9wa3aTYKMpKK2yUIuTUUWFg2HiNgaO/meKR32ucts9FRSq48qCygp9Ec0vnLZp0SsLVSzuh5GFWc0CPahiGjBHEDrldc/KzX9yE34RVzWOb8v+xZxKfLBR9QV7PAP/AOhBfd6Qjr6N3+fBNOIvWNL6fdC7DW7o/X7F2skXl0x20dmyKakVuJ0bKpKZBwN/TKXOc5DBmRzhyGjpVFzJKBydIoORNRBftFIOHz3/ANsjqJG2Wzh0n+Jj9fsyjMj+i/p9yoMFrzBPFKPdeL/KdTvoSvQ31eJXKHqhTVPkmpF5PdcdV41np0hrK1SRLQwnYrEzmgexKlsdWwrXXLZFoAcz4don0jRqJs7kePenOHdzLkYmzqOV86+pvkPM78PrI526230ZG/FG4+t3jaOYW4XHrylqGyMa9hDmvaHNI2EEXBQB1QBpNKGtLnGzWguJO4AXJQB4+zzmJ1fWzVB9lzrRj4Y26mDw19SUAdsp0O2Qjk3zKX5tv7ENOH0/vf0DvDId/BKLJDhInYGrK2T0Powq2d0d2lQOFZ9qE16mNu5sI8XOdf7Bei4PHVLfq/8AoQ8Tf6qXsQmVav0VXA87BIAejgWn6OW3Mhz0Tj7fbqZMeXLbF+5ebXrx+z0bR0a9d2R0N6vGIYv3ssbPmcAfDarq6rJ/DFv6FU5wh8TSI52dqIf99vdc+S0LByf/ABKfxNP/AJHanzbSPNm1Ed+Bdo/dQlh5Ee8GdjfU+0kSbJw4XaQRxBBHiFle10ZoST7GHPXNkkgO7T60NpNDfJIwdzTpH6gJnwmHNfzeif8AgxcQlqrXqypHL0olLywOfTpoHHaYoyeuiLrxuTHlukvdnqcd81UX7IcvVSLhpM1TQaIusiuCFfB6ItAviVKHNLTsNwttU3FpootrUotMruqgLHuadoNv8p9CSlFNHnJwcJOLPRH+n/M/p6R9K8+vSkaPOJ19H+kgjoQpEC1kAAHbdjv4XDHtabPqHCFvGxBLz/SD4oA8vRMLiANpIA71xvS2zsU5PSLGwymDGtaNwASG2bk2z01NahFRQTUMdgsU2aEiThCoZPQ6aoAbgrhwrLtOZaqYeMLfo5wXo+EP9Fr3/wAHn+JrVy+QJNcmguLVwnOsIo2yTO/aN9QsHtOcNhA4EWN15q7htjvcYLo+u/IeVZtfgqUn17aBLGs71E5IY70UfBvtHq/b4Jpj8NpqW5Lb9/8AAvuzbLO3RA4XknWSSeOslMEkkY+53ZRSnWIpD0Y4+Si7ILu1/JLll6HKWJzfaa5vzAj7qSkn2ZxpruOcPxaaA3ikczkDqPVp1Ku2iu1amtk4Wzg9xYeZcz+2QiOqsxx1B49kn8w937JHl8KcfzVdV6eY0x89S/LZ0fqDGfcbFRUWYbxxeq07nH3nDlfV3Jjw3GdNW5d2Y82/xLNLsgYJTAxl35fZo0tODuhj/wCIK8flPd837s9TjLVMV7Iekqg0aOEikjuhjO1WxONEDiEWtaoMqaATNlLZzXjf6p8vNOMKzacRLxCrTU0SXZJjv4TE4HE2ZK70L+FpDZpP82itwtPWCAPPP+o3FdOrgpwdUMRcR+aUjyY1AFcZap9KYHc0X79gWXLny169Tbgw5rd+hYNGzYks2egiiepgssi1IfxqpkjsCogbgrhECO1GjvHFMPccWHo7WPqPqnHCLNSlD16/wJ+K19Iz+hXYKfCUyCgAqydlYVd3vkDWNNi1pBkPd7o5lLs7O/D9Euv9GzFxPH676f2WThmCU9OLQxNb+Y+s49XuuV5+7Lutf5pDivEqr7IkhIVn6l/KjSZrXCzmtcODgD91KM5R6pnJVRl3QK45kanlBdD+wft1X9GerD7PcmePxW2HSf5l/Zgu4dB9YdPsVbVwlj3MJaS1xaS0hzTbg4bQvRQlzRUl5iWS02jiSpHDth9KZZY4xte5re4nWfC6hZNVwc35IlCDnJRXmXo0WAA2AAeC8Y3t7PXRWlowSgkc3rqJDWYKyJxoh69mpaIMraBbMFNpxPHK46jWt+NPlmmYsuvnraANptrCdHnT2blTFPxNHTz7TJExx+a3rfW6APL3arX+mxWrde4bJ6MdGANt4goA5ZOh1PdxIHgL+aXZ0uqQ34bDo5BvRN2JVMcxRM04WeRYkO2Ktkhni2NQ0zdKV4HBo1ud0CtpxrLnqCM9+RXStzYD4p2gzOJEDWxt+Jw0nHyH1TinhVcetj2/6E13FZy6VrX3BytxiebVLK94O4nV4Bb68eqv4IpC+y+yz4pbGYKuKjIKAHFFWvicHxPLHDeD9+KhZXGxcs1tE4TlB7i9MMcM7RpGgCeMP/M06J727Ept4PB9a3r2Yxq4nJdJrfyJpnaJTEa2yA/KD5rI+EXeTRpXE6vRjer7SIgP2cT3H8xDR37VZDg838UkiE+KQXwxbBPGs3VFRcF2gw+4zUO920pnj4FNPVLb9WYLs223o3peiIG62mQ1JQBtFM5pDmktI2EGxHeuSipLTOptPaJmhzjVxf8Ac0xweA4eO36rHZw+if7dfI11598PPfzDDBc+RS2bMPROO+92E9d3eld/C7IdYdV/Y1x+J1z6T6P+gr0ri41gpZoaI4SqaDRF1g1K6JBogq1m1aoMomitaiPRc5vAkeBT+L2kzy048smj0p2HYuHYVG1x1xSSR9ACHAeDgpETzrjdR6Spnk+OaV/9TyfNABPlNloRzJP1slOY/wBQfcPWqkFtGEukNIktAqGWIhs15nbSt0WWdM4ahuaPid+i14eG73t/CYc7NVC5V8TKvq6t8ry+Rxc47Sf/AHUF6GEIwjyxWkeanOU5c0ntnMFSIGQUAZugDN0AZugDeJhc4NaC5xNgBrJPABcbSW2dS29IKqTs/qntDnGKO/uvcdLvDQQPFL58Uoi9Lb+Rthw6+S3rREY3l6opf3rPVOoPadJh79x6gLTRlVXfA/p5me7Hsq+NEVdaCkxdAGLoAxdAGpKAMFABJlbNb6YhkhLodltpZzby5LBl4MblzR6S+4ww8+VL5ZdY/Ys1k7XtDmEFrhcEbCCvPuLi9PueljJSSa7DKqVkTjRCVgWmJRMrrGm2nk638QCnmO91o81lLV0g07Pc1GlpnxjfM5/ixg/8VcZyvkAHWWh+xZ080myv+RnosJfpRCilWGQxidsVxNtPC6R24ahxcdgXKaXbNRRHIuVNbmyp3vlqJSbOkkkOwC5J4AbgvSJQqhrskeSlKd09vq2GeC9n2oOqnlp/hsIJHJz9l+iWX8US6VLfuxpRwmUutj17BRSZXo4/Zp2O5yaUh/uNvol886+X7v46DGHDqI+Wwf7RKGCOBhjhijcZALsja02sTa4W3httk7HzSbWvNmDidFVdacVp7AzA8P8AxE7IdLR09L1rXtZjnbO5Nb7fCrc/T/IqoqdtigvM745gE9K60rfVPsvbrY7odx5GxUKMmu5bg/p5krseyl6miMutBQHvZhh7SZJyLuadBn5bi7iOewXSbi1zSVa8+rG/CqFJux+XRFg3SIeaOFdTNljfHILteCCPMcCNt1ZVZKualHuiu2qNkHGRRtXDoPez4XOb4Gy9hCXNFS9TyUo8smvQ5saSQACSTYAayegXW0urIpbJ+rylNDSvqJiGEaFo9rrOeG3dbU3be23oscM6udyqh179fobJYVkanbLoRGD6JnhDgHNMjAQRcEE2sRvWi7arlr0ZnpSdkU+20XBJgdIRY0tP3RNH1GteZWVev3v+T1DwaH+1ENiGRaSQH0YfC78ri5v9LyfutVfE7o/F1MtvCapL8nQBMwZYnpfWcNOPdI3Z0cNrT1TfHy67u3f0E+Rh2UP8y6epLZBx0td+HefVdrZf3Xb29CsvEcbmXix7rubuF5XLLwpdn2DWpKURHrIasWiJRMr/ADEP27ugTvF/40eczv8AmZGgrQZDaoi0XOadrXFvgbIANMrvvCzvHgUoy1+oz0OA90oKaUrBIZRBPPVU6WaKnjBcRY2G97tQ8B9ymXD4KEHZL/UJeK2udkao/wCthflfL7KRm50rh67/APxbwH3S/LypXS9vQY4WDGiO38RNgrGbzYFcOAp2kx3pWu+GRp8bhMuFy1c16oVcXjulP0YE5RnDKyBx2aej/U0t802zI81E17fbqJsKXLkQfv8AcuGpgbIxzJGhzHCxB2H9DzXl4TlCXNF9T1NlUbI8skVLmzADSS2FzE/Wx33aeY+oXpsPKV8N+a7nl8vFdE9eXkTXZri7WOfA820zpMvvIGtvWyx8VockrF5dzZwq9Rbrfn2LGukQ+GmK4iyCJ0khsGjvJ3ADeSVbTTK2ahEqutjVBzkUlPKXvc7e9xNhxcdg8V62MVGKXoeRk3KTfqWhk3LLaZglkAM7hv1+jB90fm4lefzs12vkh8P3PQYGCq1zzXX7GO0aotRubve+MeDtI/8AFc4ZHd6fon/gnxSXLjterRXeXYtKqgb/ALjT4a/JPMmXLTJ+whxo810V7ougleUPYmCV06aSAEEEAgixBFwRwIUk2ntHJQUlqSKvzhl80j2zQXERdcbzG/aBfhw6L0GHlK+PJPv9zzGdiPGmpQ7eXsGVHWiaGOQe80E8jvHilNlfhzcfQf1W+LWp+qGVYVOJGZXuPvvO/lYfRO8ZarR5vMe7mb4Zg7pmlzb2Di3UOQPmrzKd87UhixCrYRa1RLboXlzfoQgCTyjLeMj4XH660rzY/n2O+Gy3Xr0YX0rkukOIkVlal9JVVFS7XovMbOo9o9wsO9a8qfJTGpea2xbh1eLkTufk9IM2lKh0bAoOGQVwCPzHRemppYxtLSW/M3WPsr8Wzw7YyMmbV4lEolNRyFpBGotII6g3XqGk1o8im09ouvBMRE8DJW+8NfJw1OB715S+p1WODPYY9qurU15nLMuGCop3x+9bSYeDm6x47O9TxLvBtUvLzK83H8aprz8imgSDvBB6EEea9T3PJE7S5xq2N0RJpAbNJrXHxWOfD6JPfL/BthxHIitc38ojsTxaaoN5nl1tg2AdGjUr6qK6lqC0UW32Wvc3snOzzCxLUGRwu2EX6vPs+Gs+CycSv8OrlXd/Y18Mx/Ft5n2RaJK86em0Vr2kYoHythabiLW75iNncPun3C6eWDm/P7HnuLXqU1WvL7jfs5odOpMhHqxNJv8AmdqaPDSU+JWctXL6kOFVc9/N6FnErz56YwSunTUldOjLE6Vs0b43+y8EdOB7iraZuuSkvIpvpVsHB+YK5SLmwvidtikcwrfmpOxSXmhbw1tVOD8m0Oqxypiaplc4lJpSvP5j9NSe1LUEjy98uayT9y6+xTABJh7nuaDpVElugZG37gqwqA7t1w30WKyOAsJmMk6m2ifsgAbynNZ7m8QD4f8A6sWbHcUxnw2epOIb0r0pkh9FnbLcejEBxc9x73koyXzT+iIYUeWv5tv+ybYVlaNp0BUTpm6DhkFcOFW56wYwTmRo/ZykuHJ3vN8+9eiwMjxK+V90eV4jjOm3a7M1ybmL8M/Rff0Tzr/Kdmlb7ozcTxo7j8S/s7w/M8CXLL4X/RakUocA5pBB1gjYV51xaemenTUltFN5kh0Kqdo2CQnx9bzXqcaXNTF+x4/KhyXSj7kbdXmcV0AWd2bw6NKXb3yOPh6o+yQcTlu7Xoj0nCIapcvVjzNWY20rCAbyuHqt4fmdwCpxMR3S2+3mX5uZGiOl8T7FTuc57rm7nPd3kk/qvSJKK9keWbcnt92W7lTCPw1O1h9t3rv+Y7u4WC81mX+NZtdl0R6rh+N4NXXu+rJclZTeYuugakroDeVykjjB6GPRlqD8Tmu/sAP2W2T3CHy/7F9ceWyz3af9DLEptFrjwBKlVHbSI3T5YtleE3T08v3PWfZPhvoMKpWkWLmekPV50vMIACf9R+CF0FPVtH7pzon/ACyWLCejmkfzoAovDKj0crXbr2PQ6iq7Yc8Gi7Hs8OxSLDpJEjkj1EGStHqFh/7dUz6vZdWuVaJCNyqaL0dwVE6ZuuAZuuHBtiVAyeN0Ugu13i07nDmFZVbKqSlEoyMeN8HCRU2YMDkpZNF4u0+w8ey4eR4hekx8iN0dx/g8nkY06J8sjtgGZpqXU06cd9bHbP5TuVeRh13dX0fqW4udZR0XVegyxquE88koGiHkGx3agPJXUV+HWoehRkWq21zXmMlaUiugAjw3Nr6emEMTQH3cdM6wNI31N49VhtwY2288n09BjTxCVNPhwXX1ICeZ0ji55L3OO06ySVsjGMVpdEYJSlOW5PbZYOS8q+itPOP2m1jD7l/ed+bgNyT52bzfp19vNjzh3D2mrbF8kGV0qHpi6NHTF10DR7l1ANJnqxIrZE1Fhc8Veupma02/UFs0VVmaI2vNu4bfJb8SG5b9BXxC3lr5fUgsv4W6qqYadm2aRrL8AT6zu4XPcmYkPZ9PCGNaxos1jQ0DgALAeCAIrOGCCso56c7ZGEN5OGtp8bIA8czwuY5zHgtc1xa4HaCDYg96ADHL1dpxji31T5JTk18sz0GFdz1r1QS0sqwyQziyRhkVTRcmOmOUGiZvdcOmVw4ZQByq6ZkrCyVoew7QfuDuPMKcJyhLmi9MquphbHlmgAzNkoRMfNDIPRtGkWPNnD5XbHfQpzjZ/iNQmuvseey+GSqTnF9AMumQpEgBXQA/wTC31MoiYWtJBN3GwsNvU8lVddGqHNIuooldPkj3LLwDKsNNZ372Ue+4am/I3d12pFkZtlvRdEejxeGV1fml1ZOkrHoZiQBhAGCV0DhI9SSONjGeRWpFUmRFVKroozyYCY5V+klNtjfVHmnOPXyQ+Z5vMt8Szp2RZf8Ap4y/6Wqlq3D1IG6DTuMj9tuYaP7grzKeh0AJAHm7t7yt+HrBVMbaKquTbYJR7XiNfigCvcFrfRSC/su1HyKovr54+5qxL/Cn17MPKSZJ5I9JCRKQSqlo0RY9ieqmixMcNcokzdcAV0AZugCu8/ZgEh/Dxm7Wm7zuJGxo6Jzw/Gcf1Jd/I85xXMU34UOy7gYmglHVDh8k2n6NhdoNL3W3AefJQnZGGuZ9ycK5T3yrsNbqZA70NW6KRkjD6zDcfooWQU4uL8yyqyVc1OPdFw4LizKmISMPzN3tO8FeavplVPlZ7HGyI3wU4/8Awfqo0GLoAwSgDlI9SSOMaTSKaRW2R9RKrYopkwax/ENBmr2nah5lbsarml7IWZt/hw6d2CMMRe4NaCXOIaANpJNgBzumogPXnZ/lsUFDFBYaYGnIRvkdrd+ncgAjQAkAQec8uMr6SWnfa7hdjrew8ey4d/0JQB5DxXDpKeaSGZujJG4tcOY8t6AJ3LmJ3Gg46xs5j9UuyqdPmQ5wMnmXJLuuwUwTc/FYGhupDqKvDSGv9Rx2X2O+V2xyg6m1tdUdjfHfLLo/97EnHIqWjUmdmuUNEjjWYhHELyPa0cz5KcKpzeorZXbdXWtzegEzJnUyAx092tOovOpxG/RHuj6ptjcPUfzWdX6CDN4q5pwq6L18wNTMSkrgOATVTrRizB7T3ey39TyCovyIUrcv4NGPi2Xy1BfUtXB8MjpoxHEObnH2nni4+W5efuulbLmkerxcSFEOVfVgvm3J2mTNSgaR1viGq/FzOfEeCYYmdpcln0f+RTn8MabsqXzX+CvnsIJBBBGogixHUJunvsImtD7B8Xkpn6cZ5ObucOBHmqbqIWx1I0Y+TOiXNB/+yyMFzbBOACfRyb2u2H5Xb0kvwrK+q6o9LjcSpuWm9P0ZO6fBZNDA0e9dSObGNZWNYLucG9SrYVyl2RVZbGC3J6GT6gnXYgHZfU489HcOqs5NdChWc3VdiMrqsNBJNgFdCDb0im2xRW2AmIVZleXHZuHAJxVWoR0ebvuds+Zlr9geTPSzGumb+ziJEQI9qTe7o37nkrCk9BoASAEgBIAqjtt7PzVR/jKZv7eJp9I0DXKwa7ji5uvqO5AHnWN5BBBsRrBXGk1pnYycXtBhguKiQWOpw2jjzCV30OD9h/iZStWn3J5kjXN0Hta9h2tcLj/B5hZesXuL0za4xsXLJbQznwE7aapkhPwOc4s7iDcd4KujkrtZBP38zJPCsj1psa9tsjqvCMT3SOkH+3N5XBV8LcT0S+aMlleeujbfyZFyZVrnG7oZHHiSD9SVoWVjrtJGOWJkye3FnemyLVu9prI/nePsLlQln0x89/Ishw3In5a+YSYVkOGOzp3mY/CLtZ3nafosVvEZy6QWhnRwZLra9+wVRMa1oaxoa0bGtAAHQBLpScntsc11wrjyxWja64TFdAEbjGBU9T+9Z638Rup/efe71opyrKvhfT0MOTw+m/q1p+qA+v7PZAbwyseODrsd5g+KZV8Sg/jWhLbwe6Pw9SKkybWg29ATzaWkfdaFm0P9xkeDkL9rHFLgOJMtoNlZ/wDZoj/koTvxZd9P6FtdOZH4dr6ktDgla79/V+jHBr3Od/bYfVZpX46+CG/obYY+bP47Gl8yQpqCKHW0F8g/7kp0nfyg6m/dUTunPp2XojXXiV19X1fqzjV1O0k8ySiMfJFk5pLbAvGcTMps32AfHmmtFPItvuefy8p2vS7ElkLKEuJVIhZ6rG2dK/cxl/8AkdgH6LQYz1nhWHR08LIYWhscbQ1oHAeaAHaAEgBIASAEgChu2XsxLC+uomeobumiaPZO0yMHDiN23egCmIpS0hzTYhcaTWmSjJxe0FmD4yJLB2p/Dj0Sy/HcOq7DzFzFZ0fRhBDOsbiMoyHkU6g0WqQ7ZMoNFikdmyqOiWzoJFzRLZsHrmg2Z00aO7MaaNBswZEaObNHSLujmzk6VS0RbG8sykkQchnNOpqJU5EdWVgaCSbAK6EHJ6RRZaorbA7FsVMpsLhn36ppTQodX3EGVlu16XY6ZWy5PXztgp23cdZJ9ljd7nHcFoMZ6tyXlSHDqdsMIudRkeR60j7a3HyG4IAn0AJACQAkAJACQAiEAUl2pdkOkX1WHNAOt0kAFgd5dFwP5fBAFGPaWkgghzTYg3BBG0EbigCZw3Hi2wk1j4t/fxWO3FT6xGWPnuPSz+Qmpa0OF2kEclgnW4vTHFd0ZrcWP46hVOJepDhlQoOJYpHZs65yklI6Cdc0d5jb0y5o7zGDOjQcxo6dd5TnMcnzrvKRcjg+oU1Eg5DWWoU1ErcyFxLGmM1e07gPMrTVjSn8jBfmwr6d2C9bWvlN3HVuG4JjXXGC6CW6+dr3InMkZKqMSl0IRosaRpyuB0GDzdy+ysKT0/k3KVPh0AigbrNi+QgacjuLj9hsCAJ9ACQAkAJACQAkAJACQAkAAuf+zGmxEGQWhqLapGjU7gJGj2uu1AHnjN2S6vD36NRGdE+zI3XG7o7ceR1oAgoJ3MN2kg8vPioyipLTJwslB7i9EzSZjI1PbfmP0WSeGn8LGNXEmuk1/BNUuMxu2OHQ6j9Vlnjzj3QwrzKp9mSEdUqHE1KZ1FSucpLnNvxK5ynecwalHKc5zR1Su8pznG09e1vtOA6lWRrb7IqndGPdkRV5hYPZu48tQ8VphiSffoYbeI1x+HqQlbi8kmq+iOA/Va68eEBbdmWWdOyGcMTnuDWNLnONgACSTwAGslXmUtzIfYrLKWy4gTFHqIiH7x3zH3B9eiAL4wvDYqeNsUDGxxtFg1osP8nmgB2gBIASAEgBIASAEgBIASAEgBIA5VNMyRpZI1r2uFi1wBBHMFAFXZt7EaWe76N5pn/DbSiP8u1ndq5IAqXMXZjiNJcugdKwe/Dd4txLR6w8EABpFtRQBvHM5vsuI6EqLin3RKM5R7McsxWYe+e+xUHRW/IuWXcv3HYY5N8Q8FD8NX6Fn4671NH4zMfet0AXVjVryIvNufmcJK+R217vG32U1VBdkVyyLZd5Mbk32qwp3sf4PglRVO0KaGSU79BpIHzO2N70AWZlnsLqZbOrJWwM2lrfXkI4X9lp8UAXJlXJFHQD/p4QH2sZHetIf5js6CyACNACQAkAJACQAkAJACQAkAJACQAkAJACQAkAJAEVi+WqSp/+RTxSE73MGl/VtQAE432PYY4FzY5Iz+SQgDoHAhAFU5xyNT0p/ZvmPzuYfswIAr5wQBJ4HhzZnaLi4C4GojzBQBcGWuyOhkDXSOqHXGz0jAP7WA/VAFgYV2Z4ZBYtpWOI3yXef7kAFcEDWNDWNa1o2BoAA6AIA6IASAEgBIASAEgBIASAEgD/2Q=="/>
          <p:cNvSpPr>
            <a:spLocks noChangeAspect="1" noChangeArrowheads="1"/>
          </p:cNvSpPr>
          <p:nvPr/>
        </p:nvSpPr>
        <p:spPr bwMode="auto">
          <a:xfrm>
            <a:off x="1677987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Up-Down Arrow 18"/>
          <p:cNvSpPr/>
          <p:nvPr/>
        </p:nvSpPr>
        <p:spPr bwMode="auto">
          <a:xfrm rot="19411307">
            <a:off x="7331428" y="2582325"/>
            <a:ext cx="267252" cy="192342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Up-Down Arrow 27"/>
          <p:cNvSpPr/>
          <p:nvPr/>
        </p:nvSpPr>
        <p:spPr bwMode="auto">
          <a:xfrm rot="12967981">
            <a:off x="4216410" y="2593956"/>
            <a:ext cx="267252" cy="192342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8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7413762" y="3544037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5661" y="3515734"/>
            <a:ext cx="3073501" cy="25146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 rot="19411307">
            <a:off x="7334093" y="2582325"/>
            <a:ext cx="267252" cy="1923424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Up-Down Arrow 33"/>
          <p:cNvSpPr/>
          <p:nvPr/>
        </p:nvSpPr>
        <p:spPr bwMode="auto">
          <a:xfrm rot="12967981">
            <a:off x="4217799" y="2594941"/>
            <a:ext cx="267252" cy="1923424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MITC Attack Scenarios – Remote Code Execution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63" y="2595338"/>
            <a:ext cx="765749" cy="76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3" y="4400581"/>
            <a:ext cx="1752287" cy="1752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85" y="2595339"/>
            <a:ext cx="765749" cy="76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75" y="4356424"/>
            <a:ext cx="1752287" cy="1752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3" y="5141042"/>
            <a:ext cx="561390" cy="561390"/>
          </a:xfrm>
          <a:prstGeom prst="rect">
            <a:avLst/>
          </a:prstGeom>
        </p:spPr>
      </p:pic>
      <p:sp>
        <p:nvSpPr>
          <p:cNvPr id="19" name="Up-Down Arrow 18"/>
          <p:cNvSpPr/>
          <p:nvPr/>
        </p:nvSpPr>
        <p:spPr bwMode="auto">
          <a:xfrm rot="19411307">
            <a:off x="7331428" y="2582325"/>
            <a:ext cx="267252" cy="192342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 rot="12967981">
            <a:off x="4216410" y="2593956"/>
            <a:ext cx="267252" cy="1923424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33" y="3971741"/>
            <a:ext cx="561390" cy="5613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85" y="5141042"/>
            <a:ext cx="561390" cy="561390"/>
          </a:xfrm>
          <a:prstGeom prst="rect">
            <a:avLst/>
          </a:prstGeom>
        </p:spPr>
      </p:pic>
      <p:pic>
        <p:nvPicPr>
          <p:cNvPr id="29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57" y="1866308"/>
            <a:ext cx="984998" cy="9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8" y="964427"/>
            <a:ext cx="1234241" cy="1234241"/>
          </a:xfrm>
          <a:prstGeom prst="rect">
            <a:avLst/>
          </a:prstGeom>
        </p:spPr>
      </p:pic>
      <p:pic>
        <p:nvPicPr>
          <p:cNvPr id="31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48" y="1674255"/>
            <a:ext cx="924334" cy="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12" y="1551581"/>
            <a:ext cx="837427" cy="8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QUEhQVFRUUFBQUGBgXFRQYGBYYFhUYFhUXFhQYHCggGBolGxcUITEiJSkrLy4uFx80ODMsNygtLiwBCgoKDg0OGxAQGy8mICQsLCwsLCwsLDQsLCwsLCwsLC8sLCwsLCwsLCwsLCwsLCwsLCwsLCwsLCwsLCwsLCwsLP/AABEIAMwAzAMBEQACEQEDEQH/xAAcAAABBAMBAAAAAAAAAAAAAAAGAAQFBwECAwj/xABDEAABAwICBwQIAwcDBAMBAAABAAIDBBEFBhIhMUFRYXEHgZHBEyIyQlJyobEUYtEjM1OCkqLhCGOyJEPC8DSD8RX/xAAaAQACAwEBAAAAAAAAAAAAAAAABQIDBAEG/8QAMhEAAgICAAQEBAYCAgMAAAAAAAECAwQRBRIhMRNBUWEycYGxFCIjQpGh0fAzwVLh8f/aAAwDAQACEQMRAD8AvFACQAkAJACQAkAJAGk0rWtLnENaNZJIAHUnYgADzF2vYdS3a17qh492EAi/N5IaEAVxjHbzVPuKeCKEbi4mR32A+iAA/Eu0nE5r6VXI0HcyzB3aOtAEBVYvUSfvJ5n/ADyPd9ygBkgDeGdzdbXOaeRI+yAJeizdXREGOrqBbd6V5H9LiQgAowrtkxOK2lIyYD+IwXP8zbIAO8A7e4XENrKd0X54nabepYQHDu0kAWZgGaaSsF6adkh+EGzh1YdaAJlACQAkAJACQAkAJACQAkAJACQAkAJAGr3gAkkAAXJJsAOJKAKszv20U9MTFRgVMo1F97RNPUa3npq5oApDM+cKyvdepmc5t9UY9WNvRg1d5uUAQccZcbNBJ4AXXHJJbZ1RbekS1LluZ+0Bo57fALLPMrj26mqGFZLv0JWnygPfeT0AH3WaXEH5I0x4ev3Mfx5UhG1pPVx8lQ8+z1Llg1LyHAy3D/DH1UPxlvqT/CVehzkyxCfc8CQurNtXmceHU/IaT5RjOwub33+6tjxCfnoqlgVvtsjanKbx7DweRFvqtEM+L+JFEsCS+FkPV4ZLH7TDbiNY8QtcL4T7MyTosh3Q3gmcxwcxxa5puHNJBB4gjWFaVFnZP7aaun0WVY/ExDVcm0oHzbHd/igC9crZspa+PTppQ42Bcw6ns5OZt79iAJxACQAkAJACQAkAJACQAkAJAETmbMVPQwmapeGtGwe88/Cxu8oA825/7TanESWNvDTbBE063DcZHbzy2dUABEELnnRaCSdwUZSUVtkoxcnpIJMNyvexlP8AKPMpfbneUBjTgec/4CrD8JA9WNngPultl7fWTGMKowWkifpMvOPtEN+pWSWQvIn0Jmky0zfpO+gVXi2S+FEHNIlqfLjP4be/Wu+FfIqd8R4zL7fgZ4Lv4W/1IfiUaS5dZ/DZ4I/D3rzOrIiRtTlpnwW+U+S41fHuixXRfmQ1Xloe649HDzQshr4kWJpkJW4M9t7tuOI1rTC9M7pMGcTy9G++rRdxb5jet9WXOHuZbcSE/ZgpiWCyRa7aTeI3dRuTOrJhZ07MWXYs6+vdHDDMSlp5GywSOjkbsc02P+RyWgzHoHs17XmVRbT1ujFPqDZL2ZKed/Ydy2H6IAtdACQAkAJACQAkAJACQAO54zhBhsBlmN3G4jjBs6Rw3DgNlzuugDyxmzM9RiE5mqHXOxrRfQjb8LRu670AN8Jwh8x4M3ut9uKz35Eal7mmjGla/YOMKwdrAGsbt8T1KT3Xym9yY6qojWtRCigwUbX+A8ysE7/QtCOioRawFgqVFy7lcpaOeKY3FTubFG0zVL7BkTTrudhefdbvvwTDGwuZcz6L1ZiuyNdPP0JvC8LeQH1Tg9516DdUTOQb7x5n6LRuK6QXT+yjTfWQQRRKcIbISkOGwrRGnZW5mHwrkqtApkfXULHizh0IJDh0cNYVDTiWrqCGL4hJROH4kempXGwmA9eInYJWjU4fmFt2pRePC9fl7+nr8iStlW+vb1HnoWSMEkTg5rhcEG4I5FK7MfleuzN1du0QmI4U117ix4hVxslDoaE9gziGFFu3WOP6rXXcmd1sDsay4Dd0ep3Dcf0Ka4+Y10n2F2RhJ/mh3BSRhaSHCxGogpmmmtoVNNPTLn7JO1YsLKOvfdmpsU7jrbuDJCdo4O3b104XyCgBIASAEgBIASAInNGYIaGnfUTmzWDUN73e6xvMlAHk3N2ZpsQqHTznWdTWg+rGy+prf13lAGmBYOZTpO1MH93IcllyMhVrS7mzFxXa9vt9w+w3D72a0WA8AEkss82O4xUVpBTQ0YYNXisU5tkyXpYeKgkQkyIzpmkUkehHYzvHqj4B8RH2TPBxXc9v4UL8q/w1pdzr2a4GWRmqnu6ee7ru1lrDs27zt8Ar8y9OXhx7IooreueXdh/E5UQZOSHcT1rhIokh0yZao26KnA1klUZ2bOqI1lesk5F0UR9dC2RjmPAc1wIIOwgrO5uL2i5R2tMqCOvkwitdA4l1K86Q5Ndsc3mNhG+yYTrjl1c6+IzRm6J8r7FhOc2Roc0hzXAOaRvB2EJDZHT0xtB+aIyoh3FU9i9A7ieG7S3w/Raq7fJnQOxzBhKLjU8bD5FM8fIdb9jFk4ysW13AqaItJa4WI2pxGSktoSyi4vTLy7Ee0Yu0aCrfrAAgkcdoGr0Tid9th5WXSJdqAEgBIASANXvABJIAAJJOwAbSSgDyz2tZ2OI1Voz/ANNAS2Ia7OPvSEcTu5dUAC2C4YZn/lbbSPkFRkXKuPuacbHdsvbzLCw6h2NaLAfQJFZZ5sfxgktIJ6KnDRYLFOWyeiThYqmB3rKxsMT5X6msaXHuGxWVQdk1BeZTZJQi5PyKeppH11czT1maVoPJt9nQNC9S1HHoevJCDbtt6+bL8gIAAGoAWHQLzSlvqN3HQ6jkVsZlbid2TK5WFTgdROp+KR5DBnQ7QUDk+VVSsJqI3kkVUpFqiV32vUQdBHMNsbw0/K//ACB4rfwy39Rw9UZsyH5VIjOzDHSQ6lefZBfH095vmjiuPr9VfUlgW7/Tf0DWoakjG0UR88akmS0QGJ0O1wHVaq7PJkdAbmHB/SDSaPXbs5jgmeLkcj0+xhy8bxFtdwNa4tIIJa5puCLggg7QdxTcSHqbslzsMRpbSEfiIQGyD4hsbIBztr5oAOkAJACQBVXbzm801MKSI/takHTI2tiGo9C46ul0AedYIi9wa3aTYKMpKK2yUIuTUUWFg2HiNgaO/meKR32ucts9FRSq48qCygp9Ec0vnLZp0SsLVSzuh5GFWc0CPahiGjBHEDrldc/KzX9yE34RVzWOb8v+xZxKfLBR9QV7PAP/AOhBfd6Qjr6N3+fBNOIvWNL6fdC7DW7o/X7F2skXl0x20dmyKakVuJ0bKpKZBwN/TKXOc5DBmRzhyGjpVFzJKBydIoORNRBftFIOHz3/ANsjqJG2Wzh0n+Jj9fsyjMj+i/p9yoMFrzBPFKPdeL/KdTvoSvQ31eJXKHqhTVPkmpF5PdcdV41np0hrK1SRLQwnYrEzmgexKlsdWwrXXLZFoAcz4don0jRqJs7kePenOHdzLkYmzqOV86+pvkPM78PrI526230ZG/FG4+t3jaOYW4XHrylqGyMa9hDmvaHNI2EEXBQB1QBpNKGtLnGzWguJO4AXJQB4+zzmJ1fWzVB9lzrRj4Y26mDw19SUAdsp0O2Qjk3zKX5tv7ENOH0/vf0DvDId/BKLJDhInYGrK2T0Powq2d0d2lQOFZ9qE16mNu5sI8XOdf7Bei4PHVLfq/8AoQ8Tf6qXsQmVav0VXA87BIAejgWn6OW3Mhz0Tj7fbqZMeXLbF+5ebXrx+z0bR0a9d2R0N6vGIYv3ssbPmcAfDarq6rJ/DFv6FU5wh8TSI52dqIf99vdc+S0LByf/ABKfxNP/AJHanzbSPNm1Ed+Bdo/dQlh5Ee8GdjfU+0kSbJw4XaQRxBBHiFle10ZoST7GHPXNkkgO7T60NpNDfJIwdzTpH6gJnwmHNfzeif8AgxcQlqrXqypHL0olLywOfTpoHHaYoyeuiLrxuTHlukvdnqcd81UX7IcvVSLhpM1TQaIusiuCFfB6ItAviVKHNLTsNwttU3FpootrUotMruqgLHuadoNv8p9CSlFNHnJwcJOLPRH+n/M/p6R9K8+vSkaPOJ19H+kgjoQpEC1kAAHbdjv4XDHtabPqHCFvGxBLz/SD4oA8vRMLiANpIA71xvS2zsU5PSLGwymDGtaNwASG2bk2z01NahFRQTUMdgsU2aEiThCoZPQ6aoAbgrhwrLtOZaqYeMLfo5wXo+EP9Fr3/wAHn+JrVy+QJNcmguLVwnOsIo2yTO/aN9QsHtOcNhA4EWN15q7htjvcYLo+u/IeVZtfgqUn17aBLGs71E5IY70UfBvtHq/b4Jpj8NpqW5Lb9/8AAvuzbLO3RA4XknWSSeOslMEkkY+53ZRSnWIpD0Y4+Si7ILu1/JLll6HKWJzfaa5vzAj7qSkn2ZxpruOcPxaaA3ikczkDqPVp1Ku2iu1amtk4Wzg9xYeZcz+2QiOqsxx1B49kn8w937JHl8KcfzVdV6eY0x89S/LZ0fqDGfcbFRUWYbxxeq07nH3nDlfV3Jjw3GdNW5d2Y82/xLNLsgYJTAxl35fZo0tODuhj/wCIK8flPd837s9TjLVMV7Iekqg0aOEikjuhjO1WxONEDiEWtaoMqaATNlLZzXjf6p8vNOMKzacRLxCrTU0SXZJjv4TE4HE2ZK70L+FpDZpP82itwtPWCAPPP+o3FdOrgpwdUMRcR+aUjyY1AFcZap9KYHc0X79gWXLny169Tbgw5rd+hYNGzYks2egiiepgssi1IfxqpkjsCogbgrhECO1GjvHFMPccWHo7WPqPqnHCLNSlD16/wJ+K19Iz+hXYKfCUyCgAqydlYVd3vkDWNNi1pBkPd7o5lLs7O/D9Euv9GzFxPH676f2WThmCU9OLQxNb+Y+s49XuuV5+7Lutf5pDivEqr7IkhIVn6l/KjSZrXCzmtcODgD91KM5R6pnJVRl3QK45kanlBdD+wft1X9GerD7PcmePxW2HSf5l/Zgu4dB9YdPsVbVwlj3MJaS1xaS0hzTbg4bQvRQlzRUl5iWS02jiSpHDth9KZZY4xte5re4nWfC6hZNVwc35IlCDnJRXmXo0WAA2AAeC8Y3t7PXRWlowSgkc3rqJDWYKyJxoh69mpaIMraBbMFNpxPHK46jWt+NPlmmYsuvnraANptrCdHnT2blTFPxNHTz7TJExx+a3rfW6APL3arX+mxWrde4bJ6MdGANt4goA5ZOh1PdxIHgL+aXZ0uqQ34bDo5BvRN2JVMcxRM04WeRYkO2Ktkhni2NQ0zdKV4HBo1ud0CtpxrLnqCM9+RXStzYD4p2gzOJEDWxt+Jw0nHyH1TinhVcetj2/6E13FZy6VrX3BytxiebVLK94O4nV4Bb68eqv4IpC+y+yz4pbGYKuKjIKAHFFWvicHxPLHDeD9+KhZXGxcs1tE4TlB7i9MMcM7RpGgCeMP/M06J727Ept4PB9a3r2Yxq4nJdJrfyJpnaJTEa2yA/KD5rI+EXeTRpXE6vRjer7SIgP2cT3H8xDR37VZDg838UkiE+KQXwxbBPGs3VFRcF2gw+4zUO920pnj4FNPVLb9WYLs223o3peiIG62mQ1JQBtFM5pDmktI2EGxHeuSipLTOptPaJmhzjVxf8Ac0xweA4eO36rHZw+if7dfI11598PPfzDDBc+RS2bMPROO+92E9d3eld/C7IdYdV/Y1x+J1z6T6P+gr0ri41gpZoaI4SqaDRF1g1K6JBogq1m1aoMomitaiPRc5vAkeBT+L2kzy048smj0p2HYuHYVG1x1xSSR9ACHAeDgpETzrjdR6Spnk+OaV/9TyfNABPlNloRzJP1slOY/wBQfcPWqkFtGEukNIktAqGWIhs15nbSt0WWdM4ahuaPid+i14eG73t/CYc7NVC5V8TKvq6t8ry+Rxc47Sf/AHUF6GEIwjyxWkeanOU5c0ntnMFSIGQUAZugDN0AZugDeJhc4NaC5xNgBrJPABcbSW2dS29IKqTs/qntDnGKO/uvcdLvDQQPFL58Uoi9Lb+Rthw6+S3rREY3l6opf3rPVOoPadJh79x6gLTRlVXfA/p5me7Hsq+NEVdaCkxdAGLoAxdAGpKAMFABJlbNb6YhkhLodltpZzby5LBl4MblzR6S+4ww8+VL5ZdY/Ys1k7XtDmEFrhcEbCCvPuLi9PueljJSSa7DKqVkTjRCVgWmJRMrrGm2nk638QCnmO91o81lLV0g07Pc1GlpnxjfM5/ixg/8VcZyvkAHWWh+xZ080myv+RnosJfpRCilWGQxidsVxNtPC6R24ahxcdgXKaXbNRRHIuVNbmyp3vlqJSbOkkkOwC5J4AbgvSJQqhrskeSlKd09vq2GeC9n2oOqnlp/hsIJHJz9l+iWX8US6VLfuxpRwmUutj17BRSZXo4/Zp2O5yaUh/uNvol886+X7v46DGHDqI+Wwf7RKGCOBhjhijcZALsja02sTa4W3httk7HzSbWvNmDidFVdacVp7AzA8P8AxE7IdLR09L1rXtZjnbO5Nb7fCrc/T/IqoqdtigvM745gE9K60rfVPsvbrY7odx5GxUKMmu5bg/p5krseyl6miMutBQHvZhh7SZJyLuadBn5bi7iOewXSbi1zSVa8+rG/CqFJux+XRFg3SIeaOFdTNljfHILteCCPMcCNt1ZVZKualHuiu2qNkHGRRtXDoPez4XOb4Gy9hCXNFS9TyUo8smvQ5saSQACSTYAayegXW0urIpbJ+rylNDSvqJiGEaFo9rrOeG3dbU3be23oscM6udyqh179fobJYVkanbLoRGD6JnhDgHNMjAQRcEE2sRvWi7arlr0ZnpSdkU+20XBJgdIRY0tP3RNH1GteZWVev3v+T1DwaH+1ENiGRaSQH0YfC78ri5v9LyfutVfE7o/F1MtvCapL8nQBMwZYnpfWcNOPdI3Z0cNrT1TfHy67u3f0E+Rh2UP8y6epLZBx0td+HefVdrZf3Xb29CsvEcbmXix7rubuF5XLLwpdn2DWpKURHrIasWiJRMr/ADEP27ugTvF/40eczv8AmZGgrQZDaoi0XOadrXFvgbIANMrvvCzvHgUoy1+oz0OA90oKaUrBIZRBPPVU6WaKnjBcRY2G97tQ8B9ymXD4KEHZL/UJeK2udkao/wCthflfL7KRm50rh67/APxbwH3S/LypXS9vQY4WDGiO38RNgrGbzYFcOAp2kx3pWu+GRp8bhMuFy1c16oVcXjulP0YE5RnDKyBx2aej/U0t802zI81E17fbqJsKXLkQfv8AcuGpgbIxzJGhzHCxB2H9DzXl4TlCXNF9T1NlUbI8skVLmzADSS2FzE/Wx33aeY+oXpsPKV8N+a7nl8vFdE9eXkTXZri7WOfA820zpMvvIGtvWyx8VockrF5dzZwq9Rbrfn2LGukQ+GmK4iyCJ0khsGjvJ3ADeSVbTTK2ahEqutjVBzkUlPKXvc7e9xNhxcdg8V62MVGKXoeRk3KTfqWhk3LLaZglkAM7hv1+jB90fm4lefzs12vkh8P3PQYGCq1zzXX7GO0aotRubve+MeDtI/8AFc4ZHd6fon/gnxSXLjterRXeXYtKqgb/ALjT4a/JPMmXLTJ+whxo810V7ougleUPYmCV06aSAEEEAgixBFwRwIUk2ntHJQUlqSKvzhl80j2zQXERdcbzG/aBfhw6L0GHlK+PJPv9zzGdiPGmpQ7eXsGVHWiaGOQe80E8jvHilNlfhzcfQf1W+LWp+qGVYVOJGZXuPvvO/lYfRO8ZarR5vMe7mb4Zg7pmlzb2Di3UOQPmrzKd87UhixCrYRa1RLboXlzfoQgCTyjLeMj4XH660rzY/n2O+Gy3Xr0YX0rkukOIkVlal9JVVFS7XovMbOo9o9wsO9a8qfJTGpea2xbh1eLkTufk9IM2lKh0bAoOGQVwCPzHRemppYxtLSW/M3WPsr8Wzw7YyMmbV4lEolNRyFpBGotII6g3XqGk1o8im09ouvBMRE8DJW+8NfJw1OB715S+p1WODPYY9qurU15nLMuGCop3x+9bSYeDm6x47O9TxLvBtUvLzK83H8aprz8imgSDvBB6EEea9T3PJE7S5xq2N0RJpAbNJrXHxWOfD6JPfL/BthxHIitc38ojsTxaaoN5nl1tg2AdGjUr6qK6lqC0UW32Wvc3snOzzCxLUGRwu2EX6vPs+Gs+CycSv8OrlXd/Y18Mx/Ft5n2RaJK86em0Vr2kYoHythabiLW75iNncPun3C6eWDm/P7HnuLXqU1WvL7jfs5odOpMhHqxNJv8AmdqaPDSU+JWctXL6kOFVc9/N6FnErz56YwSunTUldOjLE6Vs0b43+y8EdOB7iraZuuSkvIpvpVsHB+YK5SLmwvidtikcwrfmpOxSXmhbw1tVOD8m0Oqxypiaplc4lJpSvP5j9NSe1LUEjy98uayT9y6+xTABJh7nuaDpVElugZG37gqwqA7t1w30WKyOAsJmMk6m2ifsgAbynNZ7m8QD4f8A6sWbHcUxnw2epOIb0r0pkh9FnbLcejEBxc9x73koyXzT+iIYUeWv5tv+ybYVlaNp0BUTpm6DhkFcOFW56wYwTmRo/ZykuHJ3vN8+9eiwMjxK+V90eV4jjOm3a7M1ybmL8M/Rff0Tzr/Kdmlb7ozcTxo7j8S/s7w/M8CXLL4X/RakUocA5pBB1gjYV51xaemenTUltFN5kh0Kqdo2CQnx9bzXqcaXNTF+x4/KhyXSj7kbdXmcV0AWd2bw6NKXb3yOPh6o+yQcTlu7Xoj0nCIapcvVjzNWY20rCAbyuHqt4fmdwCpxMR3S2+3mX5uZGiOl8T7FTuc57rm7nPd3kk/qvSJKK9keWbcnt92W7lTCPw1O1h9t3rv+Y7u4WC81mX+NZtdl0R6rh+N4NXXu+rJclZTeYuugakroDeVykjjB6GPRlqD8Tmu/sAP2W2T3CHy/7F9ceWyz3af9DLEptFrjwBKlVHbSI3T5YtleE3T08v3PWfZPhvoMKpWkWLmekPV50vMIACf9R+CF0FPVtH7pzon/ACyWLCejmkfzoAovDKj0crXbr2PQ6iq7Yc8Gi7Hs8OxSLDpJEjkj1EGStHqFh/7dUz6vZdWuVaJCNyqaL0dwVE6ZuuAZuuHBtiVAyeN0Ugu13i07nDmFZVbKqSlEoyMeN8HCRU2YMDkpZNF4u0+w8ey4eR4hekx8iN0dx/g8nkY06J8sjtgGZpqXU06cd9bHbP5TuVeRh13dX0fqW4udZR0XVegyxquE88koGiHkGx3agPJXUV+HWoehRkWq21zXmMlaUiugAjw3Nr6emEMTQH3cdM6wNI31N49VhtwY2288n09BjTxCVNPhwXX1ICeZ0ji55L3OO06ySVsjGMVpdEYJSlOW5PbZYOS8q+itPOP2m1jD7l/ed+bgNyT52bzfp19vNjzh3D2mrbF8kGV0qHpi6NHTF10DR7l1ANJnqxIrZE1Fhc8Veupma02/UFs0VVmaI2vNu4bfJb8SG5b9BXxC3lr5fUgsv4W6qqYadm2aRrL8AT6zu4XPcmYkPZ9PCGNaxos1jQ0DgALAeCAIrOGCCso56c7ZGEN5OGtp8bIA8czwuY5zHgtc1xa4HaCDYg96ADHL1dpxji31T5JTk18sz0GFdz1r1QS0sqwyQziyRhkVTRcmOmOUGiZvdcOmVw4ZQByq6ZkrCyVoew7QfuDuPMKcJyhLmi9MquphbHlmgAzNkoRMfNDIPRtGkWPNnD5XbHfQpzjZ/iNQmuvseey+GSqTnF9AMumQpEgBXQA/wTC31MoiYWtJBN3GwsNvU8lVddGqHNIuooldPkj3LLwDKsNNZ372Ue+4am/I3d12pFkZtlvRdEejxeGV1fml1ZOkrHoZiQBhAGCV0DhI9SSONjGeRWpFUmRFVKroozyYCY5V+klNtjfVHmnOPXyQ+Z5vMt8Szp2RZf8Ap4y/6Wqlq3D1IG6DTuMj9tuYaP7grzKeh0AJAHm7t7yt+HrBVMbaKquTbYJR7XiNfigCvcFrfRSC/su1HyKovr54+5qxL/Cn17MPKSZJ5I9JCRKQSqlo0RY9ieqmixMcNcokzdcAV0AZugCu8/ZgEh/Dxm7Wm7zuJGxo6Jzw/Gcf1Jd/I85xXMU34UOy7gYmglHVDh8k2n6NhdoNL3W3AefJQnZGGuZ9ycK5T3yrsNbqZA70NW6KRkjD6zDcfooWQU4uL8yyqyVc1OPdFw4LizKmISMPzN3tO8FeavplVPlZ7HGyI3wU4/8Awfqo0GLoAwSgDlI9SSOMaTSKaRW2R9RKrYopkwax/ENBmr2nah5lbsarml7IWZt/hw6d2CMMRe4NaCXOIaANpJNgBzumogPXnZ/lsUFDFBYaYGnIRvkdrd+ncgAjQAkAQec8uMr6SWnfa7hdjrew8ey4d/0JQB5DxXDpKeaSGZujJG4tcOY8t6AJ3LmJ3Gg46xs5j9UuyqdPmQ5wMnmXJLuuwUwTc/FYGhupDqKvDSGv9Rx2X2O+V2xyg6m1tdUdjfHfLLo/97EnHIqWjUmdmuUNEjjWYhHELyPa0cz5KcKpzeorZXbdXWtzegEzJnUyAx092tOovOpxG/RHuj6ptjcPUfzWdX6CDN4q5pwq6L18wNTMSkrgOATVTrRizB7T3ey39TyCovyIUrcv4NGPi2Xy1BfUtXB8MjpoxHEObnH2nni4+W5efuulbLmkerxcSFEOVfVgvm3J2mTNSgaR1viGq/FzOfEeCYYmdpcln0f+RTn8MabsqXzX+CvnsIJBBBGogixHUJunvsImtD7B8Xkpn6cZ5ObucOBHmqbqIWx1I0Y+TOiXNB/+yyMFzbBOACfRyb2u2H5Xb0kvwrK+q6o9LjcSpuWm9P0ZO6fBZNDA0e9dSObGNZWNYLucG9SrYVyl2RVZbGC3J6GT6gnXYgHZfU489HcOqs5NdChWc3VdiMrqsNBJNgFdCDb0im2xRW2AmIVZleXHZuHAJxVWoR0ebvuds+Zlr9geTPSzGumb+ziJEQI9qTe7o37nkrCk9BoASAEgBIAqjtt7PzVR/jKZv7eJp9I0DXKwa7ji5uvqO5AHnWN5BBBsRrBXGk1pnYycXtBhguKiQWOpw2jjzCV30OD9h/iZStWn3J5kjXN0Hta9h2tcLj/B5hZesXuL0za4xsXLJbQznwE7aapkhPwOc4s7iDcd4KujkrtZBP38zJPCsj1psa9tsjqvCMT3SOkH+3N5XBV8LcT0S+aMlleeujbfyZFyZVrnG7oZHHiSD9SVoWVjrtJGOWJkye3FnemyLVu9prI/nePsLlQln0x89/Ishw3In5a+YSYVkOGOzp3mY/CLtZ3nafosVvEZy6QWhnRwZLra9+wVRMa1oaxoa0bGtAAHQBLpScntsc11wrjyxWja64TFdAEbjGBU9T+9Z638Rup/efe71opyrKvhfT0MOTw+m/q1p+qA+v7PZAbwyseODrsd5g+KZV8Sg/jWhLbwe6Pw9SKkybWg29ATzaWkfdaFm0P9xkeDkL9rHFLgOJMtoNlZ/wDZoj/koTvxZd9P6FtdOZH4dr6ktDgla79/V+jHBr3Od/bYfVZpX46+CG/obYY+bP47Gl8yQpqCKHW0F8g/7kp0nfyg6m/dUTunPp2XojXXiV19X1fqzjV1O0k8ySiMfJFk5pLbAvGcTMps32AfHmmtFPItvuefy8p2vS7ElkLKEuJVIhZ6rG2dK/cxl/8AkdgH6LQYz1nhWHR08LIYWhscbQ1oHAeaAHaAEgBIASAEgChu2XsxLC+uomeobumiaPZO0yMHDiN23egCmIpS0hzTYhcaTWmSjJxe0FmD4yJLB2p/Dj0Sy/HcOq7DzFzFZ0fRhBDOsbiMoyHkU6g0WqQ7ZMoNFikdmyqOiWzoJFzRLZsHrmg2Z00aO7MaaNBswZEaObNHSLujmzk6VS0RbG8sykkQchnNOpqJU5EdWVgaCSbAK6EHJ6RRZaorbA7FsVMpsLhn36ppTQodX3EGVlu16XY6ZWy5PXztgp23cdZJ9ljd7nHcFoMZ6tyXlSHDqdsMIudRkeR60j7a3HyG4IAn0AJACQAkAJACQAiEAUl2pdkOkX1WHNAOt0kAFgd5dFwP5fBAFGPaWkgghzTYg3BBG0EbigCZw3Hi2wk1j4t/fxWO3FT6xGWPnuPSz+Qmpa0OF2kEclgnW4vTHFd0ZrcWP46hVOJepDhlQoOJYpHZs65yklI6Cdc0d5jb0y5o7zGDOjQcxo6dd5TnMcnzrvKRcjg+oU1Eg5DWWoU1ErcyFxLGmM1e07gPMrTVjSn8jBfmwr6d2C9bWvlN3HVuG4JjXXGC6CW6+dr3InMkZKqMSl0IRosaRpyuB0GDzdy+ysKT0/k3KVPh0AigbrNi+QgacjuLj9hsCAJ9ACQAkAJACQAkAJACQAkAAuf+zGmxEGQWhqLapGjU7gJGj2uu1AHnjN2S6vD36NRGdE+zI3XG7o7ceR1oAgoJ3MN2kg8vPioyipLTJwslB7i9EzSZjI1PbfmP0WSeGn8LGNXEmuk1/BNUuMxu2OHQ6j9Vlnjzj3QwrzKp9mSEdUqHE1KZ1FSucpLnNvxK5ynecwalHKc5zR1Su8pznG09e1vtOA6lWRrb7IqndGPdkRV5hYPZu48tQ8VphiSffoYbeI1x+HqQlbi8kmq+iOA/Va68eEBbdmWWdOyGcMTnuDWNLnONgACSTwAGslXmUtzIfYrLKWy4gTFHqIiH7x3zH3B9eiAL4wvDYqeNsUDGxxtFg1osP8nmgB2gBIASAEgBIASAEgBIASAEgBIA5VNMyRpZI1r2uFi1wBBHMFAFXZt7EaWe76N5pn/DbSiP8u1ndq5IAqXMXZjiNJcugdKwe/Dd4txLR6w8EABpFtRQBvHM5vsuI6EqLin3RKM5R7McsxWYe+e+xUHRW/IuWXcv3HYY5N8Q8FD8NX6Fn4671NH4zMfet0AXVjVryIvNufmcJK+R217vG32U1VBdkVyyLZd5Mbk32qwp3sf4PglRVO0KaGSU79BpIHzO2N70AWZlnsLqZbOrJWwM2lrfXkI4X9lp8UAXJlXJFHQD/p4QH2sZHetIf5js6CyACNACQAkAJACQAkAJACQAkAJACQAkAJACQAkAJAEVi+WqSp/+RTxSE73MGl/VtQAE432PYY4FzY5Iz+SQgDoHAhAFU5xyNT0p/ZvmPzuYfswIAr5wQBJ4HhzZnaLi4C4GojzBQBcGWuyOhkDXSOqHXGz0jAP7WA/VAFgYV2Z4ZBYtpWOI3yXef7kAFcEDWNDWNa1o2BoAA6AIA6IASAEgBIASAEgBIASAEgD/2Q=="/>
          <p:cNvSpPr>
            <a:spLocks noChangeAspect="1" noChangeArrowheads="1"/>
          </p:cNvSpPr>
          <p:nvPr/>
        </p:nvSpPr>
        <p:spPr bwMode="auto">
          <a:xfrm>
            <a:off x="1677987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05" y="5038775"/>
            <a:ext cx="759293" cy="7592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98" y="5038775"/>
            <a:ext cx="759293" cy="7592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2" y="3971741"/>
            <a:ext cx="604186" cy="604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68" y="5088363"/>
            <a:ext cx="655355" cy="6553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68" y="5047078"/>
            <a:ext cx="655355" cy="6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Code Execution -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WMI event subscription</a:t>
            </a:r>
          </a:p>
          <a:p>
            <a:r>
              <a:rPr lang="en-US" dirty="0" smtClean="0"/>
              <a:t>Waiting on file creation </a:t>
            </a:r>
            <a:br>
              <a:rPr lang="en-US" dirty="0" smtClean="0"/>
            </a:br>
            <a:r>
              <a:rPr lang="en-US" dirty="0" smtClean="0"/>
              <a:t>in sync folder</a:t>
            </a:r>
          </a:p>
          <a:p>
            <a:r>
              <a:rPr lang="en-US" dirty="0" smtClean="0"/>
              <a:t>Created file is executed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i="1" dirty="0" smtClean="0"/>
              <a:t>“</a:t>
            </a:r>
            <a:r>
              <a:rPr lang="en-US" b="1" i="1" dirty="0" err="1" smtClean="0"/>
              <a:t>mofcomp</a:t>
            </a:r>
            <a:r>
              <a:rPr lang="en-US" b="1" i="1" dirty="0" smtClean="0"/>
              <a:t> </a:t>
            </a:r>
            <a:r>
              <a:rPr lang="en-US" b="1" i="1" dirty="0" err="1" smtClean="0"/>
              <a:t>config.mof</a:t>
            </a:r>
            <a:r>
              <a:rPr lang="en-US" b="1" i="1" dirty="0" smtClean="0"/>
              <a:t>”</a:t>
            </a:r>
            <a:endParaRPr lang="en-US" b="1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3" y="1417638"/>
            <a:ext cx="6308090" cy="43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What’s wrong with current botnets</a:t>
            </a:r>
          </a:p>
          <a:p>
            <a:pPr lvl="1"/>
            <a:r>
              <a:rPr lang="en-US" dirty="0" smtClean="0"/>
              <a:t>Why cloud file synchronization services</a:t>
            </a:r>
          </a:p>
          <a:p>
            <a:pPr lvl="1"/>
            <a:r>
              <a:rPr lang="en-US" dirty="0" smtClean="0"/>
              <a:t>Why use passwords when you can pass the token</a:t>
            </a:r>
          </a:p>
          <a:p>
            <a:r>
              <a:rPr lang="en-US" dirty="0" smtClean="0"/>
              <a:t>MITC Attacks</a:t>
            </a:r>
          </a:p>
          <a:p>
            <a:pPr lvl="1"/>
            <a:r>
              <a:rPr lang="en-US" dirty="0" smtClean="0"/>
              <a:t>Concept &amp; details</a:t>
            </a:r>
          </a:p>
          <a:p>
            <a:pPr lvl="1"/>
            <a:r>
              <a:rPr lang="en-US" dirty="0" smtClean="0"/>
              <a:t>Demo</a:t>
            </a:r>
          </a:p>
          <a:p>
            <a:r>
              <a:rPr lang="en-US" dirty="0" smtClean="0"/>
              <a:t>Resilience of MITC attacks</a:t>
            </a:r>
          </a:p>
          <a:p>
            <a:pPr lvl="1"/>
            <a:r>
              <a:rPr lang="en-US" dirty="0" smtClean="0"/>
              <a:t>How hard is it to detect and mitigate</a:t>
            </a:r>
          </a:p>
          <a:p>
            <a:r>
              <a:rPr lang="en-US" dirty="0" smtClean="0"/>
              <a:t>Conclusions &amp; Mitigation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A9EB3-7724-440C-B60B-351C45E2A7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55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Attack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Waiting for good things to come</a:t>
            </a:r>
          </a:p>
          <a:p>
            <a:pPr lvl="1"/>
            <a:r>
              <a:rPr lang="en-US" dirty="0" smtClean="0"/>
              <a:t>Inject scripts and macros into synchronized documents</a:t>
            </a:r>
          </a:p>
          <a:p>
            <a:pPr lvl="1"/>
            <a:r>
              <a:rPr lang="en-US" dirty="0" smtClean="0"/>
              <a:t>Hope that victim opens such a document</a:t>
            </a:r>
          </a:p>
          <a:p>
            <a:pPr lvl="1"/>
            <a:r>
              <a:rPr lang="en-US" dirty="0" smtClean="0"/>
              <a:t>Increase probability by piggybacking on active documents</a:t>
            </a:r>
          </a:p>
          <a:p>
            <a:r>
              <a:rPr lang="en-US" dirty="0" smtClean="0"/>
              <a:t>Cloud </a:t>
            </a:r>
            <a:r>
              <a:rPr lang="en-US" dirty="0" err="1" smtClean="0"/>
              <a:t>RansomWare</a:t>
            </a:r>
            <a:endParaRPr lang="en-US" dirty="0" smtClean="0"/>
          </a:p>
          <a:p>
            <a:pPr lvl="1"/>
            <a:r>
              <a:rPr lang="en-US" dirty="0" smtClean="0"/>
              <a:t>Encrypt victim’s data and demand ransom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Detection and Mitigation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bad is it?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a Compromise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1DF885-D310-4D10-8FAC-3930B3AC40D7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53072" y="1656193"/>
          <a:ext cx="8575590" cy="23824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4566"/>
                <a:gridCol w="1714566"/>
                <a:gridCol w="1715486"/>
                <a:gridCol w="1715486"/>
                <a:gridCol w="1715486"/>
              </a:tblGrid>
              <a:tr h="677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Synchronization Application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7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Proactive (alerts)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(if attacker spoofs the device ID)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27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Reactive (forensics)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history of connected locations and devices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history of connected locations and devices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Constantly monitor last connected location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22" y="1690816"/>
            <a:ext cx="541898" cy="5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63" y="1526050"/>
            <a:ext cx="871429" cy="871429"/>
          </a:xfrm>
          <a:prstGeom prst="rect">
            <a:avLst/>
          </a:prstGeom>
        </p:spPr>
      </p:pic>
      <p:pic>
        <p:nvPicPr>
          <p:cNvPr id="10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8" y="1690817"/>
            <a:ext cx="617363" cy="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0" y="1690817"/>
            <a:ext cx="598493" cy="5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From a Compromise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1DF885-D310-4D10-8FAC-3930B3AC40D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53072" y="1654143"/>
          <a:ext cx="8575590" cy="3410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4566"/>
                <a:gridCol w="1714566"/>
                <a:gridCol w="1715486"/>
                <a:gridCol w="1715486"/>
                <a:gridCol w="1715486"/>
              </a:tblGrid>
              <a:tr h="677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Synchronization Application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7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Turn on 2FA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tokens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tokens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tokens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“</a:t>
                      </a:r>
                      <a:r>
                        <a:rPr lang="en-US" sz="12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host_id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1027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Revoke Stolen Token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Disconnecting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devices doesn’t revoke token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47B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Disconnect Devices</a:t>
                      </a:r>
                    </a:p>
                  </a:txBody>
                  <a:tcPr marL="68580" marR="68580" marT="0" marB="0" anchor="ctr">
                    <a:solidFill>
                      <a:srgbClr val="F47B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Disconnect devices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Disconnect Devices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47B20"/>
                    </a:solidFill>
                  </a:tcPr>
                </a:tc>
              </a:tr>
              <a:tr h="10277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Password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Revokes tokens.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Opened “sessions” remain open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47B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Specifically Request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revoke all tokens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47B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Revokes all tokens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applicable to </a:t>
                      </a:r>
                      <a:r>
                        <a:rPr lang="en-US" sz="12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host_id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icons.iconarchive.com/icons/marcus-roberto/google-play/512/Google-Driv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22" y="1688766"/>
            <a:ext cx="541898" cy="5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63" y="1524000"/>
            <a:ext cx="871429" cy="871429"/>
          </a:xfrm>
          <a:prstGeom prst="rect">
            <a:avLst/>
          </a:prstGeom>
        </p:spPr>
      </p:pic>
      <p:pic>
        <p:nvPicPr>
          <p:cNvPr id="10" name="Picture 10" descr="http://www.icreatemagazine.com/wp-content/uploads/2013/12/Drop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8" y="1688767"/>
            <a:ext cx="617363" cy="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ts.unl.edu/images/app_box_256x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0" y="1688767"/>
            <a:ext cx="598493" cy="5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infrastructure of the Botnet cannot be taken down</a:t>
            </a:r>
          </a:p>
          <a:p>
            <a:pPr lvl="1"/>
            <a:r>
              <a:rPr lang="en-US" dirty="0" smtClean="0"/>
              <a:t>It’s a vital service most of us use</a:t>
            </a:r>
          </a:p>
          <a:p>
            <a:r>
              <a:rPr lang="en-US" dirty="0" smtClean="0"/>
              <a:t>Attacker’s </a:t>
            </a:r>
            <a:r>
              <a:rPr lang="en-US" dirty="0"/>
              <a:t>account is NEVER compromised</a:t>
            </a:r>
          </a:p>
          <a:p>
            <a:pPr lvl="1"/>
            <a:r>
              <a:rPr lang="en-US" dirty="0"/>
              <a:t>Even if token is exposed during initial infection it is extremely difficult to associate with an account (with the exception of </a:t>
            </a:r>
            <a:r>
              <a:rPr lang="en-US" dirty="0" err="1"/>
              <a:t>DropBox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 smtClean="0"/>
              <a:t>It is therefore extremely difficult to take down the specific account used for the initial compromise</a:t>
            </a:r>
          </a:p>
          <a:p>
            <a:pPr lvl="1"/>
            <a:r>
              <a:rPr lang="en-US" dirty="0" smtClean="0"/>
              <a:t>Moreover, it has no actual effect on existing infections or future ones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Mitigations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Easy to turn EFSS into </a:t>
            </a:r>
            <a:r>
              <a:rPr lang="en-US" dirty="0"/>
              <a:t>an infrastructure for endpoint compromise, providing a channel for C&amp;C, data exfiltration, and remote </a:t>
            </a:r>
            <a:r>
              <a:rPr lang="en-US" dirty="0" smtClean="0"/>
              <a:t>access</a:t>
            </a:r>
          </a:p>
          <a:p>
            <a:pPr lvl="0"/>
            <a:r>
              <a:rPr lang="en-US" dirty="0" smtClean="0"/>
              <a:t>Compromise with tokens rather than passwords</a:t>
            </a:r>
          </a:p>
          <a:p>
            <a:pPr lvl="0"/>
            <a:r>
              <a:rPr lang="en-US" dirty="0" smtClean="0"/>
              <a:t>Tokens usage make compromise almost undetectable and sometimes irreversible (for an account)</a:t>
            </a:r>
          </a:p>
          <a:p>
            <a:pPr lvl="0"/>
            <a:r>
              <a:rPr lang="en-US" dirty="0"/>
              <a:t>Attacks based on the above architecture have been witnessed in the wild (for example, in “</a:t>
            </a:r>
            <a:r>
              <a:rPr lang="en-US" u="sng" dirty="0">
                <a:hlinkClick r:id="rId2"/>
              </a:rPr>
              <a:t>The Inception Framework</a:t>
            </a:r>
            <a:r>
              <a:rPr lang="en-US" dirty="0"/>
              <a:t>  ” – analysis by Blue Coat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 </a:t>
            </a:r>
            <a:r>
              <a:rPr lang="en-US" dirty="0"/>
              <a:t>and perimeter security </a:t>
            </a:r>
            <a:r>
              <a:rPr lang="en-US" dirty="0" smtClean="0"/>
              <a:t>won’t cut it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malicious code persists on the </a:t>
            </a:r>
            <a:r>
              <a:rPr lang="en-US" dirty="0" smtClean="0"/>
              <a:t>endpoint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abnormal outbound traffic channels are observed on the </a:t>
            </a:r>
            <a:r>
              <a:rPr lang="en-US" dirty="0" smtClean="0"/>
              <a:t>wire</a:t>
            </a:r>
          </a:p>
          <a:p>
            <a:r>
              <a:rPr lang="en-US" dirty="0" smtClean="0"/>
              <a:t>Vendors could do better</a:t>
            </a:r>
          </a:p>
          <a:p>
            <a:pPr lvl="1"/>
            <a:r>
              <a:rPr lang="en-US" dirty="0" smtClean="0"/>
              <a:t>Improve proactive detection (location alerts for tokens)</a:t>
            </a:r>
          </a:p>
          <a:p>
            <a:pPr lvl="1"/>
            <a:r>
              <a:rPr lang="en-US" dirty="0" smtClean="0"/>
              <a:t>2FA for new devices (even with token access only)</a:t>
            </a:r>
          </a:p>
          <a:p>
            <a:pPr lvl="1"/>
            <a:r>
              <a:rPr lang="en-US" dirty="0" smtClean="0"/>
              <a:t>Allow revocation of any existing application token</a:t>
            </a:r>
          </a:p>
          <a:p>
            <a:r>
              <a:rPr lang="en-US" dirty="0" smtClean="0"/>
              <a:t>Vendor will always struggle though with the right balance of security and mobility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1DF885-D310-4D10-8FAC-3930B3AC40D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– Improve Control of EFSS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Access Security Broker (CASB) Solutions</a:t>
            </a:r>
          </a:p>
          <a:p>
            <a:pPr lvl="1"/>
            <a:r>
              <a:rPr lang="en-US" dirty="0" smtClean="0"/>
              <a:t>Anomaly detection and device control at the enterprise level rather than the individual service level</a:t>
            </a:r>
          </a:p>
          <a:p>
            <a:pPr lvl="1"/>
            <a:r>
              <a:rPr lang="en-US" dirty="0"/>
              <a:t>Apply enterprise wide policies to new devices</a:t>
            </a:r>
          </a:p>
          <a:p>
            <a:pPr lvl="1"/>
            <a:r>
              <a:rPr lang="en-US" dirty="0" smtClean="0"/>
              <a:t>Block </a:t>
            </a:r>
            <a:r>
              <a:rPr lang="en-US" dirty="0"/>
              <a:t>&amp; </a:t>
            </a:r>
            <a:r>
              <a:rPr lang="en-US" dirty="0" smtClean="0"/>
              <a:t>alert </a:t>
            </a:r>
            <a:r>
              <a:rPr lang="en-US" dirty="0"/>
              <a:t>on rapid changes in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Alert </a:t>
            </a:r>
            <a:r>
              <a:rPr lang="en-US" dirty="0"/>
              <a:t>on abnormal usage (file loaded from one device and deleted quickly on another for example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What’s wrong with current botnets?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– It’s All About the Data Stupid!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Attackers are after enterprise data and not after individual endpoints</a:t>
            </a:r>
          </a:p>
          <a:p>
            <a:r>
              <a:rPr lang="en-US" dirty="0" smtClean="0"/>
              <a:t>A successful attack (e.g. 145M user accounts, 70M credit card numbers, 300K medical records, 4M employee evaluation forms) must express itself in abusive data access</a:t>
            </a:r>
          </a:p>
          <a:p>
            <a:r>
              <a:rPr lang="en-US" dirty="0" smtClean="0"/>
              <a:t>Deploy monitoring, detection and control solutions around data repositories</a:t>
            </a:r>
          </a:p>
          <a:p>
            <a:pPr lvl="1"/>
            <a:r>
              <a:rPr lang="en-US" dirty="0" smtClean="0"/>
              <a:t>SQL databases, NoSQL repositories, File servers, SharePoint deployments</a:t>
            </a:r>
          </a:p>
          <a:p>
            <a:pPr lvl="1"/>
            <a:r>
              <a:rPr lang="en-US" dirty="0" smtClean="0"/>
              <a:t>See everything, detect abnormal and abusive access patterns, react by denying further access to potentially compromised machines and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60" y="457201"/>
            <a:ext cx="10969943" cy="54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8575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2438" indent="-2286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Download </a:t>
            </a:r>
            <a:r>
              <a:rPr lang="en-US" b="1" dirty="0" smtClean="0">
                <a:solidFill>
                  <a:schemeClr val="bg1"/>
                </a:solidFill>
              </a:rPr>
              <a:t>HII report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Imperva.com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-vassets.ea.com/Assets/Resources/Image/Screenshots/MKTG_PvZ_E3_Screens_02.jpg?cb=1412974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12" y="162900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</a:t>
            </a:r>
            <a:r>
              <a:rPr lang="en-US" dirty="0" smtClean="0"/>
              <a:t>Chain </a:t>
            </a:r>
            <a:r>
              <a:rPr lang="en-US" dirty="0"/>
              <a:t>Vs. Kill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Some things you allegedly need for a botnet</a:t>
            </a:r>
          </a:p>
          <a:p>
            <a:pPr lvl="1"/>
            <a:r>
              <a:rPr lang="en-US" dirty="0" smtClean="0"/>
              <a:t>0-day exploit</a:t>
            </a:r>
          </a:p>
          <a:p>
            <a:pPr lvl="1"/>
            <a:r>
              <a:rPr lang="en-US" dirty="0" smtClean="0"/>
              <a:t>Injection code</a:t>
            </a:r>
          </a:p>
          <a:p>
            <a:pPr lvl="1"/>
            <a:r>
              <a:rPr lang="en-US" dirty="0" smtClean="0"/>
              <a:t>Malware persistence</a:t>
            </a:r>
          </a:p>
          <a:p>
            <a:pPr lvl="1"/>
            <a:r>
              <a:rPr lang="en-US" dirty="0" smtClean="0"/>
              <a:t>Communication channel and protocol</a:t>
            </a:r>
          </a:p>
          <a:p>
            <a:pPr lvl="1"/>
            <a:r>
              <a:rPr lang="en-US" dirty="0" smtClean="0"/>
              <a:t>C&amp;C and Drop server infrastructure with your own code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Some things security solutions claim to do</a:t>
            </a:r>
          </a:p>
          <a:p>
            <a:pPr lvl="1"/>
            <a:r>
              <a:rPr lang="en-US" dirty="0" smtClean="0"/>
              <a:t>Detect malicious code</a:t>
            </a:r>
          </a:p>
          <a:p>
            <a:pPr lvl="1"/>
            <a:r>
              <a:rPr lang="en-US" dirty="0" smtClean="0"/>
              <a:t>Detect malicious code behavior</a:t>
            </a:r>
          </a:p>
          <a:p>
            <a:pPr lvl="1"/>
            <a:r>
              <a:rPr lang="en-US" dirty="0" smtClean="0"/>
              <a:t>Identify malicious persistent code</a:t>
            </a:r>
          </a:p>
          <a:p>
            <a:pPr lvl="1"/>
            <a:r>
              <a:rPr lang="en-US" dirty="0" smtClean="0"/>
              <a:t>Detect malicious communication channels</a:t>
            </a:r>
          </a:p>
          <a:p>
            <a:pPr lvl="1"/>
            <a:r>
              <a:rPr lang="en-US" dirty="0" smtClean="0"/>
              <a:t>Detect unusual communication channels</a:t>
            </a:r>
          </a:p>
          <a:p>
            <a:pPr lvl="1"/>
            <a:r>
              <a:rPr lang="en-US" dirty="0" smtClean="0"/>
              <a:t>Detect communication with bad servers</a:t>
            </a:r>
          </a:p>
          <a:p>
            <a:pPr lvl="1"/>
            <a:r>
              <a:rPr lang="en-US" dirty="0" smtClean="0"/>
              <a:t>Take down malicious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AutoShape 2" descr="Image result for plants vs zomb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Grail of 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use complex exploits</a:t>
            </a:r>
          </a:p>
          <a:p>
            <a:r>
              <a:rPr lang="en-US" dirty="0" smtClean="0"/>
              <a:t>Don’t need to install malicious software</a:t>
            </a:r>
          </a:p>
          <a:p>
            <a:r>
              <a:rPr lang="en-US" dirty="0" smtClean="0"/>
              <a:t>Don’t need to build C&amp;C infrastructure</a:t>
            </a:r>
          </a:p>
          <a:p>
            <a:r>
              <a:rPr lang="en-US" dirty="0" smtClean="0"/>
              <a:t>Don’t use shady network protocols for exfiltration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Rely on existing software</a:t>
            </a:r>
          </a:p>
          <a:p>
            <a:r>
              <a:rPr lang="en-US" dirty="0" smtClean="0"/>
              <a:t>Use standard communication channels</a:t>
            </a:r>
          </a:p>
          <a:p>
            <a:r>
              <a:rPr lang="en-US" dirty="0" smtClean="0"/>
              <a:t>Rely on existing infrastructure for C&amp;C and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http://beforeitsnews.com/mediadrop/uploads/2013/38/30e732bc153d88579cabaa9f6056cbcaff11a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74" y="3725173"/>
            <a:ext cx="3048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(II)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Use Cloud File Synchronization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It’s Cool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cdn.toonvectors.com/images/35/15758/toonvectors-15758-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943099"/>
            <a:ext cx="2971800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They are There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Gartner calls this EFSS</a:t>
            </a:r>
          </a:p>
          <a:p>
            <a:pPr lvl="1"/>
            <a:r>
              <a:rPr lang="en-US" dirty="0" smtClean="0"/>
              <a:t>Enterprise File Sharing and Synchronization</a:t>
            </a:r>
          </a:p>
          <a:p>
            <a:r>
              <a:rPr lang="en-US" dirty="0"/>
              <a:t>42% of more than 300 surveyed IT professionals had a corporate account for online file sharing and collaboration services this year, compared to 28% in 2012, according to McClure</a:t>
            </a:r>
          </a:p>
          <a:p>
            <a:r>
              <a:rPr lang="en-US" dirty="0" smtClean="0"/>
              <a:t>OneDrive, Google Drive, Box &amp; </a:t>
            </a:r>
            <a:r>
              <a:rPr lang="en-US" dirty="0" err="1" smtClean="0"/>
              <a:t>DropBox</a:t>
            </a:r>
            <a:r>
              <a:rPr lang="en-US" dirty="0" smtClean="0"/>
              <a:t> &gt; 65% of business usage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6D73C-4132-4FA4-94C0-810D33A37B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4209437"/>
            <a:ext cx="1366233" cy="17341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65812" y="532135"/>
            <a:ext cx="3450149" cy="3267685"/>
            <a:chOff x="6475412" y="532135"/>
            <a:chExt cx="3450149" cy="3267685"/>
          </a:xfrm>
        </p:grpSpPr>
        <p:sp>
          <p:nvSpPr>
            <p:cNvPr id="12" name="Rectangle 11"/>
            <p:cNvSpPr/>
            <p:nvPr/>
          </p:nvSpPr>
          <p:spPr>
            <a:xfrm>
              <a:off x="7093452" y="3276600"/>
              <a:ext cx="22140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Business Usage Survey</a:t>
              </a:r>
            </a:p>
            <a:p>
              <a:pPr algn="ctr"/>
              <a:r>
                <a:rPr lang="en-US" sz="1400" dirty="0">
                  <a:hlinkClick r:id="rId4"/>
                </a:rPr>
                <a:t>451 Research</a:t>
              </a:r>
              <a:r>
                <a:rPr lang="en-US" sz="1400" dirty="0"/>
                <a:t> </a:t>
              </a:r>
              <a:endParaRPr lang="en-US" sz="14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412" y="532135"/>
              <a:ext cx="3450149" cy="27725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909701" y="2555230"/>
            <a:ext cx="2823511" cy="3312170"/>
            <a:chOff x="9295921" y="2631430"/>
            <a:chExt cx="2823511" cy="3312170"/>
          </a:xfrm>
        </p:grpSpPr>
        <p:sp>
          <p:nvSpPr>
            <p:cNvPr id="11" name="Rectangle 10"/>
            <p:cNvSpPr/>
            <p:nvPr/>
          </p:nvSpPr>
          <p:spPr>
            <a:xfrm>
              <a:off x="9447556" y="5420380"/>
              <a:ext cx="25202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/>
                <a:t>Mobile Downloads </a:t>
              </a:r>
              <a:r>
                <a:rPr lang="en-US" sz="1400" dirty="0" smtClean="0"/>
                <a:t>(Millions)</a:t>
              </a:r>
              <a:endParaRPr lang="en-US" sz="1400" b="1" dirty="0" smtClean="0"/>
            </a:p>
            <a:p>
              <a:pPr algn="ctr"/>
              <a:r>
                <a:rPr lang="en-US" sz="1400" b="1" dirty="0" err="1" smtClean="0">
                  <a:hlinkClick r:id="rId6"/>
                </a:rPr>
                <a:t>Xyo</a:t>
              </a:r>
              <a:endParaRPr lang="en-US" sz="14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95921" y="2631430"/>
              <a:ext cx="2823511" cy="2841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4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5">
      <a:dk1>
        <a:sysClr val="windowText" lastClr="000000"/>
      </a:dk1>
      <a:lt1>
        <a:sysClr val="window" lastClr="FFFFFF"/>
      </a:lt1>
      <a:dk2>
        <a:srgbClr val="D5D2CA"/>
      </a:dk2>
      <a:lt2>
        <a:srgbClr val="8B8178"/>
      </a:lt2>
      <a:accent1>
        <a:srgbClr val="2E1A47"/>
      </a:accent1>
      <a:accent2>
        <a:srgbClr val="E87722"/>
      </a:accent2>
      <a:accent3>
        <a:srgbClr val="78BE20"/>
      </a:accent3>
      <a:accent4>
        <a:srgbClr val="00A9E0"/>
      </a:accent4>
      <a:accent5>
        <a:srgbClr val="582C83"/>
      </a:accent5>
      <a:accent6>
        <a:srgbClr val="427730"/>
      </a:accent6>
      <a:hlink>
        <a:srgbClr val="00A9E0"/>
      </a:hlink>
      <a:folHlink>
        <a:srgbClr val="4F2D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1546</Words>
  <Application>Microsoft Office PowerPoint</Application>
  <PresentationFormat>Custom</PresentationFormat>
  <Paragraphs>317</Paragraphs>
  <Slides>41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Man in the Cloud Attacks</vt:lpstr>
      <vt:lpstr>A Little Bit About Us</vt:lpstr>
      <vt:lpstr>Agenda</vt:lpstr>
      <vt:lpstr>Motivation (I)</vt:lpstr>
      <vt:lpstr>Infection Chain Vs. Kill Chain</vt:lpstr>
      <vt:lpstr>The Holy Grail of Attackers</vt:lpstr>
      <vt:lpstr>Motivation (II)</vt:lpstr>
      <vt:lpstr>Because It’s Cool</vt:lpstr>
      <vt:lpstr>Because They are There</vt:lpstr>
      <vt:lpstr>The Workings of EFSS</vt:lpstr>
      <vt:lpstr>EFSS Has All the Right Pieces</vt:lpstr>
      <vt:lpstr>Motivation (III)</vt:lpstr>
      <vt:lpstr>(OAuth) Tokens</vt:lpstr>
      <vt:lpstr>Passwords Vs. Tokens</vt:lpstr>
      <vt:lpstr>Getting Tokens</vt:lpstr>
      <vt:lpstr>Passwords Vs. Tokens (Round 2)</vt:lpstr>
      <vt:lpstr>Man In The Cloud (MITC) Attacks</vt:lpstr>
      <vt:lpstr>Concept</vt:lpstr>
      <vt:lpstr>Synchronize Victim’s Machine with Attacker Account</vt:lpstr>
      <vt:lpstr>Finding and Replacing Tokens</vt:lpstr>
      <vt:lpstr>Obtain Victim’s Token</vt:lpstr>
      <vt:lpstr>Some Details – Google Drive</vt:lpstr>
      <vt:lpstr>Some Details – The “Malicious” Code</vt:lpstr>
      <vt:lpstr>Some Details – The “Malicious” Code</vt:lpstr>
      <vt:lpstr>MITC Attack Scenarios – Quick Double Switch</vt:lpstr>
      <vt:lpstr>MITC Attack Scenarios – Quick Double Switch</vt:lpstr>
      <vt:lpstr>MITC Attack Scenarios – Quick Double Switch</vt:lpstr>
      <vt:lpstr>MITC Attack Scenarios – Remote Code Execution</vt:lpstr>
      <vt:lpstr>Remote Code Execution - Details</vt:lpstr>
      <vt:lpstr>Demo</vt:lpstr>
      <vt:lpstr>Additional Attack Scenarios</vt:lpstr>
      <vt:lpstr>Native Detection and Mitigation</vt:lpstr>
      <vt:lpstr>Detecting a Compromise</vt:lpstr>
      <vt:lpstr>Recovery From a Compromise</vt:lpstr>
      <vt:lpstr>Takedown</vt:lpstr>
      <vt:lpstr>Conclusions &amp; Mitigations</vt:lpstr>
      <vt:lpstr>Summary</vt:lpstr>
      <vt:lpstr>Mitigation</vt:lpstr>
      <vt:lpstr>Mitigation – Improve Control of EFSS</vt:lpstr>
      <vt:lpstr>Mitigation – It’s All About the Data Stupid!</vt:lpstr>
      <vt:lpstr>PowerPoint Presentation</vt:lpstr>
    </vt:vector>
  </TitlesOfParts>
  <Manager/>
  <Company>Imperva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Ryan Fetterhoff</dc:creator>
  <cp:keywords/>
  <dc:description/>
  <cp:lastModifiedBy>Sagie Dulce</cp:lastModifiedBy>
  <cp:revision>203</cp:revision>
  <dcterms:created xsi:type="dcterms:W3CDTF">2015-01-30T22:31:21Z</dcterms:created>
  <dcterms:modified xsi:type="dcterms:W3CDTF">2015-10-22T12:34:51Z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Jive_LatestUserAccountName">
    <vt:lpwstr>Sagie.Dulce@imperva.com</vt:lpwstr>
  </property>
  <property fmtid="{D5CDD505-2E9C-101B-9397-08002B2CF9AE}" pid="4" name="Offisync_UniqueId">
    <vt:lpwstr>11549</vt:lpwstr>
  </property>
  <property fmtid="{D5CDD505-2E9C-101B-9397-08002B2CF9AE}" pid="5" name="Offisync_ProviderInitializationData">
    <vt:lpwstr>https://imperva.jiveon.com</vt:lpwstr>
  </property>
  <property fmtid="{D5CDD505-2E9C-101B-9397-08002B2CF9AE}" pid="6" name="Offisync_ServerID">
    <vt:lpwstr>64e33a5d-ade0-4ca2-b622-308fa5b61983</vt:lpwstr>
  </property>
  <property fmtid="{D5CDD505-2E9C-101B-9397-08002B2CF9AE}" pid="7" name="Jive_VersionGuid">
    <vt:lpwstr>796b0456-a52b-4320-9c22-f37fb92de94b</vt:lpwstr>
  </property>
</Properties>
</file>