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6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5"/>
    <a:srgbClr val="D8A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555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staley\Downloads\2017%20Membership%20Year%20End%20Report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staley\Downloads\2017%20Membership%20Year%20End%20Report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2017 Corporate Membership</a:t>
            </a:r>
            <a:r>
              <a:rPr lang="en-US" baseline="0"/>
              <a:t> Sales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'[2017 Membership Year End Report (1).xlsx]CORPORATE MEMBERSHIP SALES'!$B$15</c:f>
              <c:strCache>
                <c:ptCount val="1"/>
                <c:pt idx="0">
                  <c:v>Total Sold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CA-46FC-8F9F-847CDCEB89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CA-46FC-8F9F-847CDCEB89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CA-46FC-8F9F-847CDCEB8965}"/>
              </c:ext>
            </c:extLst>
          </c:dPt>
          <c:cat>
            <c:strRef>
              <c:f>'[2017 Membership Year End Report (1).xlsx]CORPORATE MEMBERSHIP SALES'!$A$16:$A$18</c:f>
              <c:strCache>
                <c:ptCount val="3"/>
                <c:pt idx="0">
                  <c:v>Contribuor Corporate Membership</c:v>
                </c:pt>
                <c:pt idx="1">
                  <c:v>Premier Corporate Membership</c:v>
                </c:pt>
                <c:pt idx="2">
                  <c:v>Elite Corporate Membership</c:v>
                </c:pt>
              </c:strCache>
            </c:strRef>
          </c:cat>
          <c:val>
            <c:numRef>
              <c:f>'[2017 Membership Year End Report (1).xlsx]CORPORATE MEMBERSHIP SALES'!$B$16:$B$18</c:f>
              <c:numCache>
                <c:formatCode>General</c:formatCode>
                <c:ptCount val="3"/>
                <c:pt idx="0">
                  <c:v>57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CA-46FC-8F9F-847CDCEB8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2017 Individual Membership 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'[2017 Membership Year End Report (1).xlsx]INDIVIDUAL MEMERSHIP SALES'!$C$15</c:f>
              <c:strCache>
                <c:ptCount val="1"/>
                <c:pt idx="0">
                  <c:v>Total Sold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E9-44F2-82AA-D846B27DEF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E9-44F2-82AA-D846B27DEF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E9-44F2-82AA-D846B27DEF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E9-44F2-82AA-D846B27DEF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AE9-44F2-82AA-D846B27DEF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AE9-44F2-82AA-D846B27DEFA0}"/>
              </c:ext>
            </c:extLst>
          </c:dPt>
          <c:cat>
            <c:strRef>
              <c:f>'[2017 Membership Year End Report (1).xlsx]INDIVIDUAL MEMERSHIP SALES'!$B$16:$B$21</c:f>
              <c:strCache>
                <c:ptCount val="6"/>
                <c:pt idx="0">
                  <c:v>Student Membership</c:v>
                </c:pt>
                <c:pt idx="1">
                  <c:v>Regional Membership</c:v>
                </c:pt>
                <c:pt idx="2">
                  <c:v>1 year Individual Membership</c:v>
                </c:pt>
                <c:pt idx="3">
                  <c:v>2 year Individual Membership</c:v>
                </c:pt>
                <c:pt idx="4">
                  <c:v>Lifetime Membership</c:v>
                </c:pt>
                <c:pt idx="5">
                  <c:v>Honorary Membership</c:v>
                </c:pt>
              </c:strCache>
            </c:strRef>
          </c:cat>
          <c:val>
            <c:numRef>
              <c:f>'[2017 Membership Year End Report (1).xlsx]INDIVIDUAL MEMERSHIP SALES'!$C$16:$C$21</c:f>
              <c:numCache>
                <c:formatCode>#,##0</c:formatCode>
                <c:ptCount val="6"/>
                <c:pt idx="0">
                  <c:v>115</c:v>
                </c:pt>
                <c:pt idx="1">
                  <c:v>209</c:v>
                </c:pt>
                <c:pt idx="2">
                  <c:v>2648</c:v>
                </c:pt>
                <c:pt idx="3">
                  <c:v>481</c:v>
                </c:pt>
                <c:pt idx="4">
                  <c:v>132</c:v>
                </c:pt>
                <c:pt idx="5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AE9-44F2-82AA-D846B27DE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620" y="2279035"/>
            <a:ext cx="6809780" cy="1470025"/>
          </a:xfrm>
        </p:spPr>
        <p:txBody>
          <a:bodyPr/>
          <a:lstStyle>
            <a:lvl1pPr algn="l">
              <a:defRPr>
                <a:solidFill>
                  <a:srgbClr val="D8A51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2620" y="4034810"/>
            <a:ext cx="612398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46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8518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6F7C92-B666-BE4A-87BA-E45BF689715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6F7C92-B666-BE4A-87BA-E45BF689715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6F7C92-B666-BE4A-87BA-E45BF689715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0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6F7C92-B666-BE4A-87BA-E45BF689715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1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6F7C92-B666-BE4A-87BA-E45BF689715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2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6F7C92-B666-BE4A-87BA-E45BF689715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6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6F7C92-B666-BE4A-87BA-E45BF689715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7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6F7C92-B666-BE4A-87BA-E45BF689715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1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6F7C92-B666-BE4A-87BA-E45BF689715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6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6F7C92-B666-BE4A-87BA-E45BF689715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9C67AB-B614-C742-93A2-1DCA2D6D2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2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28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917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468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OWASP_Mobile_Security_Testing_Guide" TargetMode="External"/><Relationship Id="rId3" Type="http://schemas.openxmlformats.org/officeDocument/2006/relationships/hyperlink" Target="https://www.owasp.org/index.php/OWASP_Risk_Rating_Management" TargetMode="External"/><Relationship Id="rId7" Type="http://schemas.openxmlformats.org/officeDocument/2006/relationships/hyperlink" Target="https://www.owasp.org/index.php/OWASP_Secure_Software_Development_Lifecycle_Project" TargetMode="External"/><Relationship Id="rId12" Type="http://schemas.openxmlformats.org/officeDocument/2006/relationships/hyperlink" Target="https://www.owasp.org/index.php/OWASP_Security_Operations_Center_(SOC)_Framework_Project" TargetMode="External"/><Relationship Id="rId2" Type="http://schemas.openxmlformats.org/officeDocument/2006/relationships/hyperlink" Target="https://www.owasp.org/index.php/OWASP_iGoat_Tool_Proje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wasp.org/index.php/OWASP_SecurityRAT_Project" TargetMode="External"/><Relationship Id="rId11" Type="http://schemas.openxmlformats.org/officeDocument/2006/relationships/hyperlink" Target="https://www.owasp.org/index.php/OWASP_Top_5_Machine_Learning_Risks" TargetMode="External"/><Relationship Id="rId5" Type="http://schemas.openxmlformats.org/officeDocument/2006/relationships/hyperlink" Target="https://www.owasp.org/index.php?title=New!&amp;action=edit&amp;redlink=1" TargetMode="External"/><Relationship Id="rId10" Type="http://schemas.openxmlformats.org/officeDocument/2006/relationships/hyperlink" Target="https://www.owasp.org/index.php/OWASP_Cyber_Defense_Matrix" TargetMode="External"/><Relationship Id="rId4" Type="http://schemas.openxmlformats.org/officeDocument/2006/relationships/hyperlink" Target="https://www.owasp.org/index.php/OWASP_DevSlop_Project" TargetMode="External"/><Relationship Id="rId9" Type="http://schemas.openxmlformats.org/officeDocument/2006/relationships/hyperlink" Target="https://www.owasp.org/index.php/OWASP_Anti-Ransomware_Guide_Project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OWASP_Security_Logging_Project" TargetMode="External"/><Relationship Id="rId3" Type="http://schemas.openxmlformats.org/officeDocument/2006/relationships/hyperlink" Target="https://www.owasp.org/index.php/OWASP_SeraphimDroid_Project" TargetMode="External"/><Relationship Id="rId7" Type="http://schemas.openxmlformats.org/officeDocument/2006/relationships/hyperlink" Target="https://www.owasp.org/index.php/OWASP_Automated_Threats_to_Web_Applications" TargetMode="External"/><Relationship Id="rId2" Type="http://schemas.openxmlformats.org/officeDocument/2006/relationships/hyperlink" Target="https://www.owasp.org/index.php/OWASP_Security_Knowledge_Framework#tab.3DMa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wasp.org/index.php/OWASP_Snakes_and_Ladders" TargetMode="External"/><Relationship Id="rId5" Type="http://schemas.openxmlformats.org/officeDocument/2006/relationships/hyperlink" Target="https://www.owasp.org/index.php/OWASP_Juice_Shop_Project" TargetMode="External"/><Relationship Id="rId4" Type="http://schemas.openxmlformats.org/officeDocument/2006/relationships/hyperlink" Target="https://www.owasp.org/index.php/OWASP_DefectDojo_Projec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OWASP BOD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24 January 2018</a:t>
            </a:r>
          </a:p>
          <a:p>
            <a:r>
              <a:rPr lang="en-US" dirty="0"/>
              <a:t>13.00 -14.30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F0691-BDC7-4BE2-A849-1152F0BE1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2017 Chapters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93CA7-5322-4E99-811C-6E5305C6A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9375"/>
          </a:xfrm>
        </p:spPr>
        <p:txBody>
          <a:bodyPr/>
          <a:lstStyle/>
          <a:p>
            <a:r>
              <a:rPr lang="en-US" dirty="0"/>
              <a:t>294 Total Chapters</a:t>
            </a:r>
          </a:p>
          <a:p>
            <a:r>
              <a:rPr lang="en-US" dirty="0"/>
              <a:t>37 Chapter Events through OCMS</a:t>
            </a:r>
          </a:p>
          <a:p>
            <a:r>
              <a:rPr lang="en-US" dirty="0"/>
              <a:t>24 Chapters have moved to meetup, 3,500 members have attended at least one meetup event in 2017</a:t>
            </a:r>
          </a:p>
        </p:txBody>
      </p:sp>
    </p:spTree>
    <p:extLst>
      <p:ext uri="{BB962C8B-B14F-4D97-AF65-F5344CB8AC3E}">
        <p14:creationId xmlns:p14="http://schemas.microsoft.com/office/powerpoint/2010/main" val="3156395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33D861-E5D2-4C6D-AFED-34D051110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85700"/>
              </p:ext>
            </p:extLst>
          </p:nvPr>
        </p:nvGraphicFramePr>
        <p:xfrm>
          <a:off x="28876" y="44997"/>
          <a:ext cx="8537607" cy="6601920"/>
        </p:xfrm>
        <a:graphic>
          <a:graphicData uri="http://schemas.openxmlformats.org/drawingml/2006/table">
            <a:tbl>
              <a:tblPr/>
              <a:tblGrid>
                <a:gridCol w="1515979">
                  <a:extLst>
                    <a:ext uri="{9D8B030D-6E8A-4147-A177-3AD203B41FA5}">
                      <a16:colId xmlns:a16="http://schemas.microsoft.com/office/drawing/2014/main" val="3472908225"/>
                    </a:ext>
                  </a:extLst>
                </a:gridCol>
                <a:gridCol w="2213810">
                  <a:extLst>
                    <a:ext uri="{9D8B030D-6E8A-4147-A177-3AD203B41FA5}">
                      <a16:colId xmlns:a16="http://schemas.microsoft.com/office/drawing/2014/main" val="3939628274"/>
                    </a:ext>
                  </a:extLst>
                </a:gridCol>
                <a:gridCol w="1099642">
                  <a:extLst>
                    <a:ext uri="{9D8B030D-6E8A-4147-A177-3AD203B41FA5}">
                      <a16:colId xmlns:a16="http://schemas.microsoft.com/office/drawing/2014/main" val="2654945471"/>
                    </a:ext>
                  </a:extLst>
                </a:gridCol>
                <a:gridCol w="669864">
                  <a:extLst>
                    <a:ext uri="{9D8B030D-6E8A-4147-A177-3AD203B41FA5}">
                      <a16:colId xmlns:a16="http://schemas.microsoft.com/office/drawing/2014/main" val="1305468470"/>
                    </a:ext>
                  </a:extLst>
                </a:gridCol>
                <a:gridCol w="709737">
                  <a:extLst>
                    <a:ext uri="{9D8B030D-6E8A-4147-A177-3AD203B41FA5}">
                      <a16:colId xmlns:a16="http://schemas.microsoft.com/office/drawing/2014/main" val="1863575947"/>
                    </a:ext>
                  </a:extLst>
                </a:gridCol>
                <a:gridCol w="709737">
                  <a:extLst>
                    <a:ext uri="{9D8B030D-6E8A-4147-A177-3AD203B41FA5}">
                      <a16:colId xmlns:a16="http://schemas.microsoft.com/office/drawing/2014/main" val="3944972488"/>
                    </a:ext>
                  </a:extLst>
                </a:gridCol>
                <a:gridCol w="757584">
                  <a:extLst>
                    <a:ext uri="{9D8B030D-6E8A-4147-A177-3AD203B41FA5}">
                      <a16:colId xmlns:a16="http://schemas.microsoft.com/office/drawing/2014/main" val="1409255612"/>
                    </a:ext>
                  </a:extLst>
                </a:gridCol>
                <a:gridCol w="861254">
                  <a:extLst>
                    <a:ext uri="{9D8B030D-6E8A-4147-A177-3AD203B41FA5}">
                      <a16:colId xmlns:a16="http://schemas.microsoft.com/office/drawing/2014/main" val="2422774965"/>
                    </a:ext>
                  </a:extLst>
                </a:gridCol>
              </a:tblGrid>
              <a:tr h="196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of 1.6.18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Combined YTD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  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  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190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PRELIMINARY-UNRECONCILLED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Accrual basis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US-EU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YTD US-EU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YTD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Over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808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32168"/>
                  </a:ext>
                </a:extLst>
              </a:tr>
              <a:tr h="1638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540511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Conference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18,474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10,474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2,546,448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2,174,347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372,101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476789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34,665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45,833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(11,168)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479,854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556,000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(76,146)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677440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 &amp; Advertising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750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(750)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6,333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9,000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(2,667)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647335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Donated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3,520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3,520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42,240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42,240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192134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3,407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1,407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36,014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24,000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12,014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579479"/>
                  </a:ext>
                </a:extLst>
              </a:tr>
              <a:tr h="187724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 Chapter/Proj Supporter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14,571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14,571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61,574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61,574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537376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74,637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56,583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18,054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3,172,463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2,763,347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409,116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962259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651106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Community Outreach Projects/Chapters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12,301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32,852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(20,551)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177,477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326,730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(149,253)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611832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&amp; Admin -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33,353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25,858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7,495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380,523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362,645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17,878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666822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Conference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50,611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23,638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26,973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1,880,346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1,469,653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410,693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405628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(5,000)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20,250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(9,750)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377571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 Chapter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9,364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16,000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(6,636)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182,712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192,000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(9,288)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372512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Donated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3,520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3,520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42,240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42,240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383584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Fees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14,575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(6,575)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170,656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177,400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(6,744)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103526"/>
                  </a:ext>
                </a:extLst>
              </a:tr>
              <a:tr h="187724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24,621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18,139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6,481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472,920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440,503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32,417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923078"/>
                  </a:ext>
                </a:extLst>
              </a:tr>
              <a:tr h="187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141,771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136,062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5,709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3,327,123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2,998,931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328,192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95664"/>
                  </a:ext>
                </a:extLst>
              </a:tr>
              <a:tr h="187724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(67,134)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(79,479)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12,345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(154,660)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(235,584)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80,924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248772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(67,134)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(79,479)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12,345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(154,660)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(235,584)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80,924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075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436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6E1E-8AAF-4853-ADD2-AF7A7F061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AppSec</a:t>
            </a:r>
            <a:r>
              <a:rPr lang="en-US" b="1" dirty="0"/>
              <a:t> EU / </a:t>
            </a:r>
            <a:r>
              <a:rPr lang="en-US" b="1" dirty="0" err="1"/>
              <a:t>AppSec</a:t>
            </a:r>
            <a:r>
              <a:rPr lang="en-US" b="1" dirty="0"/>
              <a:t> USA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AEBDF-A3CC-426A-A186-85A640833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AppSec</a:t>
            </a:r>
            <a:r>
              <a:rPr lang="en-US" dirty="0"/>
              <a:t> EU- London, UK</a:t>
            </a:r>
          </a:p>
          <a:p>
            <a:pPr lvl="1"/>
            <a:r>
              <a:rPr lang="en-US" dirty="0"/>
              <a:t>Chapter Conference Call (IL and UK)</a:t>
            </a:r>
          </a:p>
          <a:p>
            <a:pPr lvl="1"/>
            <a:r>
              <a:rPr lang="en-US" dirty="0"/>
              <a:t>Dates June / July</a:t>
            </a:r>
          </a:p>
          <a:p>
            <a:pPr lvl="1"/>
            <a:r>
              <a:rPr lang="en-US" dirty="0"/>
              <a:t>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AppSec</a:t>
            </a:r>
            <a:r>
              <a:rPr lang="en-US" dirty="0"/>
              <a:t> USA</a:t>
            </a:r>
          </a:p>
          <a:p>
            <a:pPr lvl="1">
              <a:buFontTx/>
              <a:buChar char="-"/>
            </a:pPr>
            <a:r>
              <a:rPr lang="en-US" dirty="0"/>
              <a:t>Dates 6-13 October 2018</a:t>
            </a:r>
          </a:p>
          <a:p>
            <a:pPr lvl="1">
              <a:buFontTx/>
              <a:buChar char="-"/>
            </a:pPr>
            <a:r>
              <a:rPr lang="en-US" dirty="0"/>
              <a:t>San Jose, CA</a:t>
            </a:r>
          </a:p>
          <a:p>
            <a:pPr lvl="1">
              <a:buFontTx/>
              <a:buChar char="-"/>
            </a:pPr>
            <a:r>
              <a:rPr lang="en-US" dirty="0"/>
              <a:t>Fairmont Hotel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5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322CA-CA64-4DB8-817A-5C345DDC0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NYC RFP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4C454-FDB9-4747-9321-99888BEC8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</a:t>
            </a:r>
          </a:p>
          <a:p>
            <a:r>
              <a:rPr lang="en-US" dirty="0"/>
              <a:t>Approach</a:t>
            </a:r>
          </a:p>
          <a:p>
            <a:r>
              <a:rPr lang="en-US" dirty="0"/>
              <a:t>BOD needs – CV’s and Bios</a:t>
            </a:r>
          </a:p>
          <a:p>
            <a:r>
              <a:rPr lang="en-US" dirty="0"/>
              <a:t>Industry Committee – RFP Oversight and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08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82BF-E4B5-493C-9A5C-870EDB392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Executive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1CBE3-1634-4179-845D-090CCE5C9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1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55395-386C-485D-8ED6-8799E8E8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517A4-D5E5-4EC2-804C-7D0744AA8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7378"/>
            <a:ext cx="8229600" cy="4627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2018 Board of Directors</a:t>
            </a:r>
          </a:p>
          <a:p>
            <a:pPr marL="0" indent="0">
              <a:buNone/>
            </a:pPr>
            <a:r>
              <a:rPr lang="en-US" dirty="0"/>
              <a:t>Martin Knobloch – Chairman</a:t>
            </a:r>
          </a:p>
          <a:p>
            <a:pPr marL="0" indent="0">
              <a:buNone/>
            </a:pPr>
            <a:r>
              <a:rPr lang="en-US" dirty="0" err="1"/>
              <a:t>Chenxi</a:t>
            </a:r>
            <a:r>
              <a:rPr lang="en-US" dirty="0"/>
              <a:t> Wang </a:t>
            </a:r>
            <a:r>
              <a:rPr lang="en-US" dirty="0" err="1"/>
              <a:t>Ph.D</a:t>
            </a:r>
            <a:r>
              <a:rPr lang="en-US" dirty="0"/>
              <a:t> - Vice Chairman</a:t>
            </a:r>
          </a:p>
          <a:p>
            <a:pPr marL="0" indent="0">
              <a:buNone/>
            </a:pPr>
            <a:r>
              <a:rPr lang="en-US" dirty="0"/>
              <a:t>Andrew van der Stock- Treasurer</a:t>
            </a:r>
          </a:p>
          <a:p>
            <a:pPr marL="0" indent="0">
              <a:buNone/>
            </a:pPr>
            <a:r>
              <a:rPr lang="en-US" dirty="0"/>
              <a:t>Owen Pendlebury – Secretary</a:t>
            </a:r>
          </a:p>
          <a:p>
            <a:pPr marL="0" indent="0">
              <a:buNone/>
            </a:pPr>
            <a:r>
              <a:rPr lang="en-US" dirty="0"/>
              <a:t>Matt Konda</a:t>
            </a:r>
          </a:p>
          <a:p>
            <a:pPr marL="0" indent="0">
              <a:buNone/>
            </a:pPr>
            <a:r>
              <a:rPr lang="en-US" dirty="0" err="1"/>
              <a:t>Sherif</a:t>
            </a:r>
            <a:r>
              <a:rPr lang="en-US" dirty="0"/>
              <a:t> Mansour</a:t>
            </a:r>
          </a:p>
          <a:p>
            <a:pPr marL="0" indent="0">
              <a:buNone/>
            </a:pPr>
            <a:r>
              <a:rPr lang="en-US" dirty="0"/>
              <a:t>Greg Anderson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9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D9E0-F15C-44D0-8BAB-DFCE8317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FF9A4-0CB0-4BA3-89EB-1CB9E1B72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635" y="1099686"/>
            <a:ext cx="8229600" cy="470915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Approval of December Meeting Minutes</a:t>
            </a:r>
          </a:p>
          <a:p>
            <a:r>
              <a:rPr lang="en-US" sz="2400" dirty="0"/>
              <a:t>Overview / Year Info on 2017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Membership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Projects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Chapters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Financial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err="1"/>
              <a:t>AppSec</a:t>
            </a:r>
            <a:r>
              <a:rPr lang="en-US" sz="2600" dirty="0"/>
              <a:t> EU / </a:t>
            </a:r>
            <a:r>
              <a:rPr lang="en-US" sz="2600" dirty="0" err="1"/>
              <a:t>AppSec</a:t>
            </a:r>
            <a:r>
              <a:rPr lang="en-US" sz="2600" dirty="0"/>
              <a:t> USA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NYC RFP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Next Meeting / Conference Call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Any Other Business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Executive Session</a:t>
            </a:r>
          </a:p>
        </p:txBody>
      </p:sp>
    </p:spTree>
    <p:extLst>
      <p:ext uri="{BB962C8B-B14F-4D97-AF65-F5344CB8AC3E}">
        <p14:creationId xmlns:p14="http://schemas.microsoft.com/office/powerpoint/2010/main" val="224259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5A2E9-6DA0-448D-BD33-6D77055B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Membership 2017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548034"/>
              </p:ext>
            </p:extLst>
          </p:nvPr>
        </p:nvGraphicFramePr>
        <p:xfrm>
          <a:off x="1025090" y="1092467"/>
          <a:ext cx="6429675" cy="2555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52D0A8B-083C-4047-88BC-22B6F7A05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109105"/>
              </p:ext>
            </p:extLst>
          </p:nvPr>
        </p:nvGraphicFramePr>
        <p:xfrm>
          <a:off x="1020277" y="3628725"/>
          <a:ext cx="6092792" cy="2633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0729">
                  <a:extLst>
                    <a:ext uri="{9D8B030D-6E8A-4147-A177-3AD203B41FA5}">
                      <a16:colId xmlns:a16="http://schemas.microsoft.com/office/drawing/2014/main" val="1175496638"/>
                    </a:ext>
                  </a:extLst>
                </a:gridCol>
                <a:gridCol w="2262063">
                  <a:extLst>
                    <a:ext uri="{9D8B030D-6E8A-4147-A177-3AD203B41FA5}">
                      <a16:colId xmlns:a16="http://schemas.microsoft.com/office/drawing/2014/main" val="1994096617"/>
                    </a:ext>
                  </a:extLst>
                </a:gridCol>
              </a:tblGrid>
              <a:tr h="7298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Membership Type</a:t>
                      </a:r>
                      <a:endParaRPr lang="en-US" sz="1600" b="0" i="0" u="none" strike="noStrike" dirty="0">
                        <a:solidFill>
                          <a:srgbClr val="664F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Total Sold</a:t>
                      </a:r>
                      <a:endParaRPr lang="en-US" sz="1600" b="0" i="0" u="none" strike="noStrike" dirty="0">
                        <a:solidFill>
                          <a:srgbClr val="664F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82520802"/>
                  </a:ext>
                </a:extLst>
              </a:tr>
              <a:tr h="388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Contribuor Corporate Membership</a:t>
                      </a:r>
                      <a:endParaRPr lang="en-US" sz="1600" b="0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57</a:t>
                      </a:r>
                      <a:endParaRPr lang="en-US" sz="1600" b="0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029281460"/>
                  </a:ext>
                </a:extLst>
              </a:tr>
              <a:tr h="3304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Premier Corporate Membership</a:t>
                      </a:r>
                      <a:endParaRPr lang="en-US" sz="1600" b="0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90404615"/>
                  </a:ext>
                </a:extLst>
              </a:tr>
              <a:tr h="444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Elite Corporate Membership</a:t>
                      </a:r>
                      <a:endParaRPr lang="en-US" sz="1600" b="0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273529471"/>
                  </a:ext>
                </a:extLst>
              </a:tr>
              <a:tr h="2438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67</a:t>
                      </a:r>
                      <a:endParaRPr lang="en-US" sz="1600" b="1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887837766"/>
                  </a:ext>
                </a:extLst>
              </a:tr>
              <a:tr h="4718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Note: this number reflects all companies that at one time or another had an active Corporate Membership with OWASP in 2017</a:t>
                      </a:r>
                      <a:endParaRPr lang="en-US" sz="1600" b="0" i="0" u="none" strike="noStrike" dirty="0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255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01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2D62F-5B2A-4E39-8D63-DD35BA4E6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2017 Individual Memberships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064593"/>
              </p:ext>
            </p:extLst>
          </p:nvPr>
        </p:nvGraphicFramePr>
        <p:xfrm>
          <a:off x="553453" y="1220003"/>
          <a:ext cx="6915751" cy="347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17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E518E-8B6F-402E-A56D-27CC70CFD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2017 Individual Memberships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A8F128-65E8-4151-A4A9-C7BB209FDD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466518"/>
              </p:ext>
            </p:extLst>
          </p:nvPr>
        </p:nvGraphicFramePr>
        <p:xfrm>
          <a:off x="1034716" y="1732755"/>
          <a:ext cx="5808847" cy="4624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767">
                  <a:extLst>
                    <a:ext uri="{9D8B030D-6E8A-4147-A177-3AD203B41FA5}">
                      <a16:colId xmlns:a16="http://schemas.microsoft.com/office/drawing/2014/main" val="1492552898"/>
                    </a:ext>
                  </a:extLst>
                </a:gridCol>
                <a:gridCol w="3141080">
                  <a:extLst>
                    <a:ext uri="{9D8B030D-6E8A-4147-A177-3AD203B41FA5}">
                      <a16:colId xmlns:a16="http://schemas.microsoft.com/office/drawing/2014/main" val="127157022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Membership Type</a:t>
                      </a:r>
                      <a:endParaRPr lang="en-US" sz="2000" b="0" i="0" u="none" strike="noStrike" dirty="0">
                        <a:solidFill>
                          <a:srgbClr val="664F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Total Sold</a:t>
                      </a:r>
                      <a:endParaRPr lang="en-US" sz="2000" b="0" i="0" u="none" strike="noStrike">
                        <a:solidFill>
                          <a:srgbClr val="664F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841364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Student Membership</a:t>
                      </a:r>
                      <a:endParaRPr lang="en-US" sz="2000" b="0" i="0" u="none" strike="noStrike" dirty="0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115</a:t>
                      </a:r>
                      <a:endParaRPr lang="en-US" sz="2000" b="0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2347623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Regional Membership</a:t>
                      </a:r>
                      <a:endParaRPr lang="en-US" sz="2000" b="0" i="0" u="none" strike="noStrike" dirty="0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209</a:t>
                      </a:r>
                      <a:endParaRPr lang="en-US" sz="2000" b="0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93321425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1 year Individual Membership</a:t>
                      </a:r>
                      <a:endParaRPr lang="en-US" sz="2000" b="0" i="0" u="none" strike="noStrike" dirty="0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2,648</a:t>
                      </a:r>
                      <a:endParaRPr lang="en-US" sz="2000" b="0" i="0" u="none" strike="noStrike" dirty="0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1812668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2 year Individual Membership</a:t>
                      </a:r>
                      <a:endParaRPr lang="en-US" sz="2000" b="0" i="0" u="none" strike="noStrike" dirty="0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481</a:t>
                      </a:r>
                      <a:endParaRPr lang="en-US" sz="2000" b="0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2284362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Lifetime Membership</a:t>
                      </a:r>
                      <a:endParaRPr lang="en-US" sz="2000" b="0" i="0" u="none" strike="noStrike" dirty="0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132</a:t>
                      </a:r>
                      <a:endParaRPr lang="en-US" sz="2000" b="0" i="0" u="none" strike="noStrike" dirty="0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2836201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Honorary Membership</a:t>
                      </a:r>
                      <a:endParaRPr lang="en-US" sz="2000" b="0" i="0" u="none" strike="noStrike" dirty="0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117</a:t>
                      </a:r>
                      <a:endParaRPr lang="en-US" sz="2000" b="0" i="0" u="none" strike="noStrike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8644973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Total </a:t>
                      </a:r>
                      <a:endParaRPr lang="en-US" sz="2000" b="0" i="0" u="none" strike="noStrike" dirty="0">
                        <a:solidFill>
                          <a:srgbClr val="664F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3702</a:t>
                      </a:r>
                      <a:endParaRPr lang="en-US" sz="2000" b="0" i="0" u="none" strike="noStrike">
                        <a:solidFill>
                          <a:srgbClr val="664F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428484846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*Note: this number reflects all individuals that at one time or another had an active individual membership with OWASP in 2017</a:t>
                      </a:r>
                      <a:endParaRPr lang="en-US" sz="2000" b="0" i="0" u="none" strike="noStrike" dirty="0">
                        <a:solidFill>
                          <a:srgbClr val="A88EA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48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13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531CD-346C-4B33-83C8-18291D58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Projects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4D9F7-1457-40D5-A919-997FF1482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3533"/>
            <a:ext cx="8229600" cy="473081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300"/>
              </a:spcBef>
              <a:spcAft>
                <a:spcPts val="100"/>
              </a:spcAft>
              <a:buNone/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Tool Projects</a:t>
            </a:r>
            <a:endParaRPr lang="en-US" sz="4000" dirty="0"/>
          </a:p>
          <a:p>
            <a:pPr marL="22860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1155CC"/>
                </a:solidFill>
                <a:latin typeface="Arial" panose="020B0604020202020204" pitchFamily="34" charset="0"/>
                <a:hlinkClick r:id="rId2"/>
              </a:rPr>
              <a:t>OWASP </a:t>
            </a:r>
            <a:r>
              <a:rPr lang="en-US" u="sng" dirty="0" err="1">
                <a:solidFill>
                  <a:srgbClr val="1155CC"/>
                </a:solidFill>
                <a:latin typeface="Arial" panose="020B0604020202020204" pitchFamily="34" charset="0"/>
                <a:hlinkClick r:id="rId2"/>
              </a:rPr>
              <a:t>iGoat</a:t>
            </a:r>
            <a:r>
              <a:rPr lang="en-US" u="sng" dirty="0">
                <a:solidFill>
                  <a:srgbClr val="1155CC"/>
                </a:solidFill>
                <a:latin typeface="Arial" panose="020B0604020202020204" pitchFamily="34" charset="0"/>
                <a:hlinkClick r:id="rId2"/>
              </a:rPr>
              <a:t> Tool Project</a:t>
            </a:r>
            <a:endParaRPr lang="en-US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22860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1155CC"/>
                </a:solidFill>
                <a:latin typeface="Arial" panose="020B0604020202020204" pitchFamily="34" charset="0"/>
                <a:hlinkClick r:id="rId3"/>
              </a:rPr>
              <a:t>OWASP Risk Rating Management</a:t>
            </a:r>
            <a:endParaRPr lang="en-US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228600"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1155CC"/>
                </a:solidFill>
                <a:latin typeface="Arial" panose="020B0604020202020204" pitchFamily="34" charset="0"/>
                <a:hlinkClick r:id="rId4"/>
              </a:rPr>
              <a:t>OWASP </a:t>
            </a:r>
            <a:r>
              <a:rPr lang="en-US" u="sng" dirty="0" err="1">
                <a:solidFill>
                  <a:srgbClr val="1155CC"/>
                </a:solidFill>
                <a:latin typeface="Arial" panose="020B0604020202020204" pitchFamily="34" charset="0"/>
                <a:hlinkClick r:id="rId4"/>
              </a:rPr>
              <a:t>DevSlop</a:t>
            </a:r>
            <a:r>
              <a:rPr lang="en-US" u="sng" dirty="0">
                <a:solidFill>
                  <a:srgbClr val="1155CC"/>
                </a:solidFill>
                <a:latin typeface="Arial" panose="020B0604020202020204" pitchFamily="34" charset="0"/>
                <a:hlinkClick r:id="rId4"/>
              </a:rPr>
              <a:t> Project</a:t>
            </a:r>
            <a:r>
              <a:rPr lang="en-US" u="sng" dirty="0">
                <a:solidFill>
                  <a:srgbClr val="1155CC"/>
                </a:solidFill>
                <a:latin typeface="Arial" panose="020B0604020202020204" pitchFamily="34" charset="0"/>
              </a:rPr>
              <a:t> </a:t>
            </a:r>
            <a:r>
              <a:rPr lang="en-US" u="sng" dirty="0">
                <a:solidFill>
                  <a:srgbClr val="1155CC"/>
                </a:solidFill>
                <a:latin typeface="Arial" panose="020B0604020202020204" pitchFamily="34" charset="0"/>
                <a:hlinkClick r:id="rId5"/>
              </a:rPr>
              <a:t>New!</a:t>
            </a:r>
            <a:endParaRPr lang="en-US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228600" fontAlgn="base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1155CC"/>
                </a:solidFill>
                <a:latin typeface="Arial" panose="020B0604020202020204" pitchFamily="34" charset="0"/>
                <a:hlinkClick r:id="rId6"/>
              </a:rPr>
              <a:t>OWASP </a:t>
            </a:r>
            <a:r>
              <a:rPr lang="en-US" u="sng" dirty="0" err="1">
                <a:solidFill>
                  <a:srgbClr val="1155CC"/>
                </a:solidFill>
                <a:latin typeface="Arial" panose="020B0604020202020204" pitchFamily="34" charset="0"/>
                <a:hlinkClick r:id="rId6"/>
              </a:rPr>
              <a:t>SecurityRAT</a:t>
            </a:r>
            <a:r>
              <a:rPr lang="en-US" u="sng" dirty="0">
                <a:solidFill>
                  <a:srgbClr val="1155CC"/>
                </a:solidFill>
                <a:latin typeface="Arial" panose="020B0604020202020204" pitchFamily="34" charset="0"/>
                <a:hlinkClick r:id="rId6"/>
              </a:rPr>
              <a:t> Project</a:t>
            </a:r>
            <a:endParaRPr lang="en-US" u="sng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0" indent="0" fontAlgn="base">
              <a:spcAft>
                <a:spcPts val="100"/>
              </a:spcAft>
              <a:buNone/>
            </a:pPr>
            <a:endParaRPr lang="en-US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914400" lvl="2" indent="0" algn="ctr">
              <a:spcBef>
                <a:spcPts val="300"/>
              </a:spcBef>
              <a:spcAft>
                <a:spcPts val="100"/>
              </a:spcAft>
              <a:buNone/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Documentation Projects</a:t>
            </a:r>
            <a:endParaRPr lang="en-US" sz="4000" dirty="0"/>
          </a:p>
          <a:p>
            <a:pPr marL="22860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1155CC"/>
                </a:solidFill>
                <a:latin typeface="Arial" panose="020B0604020202020204" pitchFamily="34" charset="0"/>
                <a:hlinkClick r:id="rId7"/>
              </a:rPr>
              <a:t>OWASP_Secure_Software_Development_Lifecycle_Project</a:t>
            </a:r>
            <a:endParaRPr lang="en-US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22860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55CC"/>
                </a:solidFill>
                <a:latin typeface="Arial" panose="020B0604020202020204" pitchFamily="34" charset="0"/>
                <a:hlinkClick r:id="rId8"/>
              </a:rPr>
              <a:t>OWASP Mobile Security Testing Guide</a:t>
            </a:r>
            <a:endParaRPr lang="en-US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22860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55CC"/>
                </a:solidFill>
                <a:latin typeface="Arial" panose="020B0604020202020204" pitchFamily="34" charset="0"/>
                <a:hlinkClick r:id="rId9"/>
              </a:rPr>
              <a:t>OWASP </a:t>
            </a:r>
            <a:r>
              <a:rPr lang="en-US" dirty="0" err="1">
                <a:solidFill>
                  <a:srgbClr val="1155CC"/>
                </a:solidFill>
                <a:latin typeface="Arial" panose="020B0604020202020204" pitchFamily="34" charset="0"/>
                <a:hlinkClick r:id="rId9"/>
              </a:rPr>
              <a:t>Ransomeware</a:t>
            </a:r>
            <a:r>
              <a:rPr lang="en-US" dirty="0">
                <a:solidFill>
                  <a:srgbClr val="1155CC"/>
                </a:solidFill>
                <a:latin typeface="Arial" panose="020B0604020202020204" pitchFamily="34" charset="0"/>
                <a:hlinkClick r:id="rId9"/>
              </a:rPr>
              <a:t> Guide Project</a:t>
            </a:r>
            <a:endParaRPr lang="en-US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22860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55CC"/>
                </a:solidFill>
                <a:latin typeface="Arial" panose="020B0604020202020204" pitchFamily="34" charset="0"/>
                <a:hlinkClick r:id="rId10"/>
              </a:rPr>
              <a:t>OWASP Cyber Defense Matrix</a:t>
            </a:r>
            <a:endParaRPr lang="en-US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22860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55CC"/>
                </a:solidFill>
                <a:latin typeface="Arial" panose="020B0604020202020204" pitchFamily="34" charset="0"/>
                <a:hlinkClick r:id="rId11"/>
              </a:rPr>
              <a:t>OWASP Top 5 Machine Learning Risks</a:t>
            </a:r>
            <a:endParaRPr lang="en-US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228600" fontAlgn="base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55CC"/>
                </a:solidFill>
                <a:latin typeface="Arial" panose="020B0604020202020204" pitchFamily="34" charset="0"/>
                <a:hlinkClick r:id="rId12"/>
              </a:rPr>
              <a:t>OWASP Security Operations Center SOC Framework Project</a:t>
            </a:r>
            <a:endParaRPr lang="en-US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24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7CFB7-FC66-4971-89E4-C1504E3CA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Project Review for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A097C-3BEF-4798-A4CE-3E772106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782"/>
            <a:ext cx="8229600" cy="50532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300"/>
              </a:spcBef>
              <a:spcAft>
                <a:spcPts val="100"/>
              </a:spcAft>
              <a:buNone/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Incubator to Lab Status</a:t>
            </a:r>
            <a:endParaRPr lang="en-US" sz="4000" b="1" dirty="0"/>
          </a:p>
          <a:p>
            <a:pPr marL="0" indent="0" algn="ctr">
              <a:spcBef>
                <a:spcPts val="300"/>
              </a:spcBef>
              <a:spcAft>
                <a:spcPts val="100"/>
              </a:spcAft>
              <a:buNone/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Tool Projects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en-US" sz="4000" dirty="0"/>
          </a:p>
          <a:p>
            <a:pPr marL="22860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000" u="sng" dirty="0">
                <a:solidFill>
                  <a:srgbClr val="0B0080"/>
                </a:solidFill>
                <a:latin typeface="Arial" panose="020B0604020202020204" pitchFamily="34" charset="0"/>
                <a:hlinkClick r:id="rId2"/>
              </a:rPr>
              <a:t>OWASP Security Knowledge Framework</a:t>
            </a:r>
            <a:endParaRPr lang="en-US" sz="4000" dirty="0">
              <a:solidFill>
                <a:srgbClr val="362B36"/>
              </a:solidFill>
              <a:latin typeface="Arial" panose="020B0604020202020204" pitchFamily="34" charset="0"/>
            </a:endParaRPr>
          </a:p>
          <a:p>
            <a:pPr marL="228600" fontAlgn="base">
              <a:buFont typeface="Arial" panose="020B0604020202020204" pitchFamily="34" charset="0"/>
              <a:buChar char="•"/>
            </a:pPr>
            <a:r>
              <a:rPr lang="en-US" sz="4000" u="sng" dirty="0">
                <a:solidFill>
                  <a:srgbClr val="0B0080"/>
                </a:solidFill>
                <a:latin typeface="Arial" panose="020B0604020202020204" pitchFamily="34" charset="0"/>
                <a:hlinkClick r:id="rId3"/>
              </a:rPr>
              <a:t>OWASP </a:t>
            </a:r>
            <a:r>
              <a:rPr lang="en-US" sz="4000" u="sng" dirty="0" err="1">
                <a:solidFill>
                  <a:srgbClr val="0B0080"/>
                </a:solidFill>
                <a:latin typeface="Arial" panose="020B0604020202020204" pitchFamily="34" charset="0"/>
                <a:hlinkClick r:id="rId3"/>
              </a:rPr>
              <a:t>SeraphimDroid</a:t>
            </a:r>
            <a:r>
              <a:rPr lang="en-US" sz="4000" u="sng" dirty="0">
                <a:solidFill>
                  <a:srgbClr val="0B0080"/>
                </a:solidFill>
                <a:latin typeface="Arial" panose="020B0604020202020204" pitchFamily="34" charset="0"/>
                <a:hlinkClick r:id="rId3"/>
              </a:rPr>
              <a:t> Project</a:t>
            </a:r>
            <a:endParaRPr lang="en-US" sz="4000" dirty="0">
              <a:solidFill>
                <a:srgbClr val="362B36"/>
              </a:solidFill>
              <a:latin typeface="Arial" panose="020B0604020202020204" pitchFamily="34" charset="0"/>
            </a:endParaRPr>
          </a:p>
          <a:p>
            <a:pPr marL="228600" fontAlgn="base">
              <a:buFont typeface="Arial" panose="020B0604020202020204" pitchFamily="34" charset="0"/>
              <a:buChar char="•"/>
            </a:pPr>
            <a:r>
              <a:rPr lang="en-US" sz="4000" u="sng" dirty="0">
                <a:solidFill>
                  <a:srgbClr val="0B0080"/>
                </a:solidFill>
                <a:latin typeface="Arial" panose="020B0604020202020204" pitchFamily="34" charset="0"/>
                <a:hlinkClick r:id="rId4"/>
              </a:rPr>
              <a:t>OWASP </a:t>
            </a:r>
            <a:r>
              <a:rPr lang="en-US" sz="4000" u="sng" dirty="0" err="1">
                <a:solidFill>
                  <a:srgbClr val="0B0080"/>
                </a:solidFill>
                <a:latin typeface="Arial" panose="020B0604020202020204" pitchFamily="34" charset="0"/>
                <a:hlinkClick r:id="rId4"/>
              </a:rPr>
              <a:t>DefectDojo</a:t>
            </a:r>
            <a:r>
              <a:rPr lang="en-US" sz="4000" u="sng" dirty="0">
                <a:solidFill>
                  <a:srgbClr val="0B0080"/>
                </a:solidFill>
                <a:latin typeface="Arial" panose="020B0604020202020204" pitchFamily="34" charset="0"/>
                <a:hlinkClick r:id="rId4"/>
              </a:rPr>
              <a:t> Project</a:t>
            </a:r>
            <a:endParaRPr lang="en-US" sz="4000" dirty="0">
              <a:solidFill>
                <a:srgbClr val="362B36"/>
              </a:solidFill>
              <a:latin typeface="Arial" panose="020B0604020202020204" pitchFamily="34" charset="0"/>
            </a:endParaRPr>
          </a:p>
          <a:p>
            <a:pPr marL="228600" fontAlgn="base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4000" u="sng" dirty="0">
                <a:solidFill>
                  <a:srgbClr val="0B0080"/>
                </a:solidFill>
                <a:latin typeface="Arial" panose="020B0604020202020204" pitchFamily="34" charset="0"/>
                <a:hlinkClick r:id="rId5"/>
              </a:rPr>
              <a:t>OWASP Juice Shop Project</a:t>
            </a:r>
            <a:endParaRPr lang="en-US" sz="4000" dirty="0">
              <a:solidFill>
                <a:srgbClr val="362B36"/>
              </a:solidFill>
              <a:latin typeface="Arial" panose="020B0604020202020204" pitchFamily="34" charset="0"/>
            </a:endParaRPr>
          </a:p>
          <a:p>
            <a:pPr marL="0" indent="0" algn="ctr">
              <a:spcBef>
                <a:spcPts val="300"/>
              </a:spcBef>
              <a:spcAft>
                <a:spcPts val="100"/>
              </a:spcAft>
              <a:buNone/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Documentation Projects</a:t>
            </a:r>
            <a:endParaRPr lang="en-US" sz="4000" b="1" dirty="0"/>
          </a:p>
          <a:p>
            <a:pPr marL="22860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000" u="sng" dirty="0">
                <a:solidFill>
                  <a:srgbClr val="0B0080"/>
                </a:solidFill>
                <a:latin typeface="Arial" panose="020B0604020202020204" pitchFamily="34" charset="0"/>
                <a:hlinkClick r:id="rId6"/>
              </a:rPr>
              <a:t>OWASP Snakes and Ladders Project</a:t>
            </a:r>
            <a:r>
              <a:rPr lang="en-US" sz="4000" dirty="0">
                <a:solidFill>
                  <a:srgbClr val="362B36"/>
                </a:solidFill>
                <a:latin typeface="Arial" panose="020B0604020202020204" pitchFamily="34" charset="0"/>
              </a:rPr>
              <a:t> </a:t>
            </a:r>
          </a:p>
          <a:p>
            <a:pPr marL="228600" fontAlgn="base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4000" u="sng" dirty="0">
                <a:solidFill>
                  <a:srgbClr val="0B0080"/>
                </a:solidFill>
                <a:latin typeface="Arial" panose="020B0604020202020204" pitchFamily="34" charset="0"/>
                <a:hlinkClick r:id="rId7"/>
              </a:rPr>
              <a:t>OWASP Automated Threats to Web Applications</a:t>
            </a:r>
            <a:endParaRPr lang="en-US" sz="4000" dirty="0">
              <a:solidFill>
                <a:srgbClr val="362B36"/>
              </a:solidFill>
              <a:latin typeface="Arial" panose="020B0604020202020204" pitchFamily="34" charset="0"/>
            </a:endParaRPr>
          </a:p>
          <a:p>
            <a:pPr marL="0" indent="0" algn="ctr">
              <a:spcBef>
                <a:spcPts val="300"/>
              </a:spcBef>
              <a:spcAft>
                <a:spcPts val="100"/>
              </a:spcAft>
              <a:buNone/>
            </a:pPr>
            <a:r>
              <a:rPr lang="en-US" sz="4000" b="1" dirty="0">
                <a:solidFill>
                  <a:srgbClr val="362B36"/>
                </a:solidFill>
                <a:latin typeface="Arial" panose="020B0604020202020204" pitchFamily="34" charset="0"/>
              </a:rPr>
              <a:t>Code Projects </a:t>
            </a:r>
            <a:endParaRPr lang="en-US" sz="4000" b="1" dirty="0"/>
          </a:p>
          <a:p>
            <a:pPr marL="228600" fontAlgn="base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4000" u="sng" dirty="0">
                <a:solidFill>
                  <a:srgbClr val="0B0080"/>
                </a:solidFill>
                <a:latin typeface="Arial" panose="020B0604020202020204" pitchFamily="34" charset="0"/>
                <a:hlinkClick r:id="rId8"/>
              </a:rPr>
              <a:t>OWASP Security Logging Project</a:t>
            </a:r>
            <a:endParaRPr lang="en-US" sz="4000" dirty="0">
              <a:solidFill>
                <a:srgbClr val="362B36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1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A67F-848E-4D92-B6B0-10362A072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Project Reviews Pending Finalization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BC4AA-1D5B-41F1-9022-2928108F1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Lab to Flagship Status</a:t>
            </a:r>
          </a:p>
          <a:p>
            <a:pPr fontAlgn="base"/>
            <a:r>
              <a:rPr lang="en-US" b="1" dirty="0"/>
              <a:t>OWASP Security Knowledge Framework Project</a:t>
            </a:r>
          </a:p>
          <a:p>
            <a:r>
              <a:rPr lang="en-US" b="1" dirty="0"/>
              <a:t>Incubator to Flagship Status</a:t>
            </a:r>
            <a:endParaRPr lang="en-US" dirty="0"/>
          </a:p>
          <a:p>
            <a:pPr fontAlgn="base"/>
            <a:r>
              <a:rPr lang="en-US" b="1" dirty="0"/>
              <a:t>OWASP Security Mobile Testing Guide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5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798</Words>
  <Application>Microsoft Office PowerPoint</Application>
  <PresentationFormat>On-screen Show (4:3)</PresentationFormat>
  <Paragraphs>245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OWASP BOD Meeting</vt:lpstr>
      <vt:lpstr>GOVERNANCE</vt:lpstr>
      <vt:lpstr>Agenda</vt:lpstr>
      <vt:lpstr>Membership 2017</vt:lpstr>
      <vt:lpstr>2017 Individual Memberships</vt:lpstr>
      <vt:lpstr>2017 Individual Memberships</vt:lpstr>
      <vt:lpstr>Projects 2017</vt:lpstr>
      <vt:lpstr>Project Review for 2017</vt:lpstr>
      <vt:lpstr>Project Reviews Pending Finalization </vt:lpstr>
      <vt:lpstr>2017 Chapters</vt:lpstr>
      <vt:lpstr>PowerPoint Presentation</vt:lpstr>
      <vt:lpstr>AppSec EU / AppSec USA</vt:lpstr>
      <vt:lpstr>NYC RFP</vt:lpstr>
      <vt:lpstr>Executive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Calder</dc:creator>
  <cp:lastModifiedBy>Karen Staley</cp:lastModifiedBy>
  <cp:revision>12</cp:revision>
  <dcterms:created xsi:type="dcterms:W3CDTF">2013-10-03T18:23:08Z</dcterms:created>
  <dcterms:modified xsi:type="dcterms:W3CDTF">2018-01-24T03:07:21Z</dcterms:modified>
</cp:coreProperties>
</file>