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59" r:id="rId6"/>
    <p:sldId id="270" r:id="rId7"/>
    <p:sldId id="260" r:id="rId8"/>
    <p:sldId id="261" r:id="rId9"/>
    <p:sldId id="265" r:id="rId10"/>
    <p:sldId id="266" r:id="rId11"/>
    <p:sldId id="263" r:id="rId12"/>
    <p:sldId id="264" r:id="rId13"/>
    <p:sldId id="269" r:id="rId14"/>
    <p:sldId id="267" r:id="rId15"/>
    <p:sldId id="268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AFF"/>
    <a:srgbClr val="46A4FF"/>
    <a:srgbClr val="52BF48"/>
    <a:srgbClr val="44AA6C"/>
    <a:srgbClr val="FF0003"/>
    <a:srgbClr val="FFAE0D"/>
    <a:srgbClr val="FFA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C579-4AFD-054F-952B-B371188C60CC}" type="datetimeFigureOut">
              <a:rPr lang="de-DE" smtClean="0"/>
              <a:t>30.06.14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FA8FC-1BAA-284E-9FAE-16DFC7D8B8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73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Wer</a:t>
            </a:r>
            <a:r>
              <a:rPr lang="fr-FR" dirty="0" smtClean="0"/>
              <a:t> </a:t>
            </a:r>
            <a:r>
              <a:rPr lang="fr-FR" dirty="0" err="1" smtClean="0"/>
              <a:t>kennt</a:t>
            </a:r>
            <a:r>
              <a:rPr lang="fr-FR" dirty="0" smtClean="0"/>
              <a:t> den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Angriff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bereits</a:t>
            </a:r>
            <a:r>
              <a:rPr lang="fr-FR" baseline="0" dirty="0" smtClean="0"/>
              <a:t>?</a:t>
            </a:r>
            <a:endParaRPr lang="fr-FR" dirty="0" smtClean="0"/>
          </a:p>
          <a:p>
            <a:r>
              <a:rPr lang="fr-FR" dirty="0" smtClean="0"/>
              <a:t>Browser Reconnaissance and Exfiltration via Adaptive Compression of</a:t>
            </a:r>
            <a:r>
              <a:rPr lang="fr-FR" baseline="0" dirty="0" smtClean="0"/>
              <a:t> </a:t>
            </a:r>
            <a:r>
              <a:rPr lang="fr-FR" dirty="0" err="1" smtClean="0"/>
              <a:t>Hypertext</a:t>
            </a:r>
            <a:r>
              <a:rPr lang="fr-FR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8FC-1BAA-284E-9FAE-16DFC7D8B88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65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pool</a:t>
            </a:r>
            <a:r>
              <a:rPr lang="de-DE" dirty="0" smtClean="0"/>
              <a:t> wird</a:t>
            </a:r>
            <a:r>
              <a:rPr lang="de-DE" baseline="0" dirty="0" smtClean="0"/>
              <a:t> immer </a:t>
            </a:r>
            <a:r>
              <a:rPr lang="de-DE" baseline="0" dirty="0" err="1" smtClean="0"/>
              <a:t>angh</a:t>
            </a:r>
            <a:r>
              <a:rPr lang="de-DE" baseline="0" dirty="0" err="1" smtClean="0"/>
              <a:t>ängt</a:t>
            </a:r>
            <a:r>
              <a:rPr lang="de-DE" baseline="0" dirty="0" smtClean="0"/>
              <a:t>. 1 </a:t>
            </a:r>
            <a:r>
              <a:rPr lang="de-DE" baseline="0" dirty="0" err="1" smtClean="0"/>
              <a:t>request</a:t>
            </a:r>
            <a:r>
              <a:rPr lang="de-DE" baseline="0" dirty="0" smtClean="0"/>
              <a:t> pro </a:t>
            </a:r>
            <a:r>
              <a:rPr lang="de-DE" baseline="0" dirty="0" err="1" smtClean="0"/>
              <a:t>zeichen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2 </a:t>
            </a:r>
            <a:r>
              <a:rPr lang="de-DE" baseline="0" dirty="0" err="1" smtClean="0"/>
              <a:t>tries</a:t>
            </a:r>
            <a:r>
              <a:rPr lang="de-DE" baseline="0" dirty="0" smtClean="0"/>
              <a:t>: doppelt so viele </a:t>
            </a:r>
            <a:r>
              <a:rPr lang="de-DE" baseline="0" dirty="0" err="1" smtClean="0"/>
              <a:t>requests</a:t>
            </a:r>
            <a:r>
              <a:rPr lang="de-DE" baseline="0" dirty="0" smtClean="0"/>
              <a:t>. Ebenfalls </a:t>
            </a:r>
            <a:r>
              <a:rPr lang="de-DE" baseline="0" dirty="0" err="1" smtClean="0"/>
              <a:t>option</a:t>
            </a:r>
            <a:r>
              <a:rPr lang="de-DE" baseline="0" dirty="0" smtClean="0"/>
              <a:t>. Nutzt </a:t>
            </a:r>
            <a:r>
              <a:rPr lang="de-DE" baseline="0" dirty="0" err="1" smtClean="0"/>
              <a:t>zeichen</a:t>
            </a:r>
            <a:r>
              <a:rPr lang="de-DE" baseline="0" dirty="0" smtClean="0"/>
              <a:t>, die nicht im Geheimnis vorkommen als </a:t>
            </a:r>
            <a:r>
              <a:rPr lang="de-DE" baseline="0" dirty="0" err="1" smtClean="0"/>
              <a:t>padding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Noch mehr </a:t>
            </a:r>
            <a:r>
              <a:rPr lang="de-DE" baseline="0" dirty="0" err="1" smtClean="0"/>
              <a:t>probleme</a:t>
            </a:r>
            <a:r>
              <a:rPr lang="de-DE" baseline="0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8FC-1BAA-284E-9FAE-16DFC7D8B88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12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</a:t>
            </a:r>
            <a:r>
              <a:rPr lang="de-DE" dirty="0" smtClean="0"/>
              <a:t>ögliche Lösung: 4</a:t>
            </a:r>
            <a:r>
              <a:rPr lang="de-DE" baseline="0" dirty="0" smtClean="0"/>
              <a:t> Zeichen auf einmal raten.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8FC-1BAA-284E-9FAE-16DFC7D8B88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24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Schwierigkeit in der Kryptografie:</a:t>
            </a:r>
            <a:r>
              <a:rPr lang="de-DE" baseline="0" dirty="0" smtClean="0"/>
              <a:t> Sinnvollen </a:t>
            </a:r>
            <a:r>
              <a:rPr lang="de-DE" dirty="0" smtClean="0"/>
              <a:t>Sicherheitsbegriff finden</a:t>
            </a:r>
          </a:p>
          <a:p>
            <a:r>
              <a:rPr lang="de-DE" dirty="0" smtClean="0"/>
              <a:t>Man geht davon aus, dass die aktuellen Private Key Verschl</a:t>
            </a:r>
            <a:r>
              <a:rPr lang="de-DE" dirty="0" smtClean="0"/>
              <a:t>üsselungssysteme IND-CPA</a:t>
            </a:r>
            <a:r>
              <a:rPr lang="de-DE" baseline="0" dirty="0" smtClean="0"/>
              <a:t> erfüllen.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Angreifer A</a:t>
            </a:r>
          </a:p>
          <a:p>
            <a:r>
              <a:rPr lang="de-DE" dirty="0" smtClean="0"/>
              <a:t>Geheim: Schl</a:t>
            </a:r>
            <a:r>
              <a:rPr lang="de-DE" dirty="0" smtClean="0"/>
              <a:t>üssel K</a:t>
            </a:r>
          </a:p>
          <a:p>
            <a:r>
              <a:rPr lang="de-DE" dirty="0" smtClean="0"/>
              <a:t>Das Spiel heißt Priv.</a:t>
            </a:r>
          </a:p>
          <a:p>
            <a:endParaRPr lang="de-DE" dirty="0" smtClean="0"/>
          </a:p>
          <a:p>
            <a:r>
              <a:rPr lang="de-DE" dirty="0" smtClean="0"/>
              <a:t>Dieser Begriff</a:t>
            </a:r>
            <a:r>
              <a:rPr lang="de-DE" baseline="0" dirty="0" smtClean="0"/>
              <a:t> beschreibt, vor welchen Angriffen die Verschlüsselung schützt</a:t>
            </a:r>
          </a:p>
          <a:p>
            <a:r>
              <a:rPr lang="de-DE" baseline="0" dirty="0" smtClean="0"/>
              <a:t>Erklären warum der Angreifer gewinnt wenn die Länge nicht vorgegeben wäre.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Other </a:t>
            </a:r>
            <a:r>
              <a:rPr lang="de-DE" dirty="0" err="1" smtClean="0"/>
              <a:t>examples</a:t>
            </a:r>
            <a:r>
              <a:rPr lang="de-DE" dirty="0" smtClean="0"/>
              <a:t>: RC4,</a:t>
            </a:r>
            <a:r>
              <a:rPr lang="de-DE" baseline="0" dirty="0" smtClean="0"/>
              <a:t> </a:t>
            </a:r>
            <a:r>
              <a:rPr lang="de-DE" dirty="0" smtClean="0"/>
              <a:t>BEAST, CRIME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8FC-1BAA-284E-9FAE-16DFC7D8B88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29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Stream </a:t>
            </a:r>
            <a:r>
              <a:rPr lang="de-DE" dirty="0" err="1" smtClean="0"/>
              <a:t>cipher</a:t>
            </a:r>
            <a:r>
              <a:rPr lang="de-DE" dirty="0" smtClean="0"/>
              <a:t> als auch block </a:t>
            </a:r>
            <a:r>
              <a:rPr lang="de-DE" dirty="0" err="1" smtClean="0"/>
              <a:t>cipher</a:t>
            </a:r>
            <a:r>
              <a:rPr lang="de-DE" baseline="0" dirty="0" smtClean="0"/>
              <a:t> sind betroffen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 die Verschl</a:t>
            </a:r>
            <a:r>
              <a:rPr lang="de-DE" baseline="0" dirty="0" smtClean="0"/>
              <a:t>üsselung die Länge nicht versteckt, besteht ein Problem wenn die Länge vom Inhalt der Nachricht abhängt.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8FC-1BAA-284E-9FAE-16DFC7D8B88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65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8FC-1BAA-284E-9FAE-16DFC7D8B88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35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Teil der HTTP 1.1 </a:t>
            </a:r>
            <a:r>
              <a:rPr lang="de-DE" dirty="0" err="1" smtClean="0"/>
              <a:t>spezifikation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Frage: Wie kann man aus</a:t>
            </a:r>
            <a:r>
              <a:rPr lang="de-DE" baseline="0" dirty="0" smtClean="0"/>
              <a:t> dieser Information </a:t>
            </a:r>
            <a:r>
              <a:rPr lang="de-DE" baseline="0" dirty="0" err="1" smtClean="0"/>
              <a:t>leakage</a:t>
            </a:r>
            <a:r>
              <a:rPr lang="de-DE" baseline="0" dirty="0" smtClean="0"/>
              <a:t> gewinn schlagen?</a:t>
            </a:r>
          </a:p>
          <a:p>
            <a:endParaRPr lang="de-DE" baseline="0" dirty="0" smtClean="0"/>
          </a:p>
          <a:p>
            <a:r>
              <a:rPr lang="de-DE" baseline="0" dirty="0" smtClean="0"/>
              <a:t>Zurück erinnern an das IND-CPA spiel. Der Angreifer gewinnt weil er zwei gewählte Nachrichten unterscheiden kann. Eine die gut komprimiert und eine die schlecht komprimiert.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8FC-1BAA-284E-9FAE-16DFC7D8B88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2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CnC</a:t>
            </a:r>
            <a:r>
              <a:rPr lang="de-DE" baseline="0" dirty="0" smtClean="0"/>
              <a:t> und </a:t>
            </a:r>
            <a:r>
              <a:rPr lang="de-DE" baseline="0" dirty="0" err="1" smtClean="0"/>
              <a:t>Attacker</a:t>
            </a:r>
            <a:r>
              <a:rPr lang="de-DE" baseline="0" dirty="0" smtClean="0"/>
              <a:t> k</a:t>
            </a:r>
            <a:r>
              <a:rPr lang="de-DE" baseline="0" dirty="0" smtClean="0"/>
              <a:t>önnen auch eine Entität sein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8FC-1BAA-284E-9FAE-16DFC7D8B88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97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Zusammenfassen.</a:t>
            </a:r>
            <a:r>
              <a:rPr lang="de-DE" baseline="0" dirty="0" smtClean="0"/>
              <a:t> Was brauchen wir.</a:t>
            </a:r>
          </a:p>
          <a:p>
            <a:endParaRPr lang="de-DE" baseline="0" dirty="0" smtClean="0"/>
          </a:p>
          <a:p>
            <a:r>
              <a:rPr lang="de-DE" baseline="0" dirty="0" smtClean="0"/>
              <a:t>N</a:t>
            </a:r>
            <a:r>
              <a:rPr lang="de-DE" baseline="0" dirty="0" smtClean="0"/>
              <a:t>ächste Folie: Wie funktioniert der Angriff genau.</a:t>
            </a:r>
          </a:p>
          <a:p>
            <a:r>
              <a:rPr lang="de-DE" baseline="0" dirty="0" smtClean="0"/>
              <a:t>Um das zu verstehen schauen wir uns den Kompressionsalgorithmus 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8FC-1BAA-284E-9FAE-16DFC7D8B88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4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LZSS:</a:t>
            </a:r>
            <a:r>
              <a:rPr lang="de-DE" baseline="0" dirty="0" smtClean="0"/>
              <a:t> </a:t>
            </a:r>
            <a:r>
              <a:rPr lang="de-DE" dirty="0" smtClean="0"/>
              <a:t>Hier nur ein Beispiel. Break-Even nicht erreicht, und </a:t>
            </a:r>
            <a:r>
              <a:rPr lang="de-DE" dirty="0" err="1" smtClean="0"/>
              <a:t>flag</a:t>
            </a:r>
            <a:r>
              <a:rPr lang="de-DE" dirty="0" smtClean="0"/>
              <a:t> ist nur ein </a:t>
            </a:r>
            <a:r>
              <a:rPr lang="de-DE" dirty="0" err="1" smtClean="0"/>
              <a:t>bit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8FC-1BAA-284E-9FAE-16DFC7D8B88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04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Problem:</a:t>
            </a:r>
            <a:r>
              <a:rPr lang="de-DE" baseline="0" dirty="0" smtClean="0"/>
              <a:t> Orakel ist LZSS. </a:t>
            </a:r>
            <a:r>
              <a:rPr lang="de-DE" baseline="0" dirty="0" err="1" smtClean="0"/>
              <a:t>Huffman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encoding</a:t>
            </a:r>
            <a:r>
              <a:rPr lang="de-DE" baseline="0" dirty="0" smtClean="0"/>
              <a:t> st</a:t>
            </a:r>
            <a:r>
              <a:rPr lang="de-DE" baseline="0" dirty="0" smtClean="0"/>
              <a:t>ört.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8FC-1BAA-284E-9FAE-16DFC7D8B88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50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19.06.14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19.06.14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19.06.14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19.06.14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19.06.14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19.06.14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19.06.14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19.06.14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19.06.14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19.06.14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19.06.14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19.06.14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219200" y="3708211"/>
            <a:ext cx="6400800" cy="423378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Rockwell"/>
                <a:cs typeface="Rockwell"/>
              </a:rPr>
              <a:t>SSL GONE IN 60 SECONDS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latin typeface="Rockwell"/>
                <a:cs typeface="Rockwell"/>
              </a:rPr>
              <a:t>A </a:t>
            </a:r>
            <a:r>
              <a:rPr lang="de-DE" b="1" dirty="0" smtClean="0">
                <a:solidFill>
                  <a:srgbClr val="FFAE0D"/>
                </a:solidFill>
                <a:latin typeface="Rockwell"/>
                <a:cs typeface="Rockwell"/>
              </a:rPr>
              <a:t>BREACH </a:t>
            </a:r>
            <a:r>
              <a:rPr lang="de-DE" b="1" dirty="0" err="1" smtClean="0">
                <a:latin typeface="Rockwell"/>
                <a:cs typeface="Rockwell"/>
              </a:rPr>
              <a:t>beyond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solidFill>
                  <a:srgbClr val="FFAE0D"/>
                </a:solidFill>
                <a:latin typeface="Rockwell"/>
                <a:cs typeface="Rockwell"/>
              </a:rPr>
              <a:t>crime</a:t>
            </a:r>
            <a:endParaRPr lang="de-DE" b="1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65838" y="4272677"/>
            <a:ext cx="45187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de-DE" cap="small" dirty="0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A</a:t>
            </a:r>
            <a:endParaRPr lang="de-DE" cap="small" dirty="0">
              <a:solidFill>
                <a:schemeClr val="tx1">
                  <a:lumMod val="75000"/>
                </a:schemeClr>
              </a:solidFill>
              <a:latin typeface="Rockwell"/>
              <a:cs typeface="Rockwell"/>
            </a:endParaRPr>
          </a:p>
          <a:p>
            <a:pPr algn="ctr">
              <a:lnSpc>
                <a:spcPct val="140000"/>
              </a:lnSpc>
            </a:pPr>
            <a:r>
              <a:rPr lang="de-DE" cap="small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Angelo Prado, Neal Harris &amp; </a:t>
            </a:r>
            <a:r>
              <a:rPr lang="de-DE" cap="small" dirty="0" err="1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Yoel</a:t>
            </a:r>
            <a:r>
              <a:rPr lang="de-DE" cap="small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 </a:t>
            </a:r>
            <a:r>
              <a:rPr lang="de-DE" cap="small" dirty="0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Gluck</a:t>
            </a:r>
          </a:p>
          <a:p>
            <a:pPr algn="ctr">
              <a:lnSpc>
                <a:spcPct val="140000"/>
              </a:lnSpc>
            </a:pPr>
            <a:r>
              <a:rPr lang="de-DE" cap="small" dirty="0" err="1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attack</a:t>
            </a:r>
            <a:r>
              <a:rPr lang="de-DE" cap="small" dirty="0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 </a:t>
            </a:r>
            <a:r>
              <a:rPr lang="de-DE" cap="small" dirty="0" err="1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presented</a:t>
            </a:r>
            <a:r>
              <a:rPr lang="de-DE" cap="small" dirty="0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 </a:t>
            </a:r>
            <a:r>
              <a:rPr lang="de-DE" cap="small" dirty="0" err="1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by</a:t>
            </a:r>
            <a:endParaRPr lang="de-DE" cap="small" dirty="0">
              <a:solidFill>
                <a:schemeClr val="tx1">
                  <a:lumMod val="75000"/>
                </a:schemeClr>
              </a:solidFill>
              <a:latin typeface="Rockwell"/>
              <a:cs typeface="Rockwell"/>
            </a:endParaRPr>
          </a:p>
          <a:p>
            <a:pPr algn="ctr">
              <a:lnSpc>
                <a:spcPct val="140000"/>
              </a:lnSpc>
            </a:pPr>
            <a:r>
              <a:rPr lang="de-DE" cap="small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Rolf </a:t>
            </a:r>
            <a:r>
              <a:rPr lang="de-DE" cap="small" dirty="0" err="1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Haynberg</a:t>
            </a:r>
            <a:r>
              <a:rPr lang="de-DE" cap="small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/>
            </a:r>
            <a:br>
              <a:rPr lang="de-DE" cap="small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</a:br>
            <a:r>
              <a:rPr lang="de-DE" cap="small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Security Engineer, 1&amp;1 Internet </a:t>
            </a:r>
            <a:r>
              <a:rPr lang="de-DE" cap="small" dirty="0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AG</a:t>
            </a:r>
          </a:p>
          <a:p>
            <a:pPr algn="ctr"/>
            <a:endParaRPr lang="de-DE" cap="small" dirty="0" smtClean="0">
              <a:solidFill>
                <a:schemeClr val="tx1">
                  <a:lumMod val="75000"/>
                </a:schemeClr>
              </a:solidFill>
              <a:latin typeface="Rockwell"/>
              <a:cs typeface="Rockwell"/>
            </a:endParaRPr>
          </a:p>
          <a:p>
            <a:pPr algn="ctr"/>
            <a:endParaRPr lang="de-DE" cap="small" dirty="0">
              <a:solidFill>
                <a:schemeClr val="tx1">
                  <a:lumMod val="75000"/>
                </a:schemeClr>
              </a:solidFill>
              <a:latin typeface="Rockwell"/>
              <a:cs typeface="Rockwell"/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3497765" y="6217859"/>
            <a:ext cx="1983972" cy="307777"/>
            <a:chOff x="3686602" y="5429134"/>
            <a:chExt cx="1983972" cy="307777"/>
          </a:xfrm>
        </p:grpSpPr>
        <p:sp>
          <p:nvSpPr>
            <p:cNvPr id="7" name="Textfeld 6"/>
            <p:cNvSpPr txBox="1"/>
            <p:nvPr/>
          </p:nvSpPr>
          <p:spPr>
            <a:xfrm>
              <a:off x="3883143" y="5429134"/>
              <a:ext cx="1787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>
                      <a:lumMod val="75000"/>
                    </a:schemeClr>
                  </a:solidFill>
                  <a:latin typeface="Rockwell"/>
                  <a:cs typeface="Rockwell"/>
                </a:rPr>
                <a:t>@SCRIPT_ALERT_1</a:t>
              </a:r>
              <a:endParaRPr lang="de-DE" sz="1400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endParaRPr>
            </a:p>
          </p:txBody>
        </p:sp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686602" y="5474970"/>
              <a:ext cx="280321" cy="227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46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29695"/>
          </a:xfrm>
        </p:spPr>
        <p:txBody>
          <a:bodyPr/>
          <a:lstStyle/>
          <a:p>
            <a:r>
              <a:rPr lang="de-DE" b="1" dirty="0" err="1" smtClean="0">
                <a:solidFill>
                  <a:srgbClr val="FFAE0D"/>
                </a:solidFill>
                <a:latin typeface="Rockwell"/>
                <a:cs typeface="Rockwell"/>
              </a:rPr>
              <a:t>preconditions</a:t>
            </a:r>
            <a:endParaRPr lang="de-DE" b="1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903111"/>
            <a:ext cx="8534400" cy="4811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1800" dirty="0" smtClean="0">
                <a:latin typeface="Rockwell"/>
                <a:cs typeface="Rockwell"/>
              </a:rPr>
              <a:t>Ability to measure Response Sizes</a:t>
            </a:r>
          </a:p>
          <a:p>
            <a:pPr lvl="1">
              <a:buFont typeface="Wingdings" charset="2"/>
              <a:buChar char="§"/>
            </a:pPr>
            <a:r>
              <a:rPr lang="ro-RO" dirty="0" smtClean="0">
                <a:latin typeface="Rockwell"/>
                <a:cs typeface="Rockwell"/>
              </a:rPr>
              <a:t>Wifi</a:t>
            </a:r>
          </a:p>
          <a:p>
            <a:pPr lvl="1">
              <a:buFont typeface="Wingdings" charset="2"/>
              <a:buChar char="§"/>
            </a:pPr>
            <a:r>
              <a:rPr lang="ro-RO" dirty="0" smtClean="0">
                <a:latin typeface="Rockwell"/>
                <a:cs typeface="Rockwell"/>
              </a:rPr>
              <a:t>MITM</a:t>
            </a:r>
          </a:p>
          <a:p>
            <a:pPr lvl="1">
              <a:buFont typeface="Wingdings" charset="2"/>
              <a:buChar char="§"/>
            </a:pPr>
            <a:r>
              <a:rPr lang="ro-RO" dirty="0" smtClean="0">
                <a:latin typeface="Rockwell"/>
                <a:cs typeface="Rockwell"/>
              </a:rPr>
              <a:t>Unclear</a:t>
            </a:r>
            <a:r>
              <a:rPr lang="ro-RO" dirty="0">
                <a:latin typeface="Rockwell"/>
                <a:cs typeface="Rockwell"/>
              </a:rPr>
              <a:t>:</a:t>
            </a:r>
            <a:r>
              <a:rPr lang="ro-RO" dirty="0" smtClean="0">
                <a:latin typeface="Rockwell"/>
                <a:cs typeface="Rockwell"/>
              </a:rPr>
              <a:t> Would it work with encrypted Wifi?</a:t>
            </a:r>
          </a:p>
          <a:p>
            <a:pPr marL="0" indent="0">
              <a:buNone/>
            </a:pPr>
            <a:r>
              <a:rPr lang="ro-RO" sz="1800" dirty="0" smtClean="0">
                <a:latin typeface="Rockwell"/>
                <a:cs typeface="Rockwell"/>
              </a:rPr>
              <a:t>Ability to deploy malicious code into User Agent</a:t>
            </a:r>
          </a:p>
          <a:p>
            <a:pPr lvl="1">
              <a:buFont typeface="Wingdings" charset="2"/>
              <a:buChar char="§"/>
            </a:pPr>
            <a:r>
              <a:rPr lang="ro-RO" dirty="0" smtClean="0">
                <a:latin typeface="Rockwell"/>
                <a:cs typeface="Rockwell"/>
              </a:rPr>
              <a:t>Deliver via Evil Website</a:t>
            </a:r>
          </a:p>
          <a:p>
            <a:pPr lvl="1">
              <a:buFont typeface="Wingdings" charset="2"/>
              <a:buChar char="§"/>
            </a:pPr>
            <a:r>
              <a:rPr lang="ro-RO" dirty="0">
                <a:latin typeface="Rockwell"/>
                <a:cs typeface="Rockwell"/>
              </a:rPr>
              <a:t>MITM: JS </a:t>
            </a:r>
            <a:r>
              <a:rPr lang="ro-RO" dirty="0" smtClean="0">
                <a:latin typeface="Rockwell"/>
                <a:cs typeface="Rockwell"/>
              </a:rPr>
              <a:t>injection</a:t>
            </a:r>
          </a:p>
          <a:p>
            <a:pPr lvl="1">
              <a:buFont typeface="Wingdings" charset="2"/>
              <a:buChar char="§"/>
            </a:pPr>
            <a:r>
              <a:rPr lang="ro-RO" dirty="0" smtClean="0">
                <a:latin typeface="Rockwell"/>
                <a:cs typeface="Rockwell"/>
              </a:rPr>
              <a:t>Unclear: Only browsers?</a:t>
            </a:r>
          </a:p>
          <a:p>
            <a:pPr marL="0" indent="0">
              <a:buNone/>
            </a:pPr>
            <a:r>
              <a:rPr lang="ro-RO" sz="1800" dirty="0" smtClean="0">
                <a:latin typeface="Rockwell"/>
                <a:cs typeface="Rockwell"/>
              </a:rPr>
              <a:t>Site replies the secret (token/id/pii/...)</a:t>
            </a:r>
          </a:p>
          <a:p>
            <a:pPr marL="0" indent="0">
              <a:buNone/>
            </a:pPr>
            <a:r>
              <a:rPr lang="ro-RO" sz="1800" dirty="0" smtClean="0">
                <a:latin typeface="Rockwell"/>
                <a:cs typeface="Rockwell"/>
              </a:rPr>
              <a:t>Site replies a user defined string (GET parameter/Form data/UA/Cookie/...)</a:t>
            </a:r>
          </a:p>
          <a:p>
            <a:pPr marL="0" indent="0">
              <a:buNone/>
            </a:pPr>
            <a:r>
              <a:rPr lang="ro-RO" sz="1800" dirty="0" smtClean="0">
                <a:latin typeface="Rockwell"/>
                <a:cs typeface="Rockwell"/>
              </a:rPr>
              <a:t>Site is stable (not neccessarily predictable)</a:t>
            </a:r>
          </a:p>
          <a:p>
            <a:pPr marL="0" indent="0">
              <a:buNone/>
            </a:pPr>
            <a:r>
              <a:rPr lang="ro-RO" sz="1800" dirty="0" smtClean="0">
                <a:latin typeface="Rockwell"/>
                <a:cs typeface="Rockwell"/>
              </a:rPr>
              <a:t>Three known bootstrapping characters</a:t>
            </a:r>
            <a:endParaRPr lang="ro-RO" sz="1800" dirty="0">
              <a:latin typeface="Rockwell"/>
              <a:cs typeface="Rockwell"/>
            </a:endParaRPr>
          </a:p>
          <a:p>
            <a:pPr marL="0" indent="0">
              <a:buNone/>
            </a:pPr>
            <a:endParaRPr lang="ro-RO" dirty="0">
              <a:latin typeface="Rockwell"/>
              <a:cs typeface="Rockwell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9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43806"/>
          </a:xfrm>
        </p:spPr>
        <p:txBody>
          <a:bodyPr/>
          <a:lstStyle/>
          <a:p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a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look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at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compression</a:t>
            </a:r>
            <a:endParaRPr lang="de-DE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128890"/>
            <a:ext cx="7924800" cy="76901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GZIP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err="1" smtClean="0">
                <a:latin typeface="Rockwell"/>
                <a:cs typeface="Rockwell"/>
              </a:rPr>
              <a:t>uses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err="1" smtClean="0">
                <a:latin typeface="Rockwell"/>
                <a:cs typeface="Rockwell"/>
              </a:rPr>
              <a:t>the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DEFLATE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err="1" smtClean="0">
                <a:latin typeface="Rockwell"/>
                <a:cs typeface="Rockwell"/>
              </a:rPr>
              <a:t>algorithm</a:t>
            </a:r>
            <a:endParaRPr lang="de-DE" dirty="0" smtClean="0">
              <a:latin typeface="Rockwell"/>
              <a:cs typeface="Rockwell"/>
            </a:endParaRPr>
          </a:p>
          <a:p>
            <a:pPr>
              <a:buFont typeface="Wingdings" charset="2"/>
              <a:buChar char="§"/>
            </a:pP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DEFLATE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err="1" smtClean="0">
                <a:latin typeface="Rockwell"/>
                <a:cs typeface="Rockwell"/>
              </a:rPr>
              <a:t>uses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LZSS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err="1" smtClean="0">
                <a:latin typeface="Rockwell"/>
                <a:cs typeface="Rockwell"/>
              </a:rPr>
              <a:t>and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Huffman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encoding</a:t>
            </a:r>
            <a:endParaRPr lang="de-DE" dirty="0">
              <a:latin typeface="Rockwell"/>
              <a:cs typeface="Rockwell"/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1030111" y="2342444"/>
            <a:ext cx="4710047" cy="965821"/>
            <a:chOff x="1003300" y="2681111"/>
            <a:chExt cx="4710047" cy="965821"/>
          </a:xfrm>
        </p:grpSpPr>
        <p:pic>
          <p:nvPicPr>
            <p:cNvPr id="4" name="Bild 3" descr="lzs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00" y="2681111"/>
              <a:ext cx="2157589" cy="965821"/>
            </a:xfrm>
            <a:prstGeom prst="rect">
              <a:avLst/>
            </a:prstGeom>
          </p:spPr>
        </p:pic>
        <p:pic>
          <p:nvPicPr>
            <p:cNvPr id="5" name="Bild 4" descr="lzss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311" y="2681111"/>
              <a:ext cx="2194036" cy="965821"/>
            </a:xfrm>
            <a:prstGeom prst="rect">
              <a:avLst/>
            </a:prstGeom>
          </p:spPr>
        </p:pic>
      </p:grpSp>
      <p:sp>
        <p:nvSpPr>
          <p:cNvPr id="7" name="Textfeld 6"/>
          <p:cNvSpPr txBox="1"/>
          <p:nvPr/>
        </p:nvSpPr>
        <p:spPr>
          <a:xfrm>
            <a:off x="341489" y="5901450"/>
            <a:ext cx="8691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References: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Li &amp;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Drew.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Pretice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Hall; 2003</a:t>
            </a:r>
            <a:r>
              <a:rPr lang="de-D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/>
            </a:r>
            <a:br>
              <a:rPr lang="de-D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</a:br>
            <a:r>
              <a:rPr lang="de-D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Wikipedia.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http://</a:t>
            </a:r>
            <a:r>
              <a:rPr lang="pl-PL" sz="1400" dirty="0" err="1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en.wikipedia.org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/</a:t>
            </a:r>
            <a:r>
              <a:rPr lang="pl-PL" sz="1400" dirty="0" err="1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wiki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/</a:t>
            </a:r>
            <a:r>
              <a:rPr lang="x-non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LZSS; last access 05.07.2014</a:t>
            </a:r>
            <a:r>
              <a:rPr lang="de-D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/>
            </a:r>
            <a:br>
              <a:rPr lang="de-D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</a:b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MacKenzie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, I. S.,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Soukoreff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, R. W., &amp; Helga, J. (2011). 1 thumb, 4 buttons, 20 words per minute: Design and evaluation of H4-Writer. Proceedings of the ACM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UIST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2011, pp. 471-480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.</a:t>
            </a:r>
          </a:p>
        </p:txBody>
      </p:sp>
      <p:pic>
        <p:nvPicPr>
          <p:cNvPr id="8" name="Bild 7" descr="huffman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73"/>
          <a:stretch/>
        </p:blipFill>
        <p:spPr>
          <a:xfrm>
            <a:off x="977900" y="3777566"/>
            <a:ext cx="3565663" cy="153811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Bild 8" descr="huffman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10" y="3777566"/>
            <a:ext cx="4244748" cy="1759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609600" y="189790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AE0D"/>
              </a:buClr>
              <a:buFont typeface="Wingdings" charset="2"/>
              <a:buChar char="§"/>
            </a:pPr>
            <a:r>
              <a:rPr lang="de-DE" dirty="0">
                <a:latin typeface="Rockwell"/>
                <a:cs typeface="Rockwell"/>
              </a:rPr>
              <a:t>LZSS</a:t>
            </a:r>
            <a:r>
              <a:rPr lang="de-DE" dirty="0" smtClean="0">
                <a:latin typeface="Rockwell"/>
                <a:cs typeface="Rockwell"/>
              </a:rPr>
              <a:t>:</a:t>
            </a:r>
            <a:endParaRPr lang="de-DE" dirty="0">
              <a:latin typeface="Rockwell"/>
              <a:cs typeface="Rockwel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9600" y="3308265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AE0D"/>
              </a:buClr>
              <a:buFont typeface="Wingdings" charset="2"/>
              <a:buChar char="§"/>
            </a:pPr>
            <a:r>
              <a:rPr lang="de-DE" dirty="0" err="1">
                <a:latin typeface="Rockwell"/>
                <a:cs typeface="Rockwell"/>
              </a:rPr>
              <a:t>Huffman</a:t>
            </a:r>
            <a:r>
              <a:rPr lang="de-DE" dirty="0">
                <a:latin typeface="Rockwell"/>
                <a:cs typeface="Rockwell"/>
              </a:rPr>
              <a:t> </a:t>
            </a:r>
            <a:r>
              <a:rPr lang="de-DE" dirty="0" err="1">
                <a:latin typeface="Rockwell"/>
                <a:cs typeface="Rockwell"/>
              </a:rPr>
              <a:t>encoding</a:t>
            </a:r>
            <a:r>
              <a:rPr lang="de-DE" dirty="0">
                <a:latin typeface="Rockwell"/>
                <a:cs typeface="Rockwell"/>
              </a:rPr>
              <a:t> (</a:t>
            </a:r>
            <a:r>
              <a:rPr lang="de-DE" dirty="0" err="1">
                <a:latin typeface="Rockwell"/>
                <a:cs typeface="Rockwell"/>
              </a:rPr>
              <a:t>the</a:t>
            </a:r>
            <a:r>
              <a:rPr lang="de-DE" dirty="0">
                <a:latin typeface="Rockwell"/>
                <a:cs typeface="Rockwell"/>
              </a:rPr>
              <a:t> optimal </a:t>
            </a:r>
            <a:r>
              <a:rPr lang="de-DE" dirty="0" err="1">
                <a:latin typeface="Rockwell"/>
                <a:cs typeface="Rockwell"/>
              </a:rPr>
              <a:t>prefix</a:t>
            </a:r>
            <a:r>
              <a:rPr lang="de-DE" dirty="0">
                <a:latin typeface="Rockwell"/>
                <a:cs typeface="Rockwell"/>
              </a:rPr>
              <a:t> </a:t>
            </a:r>
            <a:r>
              <a:rPr lang="de-DE" dirty="0" err="1">
                <a:latin typeface="Rockwell"/>
                <a:cs typeface="Rockwell"/>
              </a:rPr>
              <a:t>code</a:t>
            </a:r>
            <a:r>
              <a:rPr lang="de-DE" dirty="0">
                <a:latin typeface="Rockwell"/>
                <a:cs typeface="Rockwell"/>
              </a:rPr>
              <a:t>):</a:t>
            </a:r>
          </a:p>
          <a:p>
            <a:pPr marL="285750" indent="-285750">
              <a:buClr>
                <a:srgbClr val="FFAE0D"/>
              </a:buClr>
              <a:buFont typeface="Wingdings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31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72029"/>
          </a:xfrm>
        </p:spPr>
        <p:txBody>
          <a:bodyPr/>
          <a:lstStyle/>
          <a:p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The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problem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WITH MR.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huffman</a:t>
            </a:r>
            <a:endParaRPr lang="de-DE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  <a:noFill/>
        </p:spPr>
        <p:txBody>
          <a:bodyPr>
            <a:normAutofit/>
          </a:bodyPr>
          <a:lstStyle/>
          <a:p>
            <a:r>
              <a:rPr lang="de-DE" sz="2000" dirty="0" err="1" smtClean="0">
                <a:solidFill>
                  <a:srgbClr val="52BF48"/>
                </a:solidFill>
                <a:latin typeface="Rockwell"/>
                <a:cs typeface="Rockwell"/>
              </a:rPr>
              <a:t>Correct</a:t>
            </a:r>
            <a:r>
              <a:rPr lang="de-DE" sz="2000" dirty="0" smtClean="0">
                <a:solidFill>
                  <a:srgbClr val="52BF48"/>
                </a:solidFill>
                <a:latin typeface="Rockwell"/>
                <a:cs typeface="Rockwell"/>
              </a:rPr>
              <a:t> </a:t>
            </a:r>
            <a:r>
              <a:rPr lang="de-DE" sz="2000" dirty="0" err="1" smtClean="0">
                <a:solidFill>
                  <a:srgbClr val="52BF48"/>
                </a:solidFill>
                <a:latin typeface="Rockwell"/>
                <a:cs typeface="Rockwell"/>
              </a:rPr>
              <a:t>Guess</a:t>
            </a:r>
            <a:r>
              <a:rPr lang="de-DE" sz="2000" dirty="0">
                <a:latin typeface="Rockwell"/>
                <a:cs typeface="Rockwell"/>
              </a:rPr>
              <a:t/>
            </a:r>
            <a:br>
              <a:rPr lang="de-DE" sz="2000" dirty="0">
                <a:latin typeface="Rockwell"/>
                <a:cs typeface="Rockwell"/>
              </a:rPr>
            </a:br>
            <a:r>
              <a:rPr lang="de-DE" sz="2000" dirty="0" smtClean="0">
                <a:latin typeface="Rockwell"/>
                <a:cs typeface="Rockwell"/>
              </a:rPr>
              <a:t>	</a:t>
            </a:r>
            <a:r>
              <a:rPr lang="de-DE" sz="2000" dirty="0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https://</a:t>
            </a:r>
            <a:r>
              <a:rPr lang="de-DE" sz="2000" dirty="0" err="1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malbot.com</a:t>
            </a:r>
            <a:r>
              <a:rPr lang="de-DE" sz="2000" dirty="0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/</a:t>
            </a:r>
            <a:r>
              <a:rPr lang="de-DE" sz="2000" dirty="0" err="1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poc</a:t>
            </a:r>
            <a:r>
              <a:rPr lang="de-DE" sz="2000" dirty="0" smtClean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/?</a:t>
            </a:r>
            <a:r>
              <a:rPr lang="de-DE" sz="2000" dirty="0" err="1" smtClean="0">
                <a:latin typeface="Rockwell"/>
                <a:cs typeface="Rockwell"/>
              </a:rPr>
              <a:t>request_token</a:t>
            </a:r>
            <a:r>
              <a:rPr lang="de-DE" sz="2000" dirty="0" smtClean="0">
                <a:latin typeface="Rockwell"/>
                <a:cs typeface="Rockwell"/>
              </a:rPr>
              <a:t>=</a:t>
            </a:r>
            <a:r>
              <a:rPr lang="de-DE" sz="2000" dirty="0" smtClean="0">
                <a:latin typeface="Rockwell"/>
                <a:cs typeface="Rockwell"/>
              </a:rPr>
              <a:t>'bb63</a:t>
            </a:r>
            <a:r>
              <a:rPr lang="de-DE" sz="2000" b="1" dirty="0" smtClean="0">
                <a:solidFill>
                  <a:srgbClr val="52BF48"/>
                </a:solidFill>
                <a:latin typeface="Rockwell"/>
                <a:cs typeface="Rockwell"/>
              </a:rPr>
              <a:t>y</a:t>
            </a:r>
            <a:r>
              <a:rPr lang="de-DE" sz="2000" dirty="0" smtClean="0">
                <a:latin typeface="Rockwell"/>
                <a:cs typeface="Rockwell"/>
              </a:rPr>
              <a:t/>
            </a:r>
            <a:br>
              <a:rPr lang="de-DE" sz="2000" dirty="0" smtClean="0">
                <a:latin typeface="Rockwell"/>
                <a:cs typeface="Rockwell"/>
              </a:rPr>
            </a:br>
            <a:r>
              <a:rPr lang="de-DE" sz="2000" dirty="0" smtClean="0">
                <a:latin typeface="Rockwell"/>
                <a:cs typeface="Rockwell"/>
              </a:rPr>
              <a:t>	</a:t>
            </a:r>
            <a:r>
              <a:rPr lang="de-DE" sz="2000" dirty="0" err="1" smtClean="0">
                <a:latin typeface="Rockwell"/>
                <a:cs typeface="Rockwell"/>
              </a:rPr>
              <a:t>response</a:t>
            </a:r>
            <a:r>
              <a:rPr lang="de-DE" sz="2000" dirty="0" smtClean="0">
                <a:latin typeface="Rockwell"/>
                <a:cs typeface="Rockwell"/>
              </a:rPr>
              <a:t> </a:t>
            </a:r>
            <a:r>
              <a:rPr lang="de-DE" sz="2000" dirty="0" err="1" smtClean="0">
                <a:latin typeface="Rockwell"/>
                <a:cs typeface="Rockwell"/>
              </a:rPr>
              <a:t>size</a:t>
            </a:r>
            <a:r>
              <a:rPr lang="de-DE" sz="2000" dirty="0" smtClean="0">
                <a:latin typeface="Rockwell"/>
                <a:cs typeface="Rockwell"/>
              </a:rPr>
              <a:t>: </a:t>
            </a:r>
            <a:r>
              <a:rPr lang="de-DE" sz="2000" dirty="0" smtClean="0">
                <a:solidFill>
                  <a:srgbClr val="FFAE0D"/>
                </a:solidFill>
                <a:latin typeface="Rockwell"/>
                <a:cs typeface="Rockwell"/>
              </a:rPr>
              <a:t>1358</a:t>
            </a:r>
            <a:r>
              <a:rPr lang="de-DE" sz="2000" dirty="0" smtClean="0">
                <a:latin typeface="Rockwell"/>
                <a:cs typeface="Rockwell"/>
              </a:rPr>
              <a:t> </a:t>
            </a:r>
            <a:r>
              <a:rPr lang="de-DE" sz="2000" dirty="0" err="1" smtClean="0">
                <a:latin typeface="Rockwell"/>
                <a:cs typeface="Rockwell"/>
              </a:rPr>
              <a:t>bytes</a:t>
            </a:r>
            <a:endParaRPr lang="de-DE" sz="2000" dirty="0" smtClean="0">
              <a:latin typeface="Rockwell"/>
              <a:cs typeface="Rockwell"/>
            </a:endParaRPr>
          </a:p>
          <a:p>
            <a:pPr marL="457200" lvl="1" indent="0">
              <a:buNone/>
            </a:pPr>
            <a:endParaRPr lang="de-DE" sz="2000" dirty="0">
              <a:latin typeface="Rockwell"/>
              <a:cs typeface="Rockwell"/>
            </a:endParaRPr>
          </a:p>
          <a:p>
            <a:r>
              <a:rPr lang="de-DE" sz="2000" dirty="0" err="1" smtClean="0">
                <a:solidFill>
                  <a:srgbClr val="FF0000"/>
                </a:solidFill>
                <a:latin typeface="Rockwell"/>
                <a:cs typeface="Rockwell"/>
              </a:rPr>
              <a:t>Incorrect</a:t>
            </a:r>
            <a:r>
              <a:rPr lang="de-DE" sz="2000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Rockwell"/>
                <a:cs typeface="Rockwell"/>
              </a:rPr>
              <a:t>Guess</a:t>
            </a:r>
            <a:r>
              <a:rPr lang="de-DE" sz="2000" dirty="0" smtClean="0">
                <a:latin typeface="Rockwell"/>
                <a:cs typeface="Rockwell"/>
              </a:rPr>
              <a:t/>
            </a:r>
            <a:br>
              <a:rPr lang="de-DE" sz="2000" dirty="0" smtClean="0">
                <a:latin typeface="Rockwell"/>
                <a:cs typeface="Rockwell"/>
              </a:rPr>
            </a:br>
            <a:r>
              <a:rPr lang="de-DE" sz="2000" dirty="0" smtClean="0">
                <a:latin typeface="Rockwell"/>
                <a:cs typeface="Rockwell"/>
              </a:rPr>
              <a:t>	</a:t>
            </a:r>
            <a:r>
              <a:rPr lang="de-DE" sz="2000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https://</a:t>
            </a:r>
            <a:r>
              <a:rPr lang="de-DE" sz="2000" dirty="0" err="1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malbot.com</a:t>
            </a:r>
            <a:r>
              <a:rPr lang="de-DE" sz="2000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/</a:t>
            </a:r>
            <a:r>
              <a:rPr lang="de-DE" sz="2000" dirty="0" err="1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poc</a:t>
            </a:r>
            <a:r>
              <a:rPr lang="de-DE" sz="2000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/?</a:t>
            </a:r>
            <a:r>
              <a:rPr lang="de-DE" sz="2000" dirty="0" err="1">
                <a:latin typeface="Rockwell"/>
                <a:cs typeface="Rockwell"/>
              </a:rPr>
              <a:t>request_token</a:t>
            </a:r>
            <a:r>
              <a:rPr lang="de-DE" sz="2000" dirty="0">
                <a:latin typeface="Rockwell"/>
                <a:cs typeface="Rockwell"/>
              </a:rPr>
              <a:t>='</a:t>
            </a:r>
            <a:r>
              <a:rPr lang="de-DE" sz="2000" dirty="0" smtClean="0">
                <a:latin typeface="Rockwell"/>
                <a:cs typeface="Rockwell"/>
              </a:rPr>
              <a:t>bb63</a:t>
            </a:r>
            <a:r>
              <a:rPr lang="de-DE" sz="2000" dirty="0" smtClean="0">
                <a:solidFill>
                  <a:srgbClr val="FF0000"/>
                </a:solidFill>
                <a:latin typeface="Rockwell"/>
                <a:cs typeface="Rockwell"/>
              </a:rPr>
              <a:t>h</a:t>
            </a:r>
            <a:r>
              <a:rPr lang="de-DE" sz="2000" dirty="0" smtClean="0">
                <a:latin typeface="Rockwell"/>
                <a:cs typeface="Rockwell"/>
              </a:rPr>
              <a:t/>
            </a:r>
            <a:br>
              <a:rPr lang="de-DE" sz="2000" dirty="0" smtClean="0">
                <a:latin typeface="Rockwell"/>
                <a:cs typeface="Rockwell"/>
              </a:rPr>
            </a:br>
            <a:r>
              <a:rPr lang="de-DE" sz="2000" dirty="0" smtClean="0">
                <a:latin typeface="Rockwell"/>
                <a:cs typeface="Rockwell"/>
              </a:rPr>
              <a:t>	</a:t>
            </a:r>
            <a:r>
              <a:rPr lang="de-DE" sz="2000" dirty="0" err="1">
                <a:latin typeface="Rockwell"/>
                <a:cs typeface="Rockwell"/>
              </a:rPr>
              <a:t>response</a:t>
            </a:r>
            <a:r>
              <a:rPr lang="de-DE" sz="2000" dirty="0">
                <a:latin typeface="Rockwell"/>
                <a:cs typeface="Rockwell"/>
              </a:rPr>
              <a:t> </a:t>
            </a:r>
            <a:r>
              <a:rPr lang="de-DE" sz="2000" dirty="0" err="1">
                <a:latin typeface="Rockwell"/>
                <a:cs typeface="Rockwell"/>
              </a:rPr>
              <a:t>size</a:t>
            </a:r>
            <a:r>
              <a:rPr lang="de-DE" sz="2000" dirty="0">
                <a:latin typeface="Rockwell"/>
                <a:cs typeface="Rockwell"/>
              </a:rPr>
              <a:t>: </a:t>
            </a:r>
            <a:r>
              <a:rPr lang="de-DE" sz="2000" dirty="0">
                <a:solidFill>
                  <a:srgbClr val="FFAE0D"/>
                </a:solidFill>
                <a:latin typeface="Rockwell"/>
                <a:cs typeface="Rockwell"/>
              </a:rPr>
              <a:t>1358</a:t>
            </a:r>
            <a:r>
              <a:rPr lang="de-DE" sz="2000" dirty="0">
                <a:latin typeface="Rockwell"/>
                <a:cs typeface="Rockwell"/>
              </a:rPr>
              <a:t> </a:t>
            </a:r>
            <a:r>
              <a:rPr lang="de-DE" sz="2000" dirty="0" err="1">
                <a:latin typeface="Rockwell"/>
                <a:cs typeface="Rockwell"/>
              </a:rPr>
              <a:t>bytes</a:t>
            </a:r>
            <a:endParaRPr lang="de-DE" sz="2000" dirty="0">
              <a:latin typeface="Rockwell"/>
              <a:cs typeface="Rockwell"/>
            </a:endParaRPr>
          </a:p>
          <a:p>
            <a:endParaRPr lang="de-DE" sz="2000" dirty="0">
              <a:latin typeface="Rockwell"/>
              <a:cs typeface="Rockwell"/>
            </a:endParaRPr>
          </a:p>
          <a:p>
            <a:endParaRPr lang="de-DE" sz="20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99352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9123"/>
          </a:xfrm>
        </p:spPr>
        <p:txBody>
          <a:bodyPr/>
          <a:lstStyle/>
          <a:p>
            <a:r>
              <a:rPr lang="de-DE" dirty="0" smtClean="0">
                <a:latin typeface="Rockwell"/>
                <a:cs typeface="Rockwell"/>
              </a:rPr>
              <a:t>FIGHTING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huffman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smtClean="0">
                <a:solidFill>
                  <a:srgbClr val="FFFFFF"/>
                </a:solidFill>
                <a:latin typeface="Rockwell"/>
                <a:cs typeface="Rockwell"/>
              </a:rPr>
              <a:t>CODING</a:t>
            </a:r>
            <a:endParaRPr lang="de-DE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036548"/>
            <a:ext cx="7924800" cy="579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err="1" smtClean="0">
                <a:latin typeface="Rockwell"/>
                <a:cs typeface="Rockwell"/>
              </a:rPr>
              <a:t>Character</a:t>
            </a:r>
            <a:r>
              <a:rPr lang="de-DE" sz="2000" dirty="0" smtClean="0">
                <a:latin typeface="Rockwell"/>
                <a:cs typeface="Rockwell"/>
              </a:rPr>
              <a:t> Set Pool + Random </a:t>
            </a:r>
            <a:r>
              <a:rPr lang="de-DE" sz="2000" dirty="0" err="1" smtClean="0">
                <a:latin typeface="Rockwell"/>
                <a:cs typeface="Rockwell"/>
              </a:rPr>
              <a:t>Padding</a:t>
            </a:r>
            <a:endParaRPr lang="de-DE" sz="2000" dirty="0" smtClean="0">
              <a:latin typeface="Rockwell"/>
              <a:cs typeface="Rockwel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9600" y="1616167"/>
            <a:ext cx="792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https://</a:t>
            </a:r>
            <a:r>
              <a:rPr lang="de-DE" dirty="0" err="1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malbot.com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/</a:t>
            </a:r>
            <a:r>
              <a:rPr lang="de-DE" dirty="0" err="1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poc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Rockwell"/>
                <a:cs typeface="Rockwell"/>
              </a:rPr>
              <a:t>/?</a:t>
            </a:r>
            <a:r>
              <a:rPr lang="de-DE" dirty="0" err="1">
                <a:latin typeface="Rockwell"/>
                <a:cs typeface="Rockwell"/>
              </a:rPr>
              <a:t>request_token</a:t>
            </a:r>
            <a:r>
              <a:rPr lang="de-DE" dirty="0">
                <a:latin typeface="Rockwell"/>
                <a:cs typeface="Rockwell"/>
              </a:rPr>
              <a:t>='</a:t>
            </a:r>
            <a:r>
              <a:rPr lang="de-DE" dirty="0" smtClean="0">
                <a:latin typeface="Rockwell"/>
                <a:cs typeface="Rockwell"/>
              </a:rPr>
              <a:t>bb63</a:t>
            </a:r>
            <a:r>
              <a:rPr lang="de-DE" b="1" dirty="0">
                <a:solidFill>
                  <a:srgbClr val="FFAE0D"/>
                </a:solidFill>
                <a:latin typeface="Rockwell"/>
                <a:cs typeface="Rockwell"/>
              </a:rPr>
              <a:t>b</a:t>
            </a:r>
            <a:r>
              <a:rPr lang="de-DE" dirty="0" smtClean="0">
                <a:latin typeface="Rockwell"/>
                <a:cs typeface="Rockwell"/>
              </a:rPr>
              <a:t>...-a-c-d-</a:t>
            </a:r>
            <a:r>
              <a:rPr lang="de-DE" dirty="0" err="1" smtClean="0">
                <a:latin typeface="Rockwell"/>
                <a:cs typeface="Rockwell"/>
              </a:rPr>
              <a:t>e</a:t>
            </a:r>
            <a:r>
              <a:rPr lang="de-DE" dirty="0" smtClean="0">
                <a:latin typeface="Rockwell"/>
                <a:cs typeface="Rockwell"/>
              </a:rPr>
              <a:t>-f-g...-8-9</a:t>
            </a:r>
          </a:p>
          <a:p>
            <a:r>
              <a:rPr lang="de-DE" b="1" dirty="0">
                <a:solidFill>
                  <a:srgbClr val="52BF48"/>
                </a:solidFill>
                <a:latin typeface="Rockwell"/>
                <a:cs typeface="Rockwell"/>
              </a:rPr>
              <a:t>	</a:t>
            </a:r>
            <a:r>
              <a:rPr lang="de-DE" b="1" dirty="0" smtClean="0">
                <a:solidFill>
                  <a:srgbClr val="52BF48"/>
                </a:solidFill>
                <a:latin typeface="Rockwell"/>
                <a:cs typeface="Rockwell"/>
              </a:rPr>
              <a:t>		</a:t>
            </a:r>
            <a:r>
              <a:rPr lang="de-DE" dirty="0" err="1">
                <a:latin typeface="Rockwell"/>
                <a:cs typeface="Rockwell"/>
              </a:rPr>
              <a:t>request_token</a:t>
            </a:r>
            <a:r>
              <a:rPr lang="de-DE" dirty="0">
                <a:latin typeface="Rockwell"/>
                <a:cs typeface="Rockwell"/>
              </a:rPr>
              <a:t>='</a:t>
            </a:r>
            <a:r>
              <a:rPr lang="de-DE" dirty="0" smtClean="0">
                <a:latin typeface="Rockwell"/>
                <a:cs typeface="Rockwell"/>
              </a:rPr>
              <a:t>bb63</a:t>
            </a:r>
            <a:r>
              <a:rPr lang="de-DE" b="1" dirty="0" smtClean="0">
                <a:solidFill>
                  <a:srgbClr val="FFAE0D"/>
                </a:solidFill>
                <a:latin typeface="Rockwell"/>
                <a:cs typeface="Rockwell"/>
              </a:rPr>
              <a:t>c</a:t>
            </a:r>
            <a:r>
              <a:rPr lang="de-DE" dirty="0">
                <a:solidFill>
                  <a:srgbClr val="FFFFFF"/>
                </a:solidFill>
                <a:latin typeface="Rockwell"/>
                <a:cs typeface="Rockwell"/>
              </a:rPr>
              <a:t>..</a:t>
            </a:r>
            <a:r>
              <a:rPr lang="de-DE" dirty="0" smtClean="0">
                <a:solidFill>
                  <a:srgbClr val="FFFFFF"/>
                </a:solidFill>
                <a:latin typeface="Rockwell"/>
                <a:cs typeface="Rockwell"/>
              </a:rPr>
              <a:t>.-a</a:t>
            </a:r>
            <a:r>
              <a:rPr lang="de-DE" dirty="0">
                <a:solidFill>
                  <a:srgbClr val="FFFFFF"/>
                </a:solidFill>
                <a:latin typeface="Rockwell"/>
                <a:cs typeface="Rockwell"/>
              </a:rPr>
              <a:t>-b</a:t>
            </a:r>
            <a:r>
              <a:rPr lang="de-DE" dirty="0" smtClean="0">
                <a:solidFill>
                  <a:srgbClr val="FFFFFF"/>
                </a:solidFill>
                <a:latin typeface="Rockwell"/>
                <a:cs typeface="Rockwell"/>
              </a:rPr>
              <a:t>-</a:t>
            </a:r>
            <a:r>
              <a:rPr lang="de-DE" dirty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lang="de-DE" dirty="0" smtClean="0">
                <a:solidFill>
                  <a:srgbClr val="FFFFFF"/>
                </a:solidFill>
                <a:latin typeface="Rockwell"/>
                <a:cs typeface="Rockwell"/>
              </a:rPr>
              <a:t>-</a:t>
            </a:r>
            <a:r>
              <a:rPr lang="de-DE" dirty="0" err="1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lang="de-DE" dirty="0" smtClean="0">
                <a:solidFill>
                  <a:srgbClr val="FFFFFF"/>
                </a:solidFill>
                <a:latin typeface="Rockwell"/>
                <a:cs typeface="Rockwell"/>
              </a:rPr>
              <a:t>-f-g...-8-9</a:t>
            </a:r>
            <a:endParaRPr lang="de-DE" dirty="0">
              <a:solidFill>
                <a:srgbClr val="FFFFFF"/>
              </a:solidFill>
              <a:latin typeface="Rockwell"/>
              <a:cs typeface="Rockwell"/>
            </a:endParaRPr>
          </a:p>
          <a:p>
            <a:r>
              <a:rPr lang="de-DE" dirty="0" smtClean="0"/>
              <a:t>			</a:t>
            </a:r>
            <a:r>
              <a:rPr lang="de-DE" dirty="0" err="1">
                <a:latin typeface="Rockwell"/>
                <a:cs typeface="Rockwell"/>
              </a:rPr>
              <a:t>request_token</a:t>
            </a:r>
            <a:r>
              <a:rPr lang="de-DE" dirty="0">
                <a:latin typeface="Rockwell"/>
                <a:cs typeface="Rockwell"/>
              </a:rPr>
              <a:t>='</a:t>
            </a:r>
            <a:r>
              <a:rPr lang="de-DE" dirty="0" smtClean="0">
                <a:latin typeface="Rockwell"/>
                <a:cs typeface="Rockwell"/>
              </a:rPr>
              <a:t>bb63</a:t>
            </a:r>
            <a:r>
              <a:rPr lang="de-DE" b="1" dirty="0" smtClean="0">
                <a:solidFill>
                  <a:srgbClr val="FFAE0D"/>
                </a:solidFill>
                <a:latin typeface="Rockwell"/>
                <a:cs typeface="Rockwell"/>
              </a:rPr>
              <a:t>d</a:t>
            </a:r>
            <a:r>
              <a:rPr lang="de-DE" dirty="0">
                <a:solidFill>
                  <a:srgbClr val="FFFFFF"/>
                </a:solidFill>
                <a:latin typeface="Rockwell"/>
                <a:cs typeface="Rockwell"/>
              </a:rPr>
              <a:t>..</a:t>
            </a:r>
            <a:r>
              <a:rPr lang="de-DE" dirty="0" smtClean="0">
                <a:solidFill>
                  <a:srgbClr val="FFFFFF"/>
                </a:solidFill>
                <a:latin typeface="Rockwell"/>
                <a:cs typeface="Rockwell"/>
              </a:rPr>
              <a:t>.-</a:t>
            </a:r>
            <a:r>
              <a:rPr lang="de-DE" dirty="0">
                <a:solidFill>
                  <a:srgbClr val="FFFFFF"/>
                </a:solidFill>
                <a:latin typeface="Rockwell"/>
                <a:cs typeface="Rockwell"/>
              </a:rPr>
              <a:t>a-b-c</a:t>
            </a:r>
            <a:r>
              <a:rPr lang="de-DE" dirty="0" smtClean="0">
                <a:solidFill>
                  <a:srgbClr val="FFFFFF"/>
                </a:solidFill>
                <a:latin typeface="Rockwell"/>
                <a:cs typeface="Rockwell"/>
              </a:rPr>
              <a:t>-</a:t>
            </a:r>
            <a:r>
              <a:rPr lang="de-DE" dirty="0" err="1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lang="de-DE" dirty="0" smtClean="0">
                <a:solidFill>
                  <a:srgbClr val="FFFFFF"/>
                </a:solidFill>
                <a:latin typeface="Rockwell"/>
                <a:cs typeface="Rockwell"/>
              </a:rPr>
              <a:t>-f-g...-8-9</a:t>
            </a:r>
          </a:p>
          <a:p>
            <a:r>
              <a:rPr lang="de-DE" dirty="0">
                <a:solidFill>
                  <a:srgbClr val="FFFFFF"/>
                </a:solidFill>
                <a:latin typeface="Rockwell"/>
                <a:cs typeface="Rockwell"/>
              </a:rPr>
              <a:t>	</a:t>
            </a:r>
            <a:r>
              <a:rPr lang="de-DE" dirty="0" smtClean="0">
                <a:solidFill>
                  <a:srgbClr val="FFFFFF"/>
                </a:solidFill>
                <a:latin typeface="Rockwell"/>
                <a:cs typeface="Rockwell"/>
              </a:rPr>
              <a:t>		...</a:t>
            </a:r>
            <a:endParaRPr lang="de-DE" dirty="0">
              <a:solidFill>
                <a:srgbClr val="FFFFFF"/>
              </a:solidFill>
              <a:latin typeface="Rockwell"/>
              <a:cs typeface="Rockwell"/>
            </a:endParaRPr>
          </a:p>
          <a:p>
            <a:endParaRPr lang="de-DE" b="1" dirty="0">
              <a:solidFill>
                <a:srgbClr val="52BF48"/>
              </a:solidFill>
              <a:latin typeface="Rockwell"/>
              <a:cs typeface="Rockwell"/>
            </a:endParaRPr>
          </a:p>
          <a:p>
            <a:endParaRPr lang="de-DE" dirty="0"/>
          </a:p>
        </p:txBody>
      </p:sp>
      <p:sp>
        <p:nvSpPr>
          <p:cNvPr id="5" name="Legende m. Linie (2) (Markierungsleiste) 4"/>
          <p:cNvSpPr/>
          <p:nvPr/>
        </p:nvSpPr>
        <p:spPr>
          <a:xfrm>
            <a:off x="6992577" y="1332883"/>
            <a:ext cx="1912376" cy="283284"/>
          </a:xfrm>
          <a:prstGeom prst="accentCallout2">
            <a:avLst>
              <a:gd name="adj1" fmla="val 23904"/>
              <a:gd name="adj2" fmla="val 64"/>
              <a:gd name="adj3" fmla="val 23903"/>
              <a:gd name="adj4" fmla="val -16667"/>
              <a:gd name="adj5" fmla="val 112499"/>
              <a:gd name="adj6" fmla="val -2147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err="1" smtClean="0">
                <a:solidFill>
                  <a:srgbClr val="FFAE0D"/>
                </a:solidFill>
                <a:latin typeface="Rockwell"/>
                <a:cs typeface="Rockwell"/>
              </a:rPr>
              <a:t>Character</a:t>
            </a:r>
            <a:r>
              <a:rPr lang="de-DE" sz="1600" dirty="0" smtClean="0">
                <a:solidFill>
                  <a:srgbClr val="FFAE0D"/>
                </a:solidFill>
                <a:latin typeface="Rockwell"/>
                <a:cs typeface="Rockwell"/>
              </a:rPr>
              <a:t> Pool</a:t>
            </a:r>
            <a:endParaRPr lang="de-DE" sz="1600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grpSp>
        <p:nvGrpSpPr>
          <p:cNvPr id="8" name="Gruppierung 7"/>
          <p:cNvGrpSpPr/>
          <p:nvPr/>
        </p:nvGrpSpPr>
        <p:grpSpPr>
          <a:xfrm>
            <a:off x="609600" y="3689502"/>
            <a:ext cx="7924800" cy="1925677"/>
            <a:chOff x="609600" y="3689502"/>
            <a:chExt cx="7924800" cy="1925677"/>
          </a:xfrm>
        </p:grpSpPr>
        <p:sp>
          <p:nvSpPr>
            <p:cNvPr id="6" name="Inhaltsplatzhalter 2"/>
            <p:cNvSpPr txBox="1">
              <a:spLocks/>
            </p:cNvSpPr>
            <p:nvPr/>
          </p:nvSpPr>
          <p:spPr>
            <a:xfrm>
              <a:off x="609600" y="3689502"/>
              <a:ext cx="7924800" cy="5796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 spc="3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 spc="3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 spc="3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 spc="3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 spc="3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de-DE" sz="2000" dirty="0" smtClean="0">
                  <a:latin typeface="Rockwell"/>
                  <a:cs typeface="Rockwell"/>
                </a:rPr>
                <a:t>2 </a:t>
              </a:r>
              <a:r>
                <a:rPr lang="de-DE" sz="2000" dirty="0" err="1" smtClean="0">
                  <a:latin typeface="Rockwell"/>
                  <a:cs typeface="Rockwell"/>
                </a:rPr>
                <a:t>Tries</a:t>
              </a:r>
              <a:r>
                <a:rPr lang="de-DE" sz="2000" dirty="0" smtClean="0">
                  <a:latin typeface="Rockwell"/>
                  <a:cs typeface="Rockwell"/>
                </a:rPr>
                <a:t> + Random </a:t>
              </a:r>
              <a:r>
                <a:rPr lang="de-DE" sz="2000" dirty="0" err="1" smtClean="0">
                  <a:latin typeface="Rockwell"/>
                  <a:cs typeface="Rockwell"/>
                </a:rPr>
                <a:t>Padding</a:t>
              </a:r>
              <a:endParaRPr lang="de-DE" sz="2000" dirty="0" smtClean="0">
                <a:latin typeface="Rockwell"/>
                <a:cs typeface="Rockwell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09600" y="4137851"/>
              <a:ext cx="7924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tx1">
                      <a:lumMod val="75000"/>
                    </a:schemeClr>
                  </a:solidFill>
                  <a:latin typeface="Rockwell"/>
                  <a:cs typeface="Rockwell"/>
                </a:rPr>
                <a:t>https://</a:t>
              </a:r>
              <a:r>
                <a:rPr lang="de-DE" dirty="0" err="1">
                  <a:solidFill>
                    <a:schemeClr val="tx1">
                      <a:lumMod val="75000"/>
                    </a:schemeClr>
                  </a:solidFill>
                  <a:latin typeface="Rockwell"/>
                  <a:cs typeface="Rockwell"/>
                </a:rPr>
                <a:t>malbot.com</a:t>
              </a:r>
              <a:r>
                <a:rPr lang="de-DE" dirty="0">
                  <a:solidFill>
                    <a:schemeClr val="tx1">
                      <a:lumMod val="75000"/>
                    </a:schemeClr>
                  </a:solidFill>
                  <a:latin typeface="Rockwell"/>
                  <a:cs typeface="Rockwell"/>
                </a:rPr>
                <a:t>/</a:t>
              </a:r>
              <a:r>
                <a:rPr lang="de-DE" dirty="0" err="1">
                  <a:solidFill>
                    <a:schemeClr val="tx1">
                      <a:lumMod val="75000"/>
                    </a:schemeClr>
                  </a:solidFill>
                  <a:latin typeface="Rockwell"/>
                  <a:cs typeface="Rockwell"/>
                </a:rPr>
                <a:t>poc</a:t>
              </a:r>
              <a:r>
                <a:rPr lang="de-DE" dirty="0">
                  <a:solidFill>
                    <a:schemeClr val="tx1">
                      <a:lumMod val="75000"/>
                    </a:schemeClr>
                  </a:solidFill>
                  <a:latin typeface="Rockwell"/>
                  <a:cs typeface="Rockwell"/>
                </a:rPr>
                <a:t>/?</a:t>
              </a:r>
              <a:r>
                <a:rPr lang="de-DE" dirty="0" err="1">
                  <a:latin typeface="Rockwell"/>
                  <a:cs typeface="Rockwell"/>
                </a:rPr>
                <a:t>request_token</a:t>
              </a:r>
              <a:r>
                <a:rPr lang="de-DE" dirty="0">
                  <a:latin typeface="Rockwell"/>
                  <a:cs typeface="Rockwell"/>
                </a:rPr>
                <a:t>='</a:t>
              </a:r>
              <a:r>
                <a:rPr lang="de-DE" dirty="0" smtClean="0">
                  <a:latin typeface="Rockwell"/>
                  <a:cs typeface="Rockwell"/>
                </a:rPr>
                <a:t>bb63</a:t>
              </a:r>
              <a:r>
                <a:rPr lang="de-DE" b="1" dirty="0" smtClean="0">
                  <a:solidFill>
                    <a:srgbClr val="FFAE0D"/>
                  </a:solidFill>
                  <a:latin typeface="Rockwell"/>
                  <a:cs typeface="Rockwell"/>
                </a:rPr>
                <a:t>b</a:t>
              </a:r>
              <a:r>
                <a:rPr lang="de-DE" dirty="0" smtClean="0">
                  <a:latin typeface="Rockwell"/>
                  <a:cs typeface="Rockwell"/>
                </a:rPr>
                <a:t>{}{}...{}{}</a:t>
              </a:r>
            </a:p>
            <a:p>
              <a:r>
                <a:rPr lang="de-DE" b="1" dirty="0">
                  <a:solidFill>
                    <a:srgbClr val="52BF48"/>
                  </a:solidFill>
                  <a:latin typeface="Rockwell"/>
                  <a:cs typeface="Rockwell"/>
                </a:rPr>
                <a:t>	</a:t>
              </a:r>
              <a:r>
                <a:rPr lang="de-DE" b="1" dirty="0" smtClean="0">
                  <a:solidFill>
                    <a:srgbClr val="52BF48"/>
                  </a:solidFill>
                  <a:latin typeface="Rockwell"/>
                  <a:cs typeface="Rockwell"/>
                </a:rPr>
                <a:t>		</a:t>
              </a:r>
              <a:r>
                <a:rPr lang="de-DE" dirty="0" err="1">
                  <a:latin typeface="Rockwell"/>
                  <a:cs typeface="Rockwell"/>
                </a:rPr>
                <a:t>request_token</a:t>
              </a:r>
              <a:r>
                <a:rPr lang="de-DE" dirty="0">
                  <a:latin typeface="Rockwell"/>
                  <a:cs typeface="Rockwell"/>
                </a:rPr>
                <a:t>='</a:t>
              </a:r>
              <a:r>
                <a:rPr lang="de-DE" dirty="0" smtClean="0">
                  <a:latin typeface="Rockwell"/>
                  <a:cs typeface="Rockwell"/>
                </a:rPr>
                <a:t>bb63{</a:t>
              </a:r>
              <a:r>
                <a:rPr lang="de-DE" dirty="0">
                  <a:latin typeface="Rockwell"/>
                  <a:cs typeface="Rockwell"/>
                </a:rPr>
                <a:t>}{}...{}{</a:t>
              </a:r>
              <a:r>
                <a:rPr lang="de-DE" dirty="0" smtClean="0">
                  <a:latin typeface="Rockwell"/>
                  <a:cs typeface="Rockwell"/>
                </a:rPr>
                <a:t>}</a:t>
              </a:r>
              <a:r>
                <a:rPr lang="de-DE" b="1" dirty="0" smtClean="0">
                  <a:solidFill>
                    <a:srgbClr val="FFAE0D"/>
                  </a:solidFill>
                  <a:latin typeface="Rockwell"/>
                  <a:cs typeface="Rockwell"/>
                </a:rPr>
                <a:t>b</a:t>
              </a:r>
              <a:endParaRPr lang="de-DE" dirty="0">
                <a:latin typeface="Rockwell"/>
                <a:cs typeface="Rockwell"/>
              </a:endParaRPr>
            </a:p>
            <a:p>
              <a:r>
                <a:rPr lang="de-DE" dirty="0" smtClean="0"/>
                <a:t>			</a:t>
              </a:r>
              <a:r>
                <a:rPr lang="de-DE" dirty="0" err="1">
                  <a:latin typeface="Rockwell"/>
                  <a:cs typeface="Rockwell"/>
                </a:rPr>
                <a:t>request_token</a:t>
              </a:r>
              <a:r>
                <a:rPr lang="de-DE" dirty="0">
                  <a:latin typeface="Rockwell"/>
                  <a:cs typeface="Rockwell"/>
                </a:rPr>
                <a:t>='</a:t>
              </a:r>
              <a:r>
                <a:rPr lang="de-DE" dirty="0" smtClean="0">
                  <a:latin typeface="Rockwell"/>
                  <a:cs typeface="Rockwell"/>
                </a:rPr>
                <a:t>bb63</a:t>
              </a:r>
              <a:r>
                <a:rPr lang="de-DE" b="1" dirty="0" smtClean="0">
                  <a:solidFill>
                    <a:srgbClr val="FFAE0D"/>
                  </a:solidFill>
                  <a:latin typeface="Rockwell"/>
                  <a:cs typeface="Rockwell"/>
                </a:rPr>
                <a:t>c</a:t>
              </a:r>
              <a:r>
                <a:rPr lang="de-DE" dirty="0" smtClean="0">
                  <a:latin typeface="Rockwell"/>
                  <a:cs typeface="Rockwell"/>
                </a:rPr>
                <a:t>{</a:t>
              </a:r>
              <a:r>
                <a:rPr lang="de-DE" dirty="0">
                  <a:latin typeface="Rockwell"/>
                  <a:cs typeface="Rockwell"/>
                </a:rPr>
                <a:t>}{}...{}{}</a:t>
              </a:r>
            </a:p>
            <a:p>
              <a:r>
                <a:rPr lang="de-DE" b="1" dirty="0">
                  <a:solidFill>
                    <a:srgbClr val="52BF48"/>
                  </a:solidFill>
                  <a:latin typeface="Rockwell"/>
                  <a:cs typeface="Rockwell"/>
                </a:rPr>
                <a:t>			</a:t>
              </a:r>
              <a:r>
                <a:rPr lang="de-DE" dirty="0" err="1">
                  <a:latin typeface="Rockwell"/>
                  <a:cs typeface="Rockwell"/>
                </a:rPr>
                <a:t>request_token</a:t>
              </a:r>
              <a:r>
                <a:rPr lang="de-DE" dirty="0">
                  <a:latin typeface="Rockwell"/>
                  <a:cs typeface="Rockwell"/>
                </a:rPr>
                <a:t>='bb63{}{}...{}{</a:t>
              </a:r>
              <a:r>
                <a:rPr lang="de-DE" dirty="0" smtClean="0">
                  <a:latin typeface="Rockwell"/>
                  <a:cs typeface="Rockwell"/>
                </a:rPr>
                <a:t>}</a:t>
              </a:r>
              <a:r>
                <a:rPr lang="de-DE" b="1" dirty="0">
                  <a:solidFill>
                    <a:srgbClr val="FFAE0D"/>
                  </a:solidFill>
                  <a:latin typeface="Rockwell"/>
                  <a:cs typeface="Rockwell"/>
                </a:rPr>
                <a:t>c</a:t>
              </a:r>
              <a:endParaRPr lang="de-DE" dirty="0" smtClean="0">
                <a:solidFill>
                  <a:srgbClr val="FFFFFF"/>
                </a:solidFill>
                <a:latin typeface="Rockwell"/>
                <a:cs typeface="Rockwell"/>
              </a:endParaRPr>
            </a:p>
            <a:p>
              <a:r>
                <a:rPr lang="de-DE" dirty="0">
                  <a:solidFill>
                    <a:srgbClr val="FFFFFF"/>
                  </a:solidFill>
                  <a:latin typeface="Rockwell"/>
                  <a:cs typeface="Rockwell"/>
                </a:rPr>
                <a:t>	</a:t>
              </a:r>
              <a:r>
                <a:rPr lang="de-DE" dirty="0" smtClean="0">
                  <a:solidFill>
                    <a:srgbClr val="FFFFFF"/>
                  </a:solidFill>
                  <a:latin typeface="Rockwell"/>
                  <a:cs typeface="Rockwell"/>
                </a:rPr>
                <a:t>		...</a:t>
              </a:r>
              <a:endParaRPr lang="de-DE" dirty="0">
                <a:solidFill>
                  <a:srgbClr val="FFFFFF"/>
                </a:solidFill>
                <a:latin typeface="Rockwell"/>
                <a:cs typeface="Rockwel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92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57520"/>
          </a:xfrm>
        </p:spPr>
        <p:txBody>
          <a:bodyPr/>
          <a:lstStyle/>
          <a:p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more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road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blocks</a:t>
            </a:r>
            <a:endParaRPr lang="de-DE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021948"/>
            <a:ext cx="7924800" cy="2014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err="1" smtClean="0">
                <a:latin typeface="Rockwell"/>
                <a:cs typeface="Rockwell"/>
              </a:rPr>
              <a:t>Guess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Compresses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with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itself</a:t>
            </a:r>
            <a:endParaRPr lang="de-DE" sz="2400" dirty="0" smtClean="0">
              <a:latin typeface="Rockwell"/>
              <a:cs typeface="Rockwell"/>
            </a:endParaRPr>
          </a:p>
          <a:p>
            <a:pPr>
              <a:buFont typeface="Wingdings" charset="2"/>
              <a:buChar char="§"/>
            </a:pPr>
            <a:r>
              <a:rPr lang="de-DE" sz="1800" dirty="0" err="1" smtClean="0">
                <a:latin typeface="Rockwell"/>
                <a:cs typeface="Rockwell"/>
              </a:rPr>
              <a:t>e.g</a:t>
            </a:r>
            <a:r>
              <a:rPr lang="de-DE" sz="1800" dirty="0" smtClean="0">
                <a:latin typeface="Rockwell"/>
                <a:cs typeface="Rockwell"/>
              </a:rPr>
              <a:t> ABCAB</a:t>
            </a:r>
            <a:r>
              <a:rPr lang="de-DE" sz="1800" dirty="0" smtClean="0">
                <a:solidFill>
                  <a:srgbClr val="52BF48"/>
                </a:solidFill>
                <a:latin typeface="Rockwell"/>
                <a:cs typeface="Rockwell"/>
              </a:rPr>
              <a:t>X</a:t>
            </a:r>
            <a:r>
              <a:rPr lang="de-DE" sz="1800" dirty="0" smtClean="0">
                <a:latin typeface="Rockwell"/>
                <a:cs typeface="Rockwell"/>
              </a:rPr>
              <a:t> vs. ABCAB</a:t>
            </a:r>
            <a:r>
              <a:rPr lang="de-DE" sz="1800" dirty="0" smtClean="0">
                <a:solidFill>
                  <a:srgbClr val="FF0000"/>
                </a:solidFill>
                <a:latin typeface="Rockwell"/>
                <a:cs typeface="Rockwell"/>
              </a:rPr>
              <a:t>C</a:t>
            </a:r>
          </a:p>
          <a:p>
            <a:pPr>
              <a:buFont typeface="Wingdings" charset="2"/>
              <a:buChar char="§"/>
            </a:pPr>
            <a:r>
              <a:rPr lang="de-DE" sz="1800" dirty="0" err="1" smtClean="0">
                <a:latin typeface="Rockwell"/>
                <a:cs typeface="Rockwell"/>
              </a:rPr>
              <a:t>Compress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the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guess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isolated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and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omit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if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it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compresses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well</a:t>
            </a:r>
            <a:r>
              <a:rPr lang="de-DE" sz="1800" dirty="0" smtClean="0">
                <a:latin typeface="Rockwell"/>
                <a:cs typeface="Rockwell"/>
              </a:rPr>
              <a:t/>
            </a:r>
            <a:br>
              <a:rPr lang="de-DE" sz="1800" dirty="0" smtClean="0">
                <a:latin typeface="Rockwell"/>
                <a:cs typeface="Rockwell"/>
              </a:rPr>
            </a:br>
            <a:r>
              <a:rPr lang="de-DE" sz="1800" dirty="0" smtClean="0">
                <a:latin typeface="Rockwell"/>
                <a:cs typeface="Rockwell"/>
              </a:rPr>
              <a:t>(</a:t>
            </a:r>
            <a:r>
              <a:rPr lang="de-DE" sz="1800" dirty="0" err="1" smtClean="0">
                <a:latin typeface="Rockwell"/>
                <a:cs typeface="Rockwell"/>
              </a:rPr>
              <a:t>assuming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that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the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secret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has</a:t>
            </a:r>
            <a:r>
              <a:rPr lang="de-DE" sz="1800" dirty="0" smtClean="0">
                <a:latin typeface="Rockwell"/>
                <a:cs typeface="Rockwell"/>
              </a:rPr>
              <a:t> high </a:t>
            </a:r>
            <a:r>
              <a:rPr lang="de-DE" sz="1800" dirty="0" err="1" smtClean="0">
                <a:latin typeface="Rockwell"/>
                <a:cs typeface="Rockwell"/>
              </a:rPr>
              <a:t>entropy</a:t>
            </a:r>
            <a:r>
              <a:rPr lang="de-DE" sz="1800" dirty="0" smtClean="0">
                <a:latin typeface="Rockwell"/>
                <a:cs typeface="Rockwell"/>
              </a:rPr>
              <a:t>)</a:t>
            </a:r>
          </a:p>
          <a:p>
            <a:pPr>
              <a:buFont typeface="Wingdings" charset="2"/>
              <a:buChar char="§"/>
            </a:pPr>
            <a:r>
              <a:rPr lang="de-DE" sz="1800" dirty="0" err="1" smtClean="0">
                <a:latin typeface="Rockwell"/>
                <a:cs typeface="Rockwell"/>
              </a:rPr>
              <a:t>and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apply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the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following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countermeasures</a:t>
            </a:r>
            <a:endParaRPr lang="de-DE" sz="1800" dirty="0" smtClean="0">
              <a:latin typeface="Rockwell"/>
              <a:cs typeface="Rockwell"/>
            </a:endParaRPr>
          </a:p>
          <a:p>
            <a:pPr>
              <a:buFont typeface="Wingdings" charset="2"/>
              <a:buChar char="§"/>
            </a:pPr>
            <a:endParaRPr lang="de-DE" sz="1800" dirty="0" smtClean="0">
              <a:latin typeface="Rockwell"/>
              <a:cs typeface="Rockwell"/>
            </a:endParaRPr>
          </a:p>
          <a:p>
            <a:pPr marL="0" indent="0">
              <a:buNone/>
            </a:pPr>
            <a:r>
              <a:rPr lang="de-DE" sz="2400" dirty="0" smtClean="0">
                <a:latin typeface="Rockwell"/>
                <a:cs typeface="Rockwell"/>
              </a:rPr>
              <a:t>Look-</a:t>
            </a:r>
            <a:r>
              <a:rPr lang="de-DE" sz="2400" dirty="0" err="1" smtClean="0">
                <a:latin typeface="Rockwell"/>
                <a:cs typeface="Rockwell"/>
              </a:rPr>
              <a:t>ahead</a:t>
            </a:r>
            <a:endParaRPr lang="de-DE" sz="2400" dirty="0">
              <a:latin typeface="Rockwell"/>
              <a:cs typeface="Rockwell"/>
            </a:endParaRPr>
          </a:p>
          <a:p>
            <a:pPr>
              <a:buFont typeface="Wingdings" charset="2"/>
              <a:buChar char="§"/>
            </a:pPr>
            <a:r>
              <a:rPr lang="de-DE" sz="1800" dirty="0" err="1" smtClean="0">
                <a:latin typeface="Rockwell"/>
                <a:cs typeface="Rockwell"/>
              </a:rPr>
              <a:t>Guess</a:t>
            </a:r>
            <a:r>
              <a:rPr lang="de-DE" sz="1800" dirty="0" smtClean="0">
                <a:latin typeface="Rockwell"/>
                <a:cs typeface="Rockwell"/>
              </a:rPr>
              <a:t> 2 </a:t>
            </a:r>
            <a:r>
              <a:rPr lang="de-DE" sz="1800" dirty="0" err="1" smtClean="0">
                <a:latin typeface="Rockwell"/>
                <a:cs typeface="Rockwell"/>
              </a:rPr>
              <a:t>or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more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characters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at</a:t>
            </a:r>
            <a:r>
              <a:rPr lang="de-DE" sz="1800" dirty="0" smtClean="0">
                <a:latin typeface="Rockwell"/>
                <a:cs typeface="Rockwell"/>
              </a:rPr>
              <a:t> a time (</a:t>
            </a:r>
            <a:r>
              <a:rPr lang="de-DE" sz="1800" dirty="0" err="1" smtClean="0">
                <a:latin typeface="Rockwell"/>
                <a:cs typeface="Rockwell"/>
              </a:rPr>
              <a:t>more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reliable</a:t>
            </a:r>
            <a:r>
              <a:rPr lang="de-DE" sz="1800" dirty="0" smtClean="0">
                <a:latin typeface="Rockwell"/>
                <a:cs typeface="Rockwell"/>
              </a:rPr>
              <a:t> but </a:t>
            </a:r>
            <a:r>
              <a:rPr lang="de-DE" sz="1800" dirty="0" err="1" smtClean="0">
                <a:latin typeface="Rockwell"/>
                <a:cs typeface="Rockwell"/>
              </a:rPr>
              <a:t>costy</a:t>
            </a:r>
            <a:r>
              <a:rPr lang="de-DE" sz="1800" dirty="0" smtClean="0">
                <a:latin typeface="Rockwell"/>
                <a:cs typeface="Rockwell"/>
              </a:rPr>
              <a:t>)</a:t>
            </a:r>
          </a:p>
          <a:p>
            <a:pPr marL="0" indent="0">
              <a:buNone/>
            </a:pPr>
            <a:endParaRPr lang="de-DE" sz="1800" dirty="0" smtClean="0">
              <a:latin typeface="Rockwell"/>
              <a:cs typeface="Rockwell"/>
            </a:endParaRPr>
          </a:p>
          <a:p>
            <a:pPr marL="0" indent="0">
              <a:buNone/>
            </a:pPr>
            <a:r>
              <a:rPr lang="de-DE" sz="2400" dirty="0" smtClean="0">
                <a:latin typeface="Rockwell"/>
                <a:cs typeface="Rockwell"/>
              </a:rPr>
              <a:t>Rollback</a:t>
            </a:r>
          </a:p>
          <a:p>
            <a:pPr>
              <a:buFont typeface="Wingdings" charset="2"/>
              <a:buChar char="§"/>
            </a:pPr>
            <a:r>
              <a:rPr lang="de-DE" sz="1800" dirty="0" err="1" smtClean="0">
                <a:latin typeface="Rockwell"/>
                <a:cs typeface="Rockwell"/>
              </a:rPr>
              <a:t>If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no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winners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or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too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many</a:t>
            </a:r>
            <a:r>
              <a:rPr lang="de-DE" sz="1800" dirty="0" smtClean="0">
                <a:latin typeface="Rockwell"/>
                <a:cs typeface="Rockwell"/>
              </a:rPr>
              <a:t> </a:t>
            </a:r>
            <a:r>
              <a:rPr lang="de-DE" sz="1800" dirty="0" err="1" smtClean="0">
                <a:latin typeface="Rockwell"/>
                <a:cs typeface="Rockwell"/>
              </a:rPr>
              <a:t>winners</a:t>
            </a:r>
            <a:endParaRPr lang="de-DE" sz="1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60980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57520"/>
          </a:xfrm>
        </p:spPr>
        <p:txBody>
          <a:bodyPr/>
          <a:lstStyle/>
          <a:p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yet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more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road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blocks</a:t>
            </a:r>
            <a:endParaRPr lang="de-DE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832158"/>
            <a:ext cx="7924800" cy="24526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600" dirty="0">
                <a:latin typeface="Rockwell"/>
                <a:cs typeface="Rockwell"/>
              </a:rPr>
              <a:t>Server </a:t>
            </a:r>
            <a:r>
              <a:rPr lang="de-DE" sz="2600" dirty="0" err="1">
                <a:latin typeface="Rockwell"/>
                <a:cs typeface="Rockwell"/>
              </a:rPr>
              <a:t>or</a:t>
            </a:r>
            <a:r>
              <a:rPr lang="de-DE" sz="2600" dirty="0">
                <a:latin typeface="Rockwell"/>
                <a:cs typeface="Rockwell"/>
              </a:rPr>
              <a:t> Browser </a:t>
            </a:r>
            <a:r>
              <a:rPr lang="de-DE" sz="2600" dirty="0" err="1">
                <a:latin typeface="Rockwell"/>
                <a:cs typeface="Rockwell"/>
              </a:rPr>
              <a:t>encodes</a:t>
            </a:r>
            <a:r>
              <a:rPr lang="de-DE" sz="2600" dirty="0">
                <a:latin typeface="Rockwell"/>
                <a:cs typeface="Rockwell"/>
              </a:rPr>
              <a:t> </a:t>
            </a:r>
            <a:r>
              <a:rPr lang="de-DE" sz="2600" dirty="0" err="1">
                <a:latin typeface="Rockwell"/>
                <a:cs typeface="Rockwell"/>
              </a:rPr>
              <a:t>or</a:t>
            </a:r>
            <a:r>
              <a:rPr lang="de-DE" sz="2600" dirty="0">
                <a:latin typeface="Rockwell"/>
                <a:cs typeface="Rockwell"/>
              </a:rPr>
              <a:t> </a:t>
            </a:r>
            <a:r>
              <a:rPr lang="de-DE" sz="2600" dirty="0" err="1">
                <a:latin typeface="Rockwell"/>
                <a:cs typeface="Rockwell"/>
              </a:rPr>
              <a:t>escapes</a:t>
            </a:r>
            <a:r>
              <a:rPr lang="de-DE" sz="2600" dirty="0">
                <a:latin typeface="Rockwell"/>
                <a:cs typeface="Rockwell"/>
              </a:rPr>
              <a:t> </a:t>
            </a:r>
            <a:r>
              <a:rPr lang="de-DE" sz="2600" dirty="0" err="1">
                <a:latin typeface="Rockwell"/>
                <a:cs typeface="Rockwell"/>
              </a:rPr>
              <a:t>characters</a:t>
            </a:r>
            <a:endParaRPr lang="de-DE" sz="2600" dirty="0">
              <a:latin typeface="Rockwell"/>
              <a:cs typeface="Rockwell"/>
            </a:endParaRPr>
          </a:p>
          <a:p>
            <a:pPr marL="457200" lvl="1" indent="0">
              <a:buNone/>
            </a:pPr>
            <a:endParaRPr lang="de-DE" dirty="0" smtClean="0">
              <a:latin typeface="Rockwell"/>
              <a:cs typeface="Rockwell"/>
            </a:endParaRPr>
          </a:p>
          <a:p>
            <a:pPr marL="457200" lvl="1" indent="0">
              <a:buNone/>
            </a:pPr>
            <a:endParaRPr lang="de-DE" dirty="0">
              <a:latin typeface="Rockwell"/>
              <a:cs typeface="Rockwell"/>
            </a:endParaRPr>
          </a:p>
          <a:p>
            <a:pPr marL="457200" lvl="1" indent="0">
              <a:buNone/>
            </a:pPr>
            <a:endParaRPr lang="de-DE" dirty="0" smtClean="0">
              <a:latin typeface="Rockwell"/>
              <a:cs typeface="Rockwell"/>
            </a:endParaRPr>
          </a:p>
          <a:p>
            <a:pPr marL="457200" lvl="1" indent="0">
              <a:buNone/>
            </a:pPr>
            <a:endParaRPr lang="de-DE" dirty="0" smtClean="0">
              <a:latin typeface="Rockwell"/>
              <a:cs typeface="Rockwell"/>
            </a:endParaRPr>
          </a:p>
          <a:p>
            <a:pPr lvl="1">
              <a:buFont typeface="Wingdings" charset="2"/>
              <a:buChar char="§"/>
            </a:pPr>
            <a:r>
              <a:rPr lang="de-DE" sz="1800" dirty="0" smtClean="0">
                <a:latin typeface="Rockwell"/>
                <a:cs typeface="Rockwell"/>
              </a:rPr>
              <a:t>Encoding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err="1" smtClean="0">
                <a:latin typeface="Rockwell"/>
                <a:cs typeface="Rockwell"/>
              </a:rPr>
              <a:t>is</a:t>
            </a:r>
            <a:r>
              <a:rPr lang="de-DE" dirty="0" smtClean="0">
                <a:latin typeface="Rockwell"/>
                <a:cs typeface="Rockwell"/>
              </a:rPr>
              <a:t> in </a:t>
            </a:r>
            <a:r>
              <a:rPr lang="de-DE" dirty="0" err="1" smtClean="0">
                <a:latin typeface="Rockwell"/>
                <a:cs typeface="Rockwell"/>
              </a:rPr>
              <a:t>fact</a:t>
            </a:r>
            <a:r>
              <a:rPr lang="de-DE" dirty="0" smtClean="0">
                <a:latin typeface="Rockwell"/>
                <a:cs typeface="Rockwell"/>
              </a:rPr>
              <a:t> a </a:t>
            </a:r>
            <a:r>
              <a:rPr lang="de-DE" dirty="0" err="1" smtClean="0">
                <a:latin typeface="Rockwell"/>
                <a:cs typeface="Rockwell"/>
              </a:rPr>
              <a:t>limitation</a:t>
            </a:r>
            <a:endParaRPr lang="de-DE" dirty="0" smtClean="0">
              <a:latin typeface="Rockwell"/>
              <a:cs typeface="Rockwell"/>
            </a:endParaRPr>
          </a:p>
          <a:p>
            <a:pPr>
              <a:buFont typeface="Wingdings" charset="2"/>
              <a:buChar char="§"/>
            </a:pPr>
            <a:endParaRPr lang="de-DE" dirty="0">
              <a:latin typeface="Rockwell"/>
              <a:cs typeface="Rockwell"/>
            </a:endParaRPr>
          </a:p>
        </p:txBody>
      </p:sp>
      <p:pic>
        <p:nvPicPr>
          <p:cNvPr id="4" name="Bild 3" descr="quot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4" y="1417116"/>
            <a:ext cx="8037441" cy="126914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350254" y="2686263"/>
            <a:ext cx="1532819" cy="18979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40984" y="3284832"/>
            <a:ext cx="46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Rockwell"/>
                <a:cs typeface="Rockwell"/>
              </a:rPr>
              <a:t>Stream </a:t>
            </a:r>
            <a:r>
              <a:rPr lang="de-DE" sz="2400" dirty="0" err="1" smtClean="0">
                <a:latin typeface="Rockwell"/>
                <a:cs typeface="Rockwell"/>
              </a:rPr>
              <a:t>Cipher</a:t>
            </a:r>
            <a:r>
              <a:rPr lang="de-DE" sz="2400" dirty="0" smtClean="0">
                <a:latin typeface="Rockwell"/>
                <a:cs typeface="Rockwell"/>
              </a:rPr>
              <a:t> vs. Block </a:t>
            </a:r>
            <a:r>
              <a:rPr lang="de-DE" sz="2400" dirty="0" err="1" smtClean="0">
                <a:latin typeface="Rockwell"/>
                <a:cs typeface="Rockwell"/>
              </a:rPr>
              <a:t>Cipher</a:t>
            </a:r>
            <a:endParaRPr lang="de-DE" sz="2400" dirty="0">
              <a:latin typeface="Rockwell"/>
              <a:cs typeface="Rockwell"/>
            </a:endParaRPr>
          </a:p>
        </p:txBody>
      </p:sp>
      <p:grpSp>
        <p:nvGrpSpPr>
          <p:cNvPr id="9" name="Gruppierung 8"/>
          <p:cNvGrpSpPr/>
          <p:nvPr/>
        </p:nvGrpSpPr>
        <p:grpSpPr>
          <a:xfrm>
            <a:off x="755576" y="3789040"/>
            <a:ext cx="7924098" cy="1577429"/>
            <a:chOff x="854327" y="4111479"/>
            <a:chExt cx="7924098" cy="1577429"/>
          </a:xfrm>
        </p:grpSpPr>
        <p:pic>
          <p:nvPicPr>
            <p:cNvPr id="7" name="Bild 6" descr="stream_ciph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27" y="4111479"/>
              <a:ext cx="3576150" cy="1577429"/>
            </a:xfrm>
            <a:prstGeom prst="rect">
              <a:avLst/>
            </a:prstGeom>
          </p:spPr>
        </p:pic>
        <p:pic>
          <p:nvPicPr>
            <p:cNvPr id="8" name="Bild 7" descr="block_ciph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095" y="4111479"/>
              <a:ext cx="4417330" cy="1568199"/>
            </a:xfrm>
            <a:prstGeom prst="rect">
              <a:avLst/>
            </a:prstGeom>
          </p:spPr>
        </p:pic>
      </p:grpSp>
      <p:sp>
        <p:nvSpPr>
          <p:cNvPr id="10" name="Rechteck 9"/>
          <p:cNvSpPr/>
          <p:nvPr/>
        </p:nvSpPr>
        <p:spPr>
          <a:xfrm>
            <a:off x="1117208" y="5413566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AE0D"/>
              </a:buClr>
              <a:buFont typeface="Wingdings" charset="2"/>
              <a:buChar char="§"/>
            </a:pPr>
            <a:r>
              <a:rPr lang="de-DE" dirty="0" smtClean="0">
                <a:latin typeface="Rockwell"/>
                <a:cs typeface="Rockwell"/>
              </a:rPr>
              <a:t>Solution: Approach </a:t>
            </a:r>
            <a:r>
              <a:rPr lang="de-DE" dirty="0" err="1" smtClean="0">
                <a:latin typeface="Rockwell"/>
                <a:cs typeface="Rockwell"/>
              </a:rPr>
              <a:t>the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err="1" smtClean="0">
                <a:latin typeface="Rockwell"/>
                <a:cs typeface="Rockwell"/>
              </a:rPr>
              <a:t>tipping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err="1" smtClean="0">
                <a:latin typeface="Rockwell"/>
                <a:cs typeface="Rockwell"/>
              </a:rPr>
              <a:t>point</a:t>
            </a:r>
            <a:endParaRPr lang="de-DE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90008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57520"/>
          </a:xfrm>
        </p:spPr>
        <p:txBody>
          <a:bodyPr/>
          <a:lstStyle/>
          <a:p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yet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more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road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blocks</a:t>
            </a:r>
            <a:endParaRPr lang="de-DE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197139"/>
            <a:ext cx="7924800" cy="451786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de-DE" sz="2800" dirty="0">
                <a:latin typeface="Rockwell"/>
                <a:cs typeface="Rockwell"/>
              </a:rPr>
              <a:t>Keep </a:t>
            </a:r>
            <a:r>
              <a:rPr lang="de-DE" sz="2800" dirty="0" err="1">
                <a:latin typeface="Rockwell"/>
                <a:cs typeface="Rockwell"/>
              </a:rPr>
              <a:t>Alive</a:t>
            </a:r>
            <a:r>
              <a:rPr lang="de-DE" sz="2800" dirty="0">
                <a:latin typeface="Rockwell"/>
                <a:cs typeface="Rockwell"/>
              </a:rPr>
              <a:t> </a:t>
            </a:r>
            <a:r>
              <a:rPr lang="de-DE" sz="2800" dirty="0" err="1">
                <a:latin typeface="Rockwell"/>
                <a:cs typeface="Rockwell"/>
              </a:rPr>
              <a:t>Requests</a:t>
            </a:r>
            <a:endParaRPr lang="de-DE" sz="2800" dirty="0">
              <a:latin typeface="Rockwell"/>
              <a:cs typeface="Rockwell"/>
            </a:endParaRPr>
          </a:p>
          <a:p>
            <a:pPr>
              <a:buFont typeface="Wingdings" charset="2"/>
              <a:buChar char="§"/>
            </a:pPr>
            <a:r>
              <a:rPr lang="de-DE" sz="2800" dirty="0">
                <a:latin typeface="Rockwell"/>
                <a:cs typeface="Rockwell"/>
              </a:rPr>
              <a:t>Images, Scripts etc.</a:t>
            </a:r>
          </a:p>
          <a:p>
            <a:pPr>
              <a:buFont typeface="Wingdings" charset="2"/>
              <a:buChar char="§"/>
            </a:pPr>
            <a:r>
              <a:rPr lang="de-DE" sz="2800" dirty="0" err="1" smtClean="0">
                <a:latin typeface="Rockwell"/>
                <a:cs typeface="Rockwell"/>
              </a:rPr>
              <a:t>Active</a:t>
            </a:r>
            <a:r>
              <a:rPr lang="de-DE" sz="2800" dirty="0" smtClean="0">
                <a:latin typeface="Rockwell"/>
                <a:cs typeface="Rockwell"/>
              </a:rPr>
              <a:t> </a:t>
            </a:r>
            <a:r>
              <a:rPr lang="de-DE" sz="2800" dirty="0" err="1">
                <a:latin typeface="Rockwell"/>
                <a:cs typeface="Rockwell"/>
              </a:rPr>
              <a:t>surfing</a:t>
            </a:r>
            <a:r>
              <a:rPr lang="de-DE" sz="2800" dirty="0">
                <a:latin typeface="Rockwell"/>
                <a:cs typeface="Rockwell"/>
              </a:rPr>
              <a:t> </a:t>
            </a:r>
            <a:r>
              <a:rPr lang="de-DE" sz="2800" dirty="0" err="1">
                <a:latin typeface="Rockwell"/>
                <a:cs typeface="Rockwell"/>
              </a:rPr>
              <a:t>noise</a:t>
            </a:r>
            <a:endParaRPr lang="de-DE" sz="2800" dirty="0">
              <a:latin typeface="Rockwell"/>
              <a:cs typeface="Rockwell"/>
            </a:endParaRPr>
          </a:p>
          <a:p>
            <a:pPr>
              <a:buFont typeface="Wingdings" charset="2"/>
              <a:buChar char="§"/>
            </a:pPr>
            <a:r>
              <a:rPr lang="de-DE" sz="2800" dirty="0" err="1">
                <a:latin typeface="Rockwell"/>
                <a:cs typeface="Rockwell"/>
              </a:rPr>
              <a:t>Unstable</a:t>
            </a:r>
            <a:r>
              <a:rPr lang="de-DE" sz="2800" dirty="0">
                <a:latin typeface="Rockwell"/>
                <a:cs typeface="Rockwell"/>
              </a:rPr>
              <a:t> Pages</a:t>
            </a:r>
          </a:p>
          <a:p>
            <a:pPr>
              <a:buFont typeface="Wingdings" charset="2"/>
              <a:buChar char="§"/>
            </a:pPr>
            <a:r>
              <a:rPr lang="de-DE" sz="2800" dirty="0">
                <a:latin typeface="Rockwell"/>
                <a:cs typeface="Rockwell"/>
              </a:rPr>
              <a:t>Caching</a:t>
            </a:r>
          </a:p>
          <a:p>
            <a:pPr>
              <a:buFont typeface="Wingdings" charset="2"/>
              <a:buChar char="§"/>
            </a:pPr>
            <a:endParaRPr lang="de-DE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2794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15917"/>
          </a:xfrm>
        </p:spPr>
        <p:txBody>
          <a:bodyPr/>
          <a:lstStyle/>
          <a:p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Mitigations</a:t>
            </a:r>
            <a:endParaRPr lang="de-DE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051146"/>
            <a:ext cx="8534400" cy="4861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err="1" smtClean="0">
                <a:latin typeface="Rockwell"/>
                <a:cs typeface="Rockwell"/>
              </a:rPr>
              <a:t>No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secrets</a:t>
            </a:r>
            <a:r>
              <a:rPr lang="de-DE" sz="2400" dirty="0">
                <a:latin typeface="Rockwell"/>
                <a:cs typeface="Rockwell"/>
              </a:rPr>
              <a:t> </a:t>
            </a:r>
            <a:r>
              <a:rPr lang="de-DE" sz="2400" dirty="0" smtClean="0">
                <a:latin typeface="Rockwell"/>
                <a:cs typeface="Rockwell"/>
              </a:rPr>
              <a:t>in </a:t>
            </a:r>
            <a:r>
              <a:rPr lang="de-DE" sz="2400" dirty="0" err="1" smtClean="0">
                <a:latin typeface="Rockwell"/>
                <a:cs typeface="Rockwell"/>
              </a:rPr>
              <a:t>responses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with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user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input</a:t>
            </a:r>
            <a:endParaRPr lang="de-DE" sz="2400" dirty="0" smtClean="0">
              <a:latin typeface="Rockwell"/>
              <a:cs typeface="Rockwell"/>
            </a:endParaRPr>
          </a:p>
          <a:p>
            <a:pPr lvl="1">
              <a:buFont typeface="Wingdings" charset="2"/>
              <a:buChar char="§"/>
            </a:pPr>
            <a:r>
              <a:rPr lang="de-DE" sz="2100" dirty="0" err="1" smtClean="0">
                <a:latin typeface="Rockwell"/>
                <a:cs typeface="Rockwell"/>
              </a:rPr>
              <a:t>could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be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prevented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by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frameworks</a:t>
            </a:r>
            <a:endParaRPr lang="de-DE" sz="2100" dirty="0">
              <a:latin typeface="Rockwell"/>
              <a:cs typeface="Rockwell"/>
            </a:endParaRPr>
          </a:p>
          <a:p>
            <a:pPr lvl="1">
              <a:buFont typeface="Wingdings" charset="2"/>
              <a:buChar char="§"/>
            </a:pPr>
            <a:r>
              <a:rPr lang="de-DE" sz="2100" dirty="0" smtClean="0">
                <a:latin typeface="Rockwell"/>
                <a:cs typeface="Rockwell"/>
              </a:rPr>
              <a:t>But: </a:t>
            </a:r>
            <a:r>
              <a:rPr lang="de-DE" sz="2100" dirty="0" err="1">
                <a:latin typeface="Rockwell"/>
                <a:cs typeface="Rockwell"/>
              </a:rPr>
              <a:t>s</a:t>
            </a:r>
            <a:r>
              <a:rPr lang="de-DE" sz="2100" dirty="0" err="1" smtClean="0">
                <a:latin typeface="Rockwell"/>
                <a:cs typeface="Rockwell"/>
              </a:rPr>
              <a:t>omeone</a:t>
            </a:r>
            <a:r>
              <a:rPr lang="de-DE" sz="2100" dirty="0" smtClean="0">
                <a:latin typeface="Rockwell"/>
                <a:cs typeface="Rockwell"/>
              </a:rPr>
              <a:t> will </a:t>
            </a:r>
            <a:r>
              <a:rPr lang="de-DE" sz="2100" dirty="0" err="1" smtClean="0">
                <a:latin typeface="Rockwell"/>
                <a:cs typeface="Rockwell"/>
              </a:rPr>
              <a:t>come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up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with</a:t>
            </a:r>
            <a:r>
              <a:rPr lang="de-DE" sz="2100" dirty="0" smtClean="0">
                <a:latin typeface="Rockwell"/>
                <a:cs typeface="Rockwell"/>
              </a:rPr>
              <a:t> a </a:t>
            </a:r>
            <a:r>
              <a:rPr lang="de-DE" sz="2100" dirty="0" err="1" smtClean="0">
                <a:latin typeface="Rockwell"/>
                <a:cs typeface="Rockwell"/>
              </a:rPr>
              <a:t>use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case</a:t>
            </a:r>
            <a:endParaRPr lang="de-DE" sz="2100" dirty="0" smtClean="0">
              <a:latin typeface="Rockwell"/>
              <a:cs typeface="Rockwell"/>
            </a:endParaRPr>
          </a:p>
          <a:p>
            <a:pPr marL="0" indent="0">
              <a:buNone/>
            </a:pPr>
            <a:r>
              <a:rPr lang="de-DE" sz="2400" dirty="0" smtClean="0">
                <a:latin typeface="Rockwell"/>
                <a:cs typeface="Rockwell"/>
              </a:rPr>
              <a:t>Variable </a:t>
            </a:r>
            <a:r>
              <a:rPr lang="de-DE" sz="2400" dirty="0" err="1" smtClean="0">
                <a:latin typeface="Rockwell"/>
                <a:cs typeface="Rockwell"/>
              </a:rPr>
              <a:t>Padding</a:t>
            </a:r>
            <a:r>
              <a:rPr lang="de-DE" sz="2400" dirty="0" smtClean="0">
                <a:latin typeface="Rockwell"/>
                <a:cs typeface="Rockwell"/>
              </a:rPr>
              <a:t> / </a:t>
            </a:r>
            <a:r>
              <a:rPr lang="de-DE" sz="2400" dirty="0" err="1" smtClean="0">
                <a:latin typeface="Rockwell"/>
                <a:cs typeface="Rockwell"/>
              </a:rPr>
              <a:t>Randomizing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the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length</a:t>
            </a:r>
            <a:endParaRPr lang="de-DE" sz="2400" dirty="0" smtClean="0">
              <a:latin typeface="Rockwell"/>
              <a:cs typeface="Rockwell"/>
            </a:endParaRPr>
          </a:p>
          <a:p>
            <a:pPr lvl="1">
              <a:buFont typeface="Wingdings" charset="2"/>
              <a:buChar char="§"/>
            </a:pPr>
            <a:r>
              <a:rPr lang="de-DE" sz="2100" dirty="0" err="1" smtClean="0">
                <a:latin typeface="Rockwell"/>
                <a:cs typeface="Rockwell"/>
              </a:rPr>
              <a:t>Fighting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Windmills</a:t>
            </a:r>
            <a:r>
              <a:rPr lang="de-DE" sz="2100" dirty="0" smtClean="0">
                <a:latin typeface="Rockwell"/>
                <a:cs typeface="Rockwell"/>
              </a:rPr>
              <a:t>. Will FAIL</a:t>
            </a:r>
          </a:p>
          <a:p>
            <a:pPr marL="0" indent="0">
              <a:buNone/>
            </a:pPr>
            <a:r>
              <a:rPr lang="de-DE" sz="2400" dirty="0" smtClean="0">
                <a:latin typeface="Rockwell"/>
                <a:cs typeface="Rockwell"/>
              </a:rPr>
              <a:t>CSRF </a:t>
            </a:r>
            <a:r>
              <a:rPr lang="de-DE" sz="2400" dirty="0" err="1" smtClean="0">
                <a:latin typeface="Rockwell"/>
                <a:cs typeface="Rockwell"/>
              </a:rPr>
              <a:t>protect</a:t>
            </a:r>
            <a:r>
              <a:rPr lang="de-DE" sz="2400" dirty="0" smtClean="0">
                <a:latin typeface="Rockwell"/>
                <a:cs typeface="Rockwell"/>
              </a:rPr>
              <a:t> all </a:t>
            </a:r>
            <a:r>
              <a:rPr lang="de-DE" sz="2400" dirty="0" err="1" smtClean="0">
                <a:latin typeface="Rockwell"/>
                <a:cs typeface="Rockwell"/>
              </a:rPr>
              <a:t>the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things</a:t>
            </a:r>
            <a:r>
              <a:rPr lang="de-DE" sz="2400" dirty="0" smtClean="0">
                <a:latin typeface="Rockwell"/>
                <a:cs typeface="Rockwell"/>
              </a:rPr>
              <a:t> (</a:t>
            </a:r>
            <a:r>
              <a:rPr lang="de-DE" sz="2400" dirty="0" err="1" smtClean="0">
                <a:latin typeface="Rockwell"/>
                <a:cs typeface="Rockwell"/>
              </a:rPr>
              <a:t>dynamic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content</a:t>
            </a:r>
            <a:r>
              <a:rPr lang="de-DE" sz="2400" dirty="0" smtClean="0">
                <a:latin typeface="Rockwell"/>
                <a:cs typeface="Rockwell"/>
              </a:rPr>
              <a:t> per </a:t>
            </a:r>
            <a:r>
              <a:rPr lang="de-DE" sz="2400" dirty="0" err="1" smtClean="0">
                <a:latin typeface="Rockwell"/>
                <a:cs typeface="Rockwell"/>
              </a:rPr>
              <a:t>request</a:t>
            </a:r>
            <a:r>
              <a:rPr lang="de-DE" sz="2400" dirty="0" smtClean="0">
                <a:latin typeface="Rockwell"/>
                <a:cs typeface="Rockwell"/>
              </a:rPr>
              <a:t>)</a:t>
            </a:r>
          </a:p>
          <a:p>
            <a:pPr lvl="1">
              <a:buFont typeface="Wingdings" charset="2"/>
              <a:buChar char="§"/>
            </a:pPr>
            <a:r>
              <a:rPr lang="de-DE" sz="2100" dirty="0" err="1" smtClean="0">
                <a:latin typeface="Rockwell"/>
                <a:cs typeface="Rockwell"/>
              </a:rPr>
              <a:t>Would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probably</a:t>
            </a:r>
            <a:r>
              <a:rPr lang="de-DE" sz="2100" dirty="0" smtClean="0">
                <a:latin typeface="Rockwell"/>
                <a:cs typeface="Rockwell"/>
              </a:rPr>
              <a:t> do, but </a:t>
            </a:r>
            <a:r>
              <a:rPr lang="de-DE" sz="2100" dirty="0" err="1" smtClean="0">
                <a:latin typeface="Rockwell"/>
                <a:cs typeface="Rockwell"/>
              </a:rPr>
              <a:t>hard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to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implement</a:t>
            </a:r>
            <a:endParaRPr lang="de-DE" sz="2100" dirty="0" smtClean="0">
              <a:latin typeface="Rockwell"/>
              <a:cs typeface="Rockwell"/>
            </a:endParaRPr>
          </a:p>
          <a:p>
            <a:pPr lvl="1">
              <a:buFont typeface="Wingdings" charset="2"/>
              <a:buChar char="§"/>
            </a:pPr>
            <a:r>
              <a:rPr lang="de-DE" sz="2100" dirty="0" smtClean="0">
                <a:latin typeface="Rockwell"/>
                <a:cs typeface="Rockwell"/>
              </a:rPr>
              <a:t>Alternative: </a:t>
            </a:r>
            <a:r>
              <a:rPr lang="de-DE" sz="2100" dirty="0" err="1" smtClean="0">
                <a:latin typeface="Rockwell"/>
                <a:cs typeface="Rockwell"/>
              </a:rPr>
              <a:t>Encrypt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the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secret</a:t>
            </a:r>
            <a:r>
              <a:rPr lang="de-DE" sz="2100" dirty="0" smtClean="0">
                <a:latin typeface="Rockwell"/>
                <a:cs typeface="Rockwell"/>
              </a:rPr>
              <a:t> (ECB </a:t>
            </a:r>
            <a:r>
              <a:rPr lang="de-DE" sz="2100" dirty="0" err="1" smtClean="0">
                <a:latin typeface="Rockwell"/>
                <a:cs typeface="Rockwell"/>
              </a:rPr>
              <a:t>mode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is</a:t>
            </a:r>
            <a:r>
              <a:rPr lang="de-DE" sz="2100" dirty="0" smtClean="0">
                <a:latin typeface="Rockwell"/>
                <a:cs typeface="Rockwell"/>
              </a:rPr>
              <a:t> </a:t>
            </a:r>
            <a:r>
              <a:rPr lang="de-DE" sz="2100" dirty="0" err="1" smtClean="0">
                <a:latin typeface="Rockwell"/>
                <a:cs typeface="Rockwell"/>
              </a:rPr>
              <a:t>sufficient</a:t>
            </a:r>
            <a:r>
              <a:rPr lang="de-DE" sz="2100" dirty="0" smtClean="0">
                <a:latin typeface="Rockwell"/>
                <a:cs typeface="Rockwell"/>
              </a:rPr>
              <a:t>)</a:t>
            </a:r>
          </a:p>
          <a:p>
            <a:pPr marL="0" indent="0">
              <a:buNone/>
            </a:pPr>
            <a:r>
              <a:rPr lang="de-DE" sz="2400" dirty="0" err="1" smtClean="0">
                <a:latin typeface="Rockwell"/>
                <a:cs typeface="Rockwell"/>
              </a:rPr>
              <a:t>Thorttling</a:t>
            </a:r>
            <a:r>
              <a:rPr lang="de-DE" sz="2400" dirty="0">
                <a:latin typeface="Rockwell"/>
                <a:cs typeface="Rockwell"/>
              </a:rPr>
              <a:t>,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Brute</a:t>
            </a:r>
            <a:r>
              <a:rPr lang="de-DE" sz="2400" dirty="0" smtClean="0">
                <a:latin typeface="Rockwell"/>
                <a:cs typeface="Rockwell"/>
              </a:rPr>
              <a:t> Force </a:t>
            </a:r>
            <a:r>
              <a:rPr lang="de-DE" sz="2400" dirty="0" err="1" smtClean="0">
                <a:latin typeface="Rockwell"/>
                <a:cs typeface="Rockwell"/>
              </a:rPr>
              <a:t>protection</a:t>
            </a:r>
            <a:r>
              <a:rPr lang="de-DE" sz="2400" dirty="0" smtClean="0">
                <a:latin typeface="Rockwell"/>
                <a:cs typeface="Rockwell"/>
              </a:rPr>
              <a:t>, Monitoring</a:t>
            </a:r>
          </a:p>
          <a:p>
            <a:pPr marL="0" indent="0">
              <a:buNone/>
            </a:pPr>
            <a:r>
              <a:rPr lang="de-DE" sz="2400" dirty="0" err="1" smtClean="0">
                <a:latin typeface="Rockwell"/>
                <a:cs typeface="Rockwell"/>
              </a:rPr>
              <a:t>Disable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compression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for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dynamic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pages</a:t>
            </a:r>
            <a:endParaRPr lang="de-DE" sz="2400" dirty="0" smtClean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2296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378" y="642367"/>
            <a:ext cx="7924800" cy="569371"/>
          </a:xfrm>
        </p:spPr>
        <p:txBody>
          <a:bodyPr/>
          <a:lstStyle/>
          <a:p>
            <a:pPr algn="ctr"/>
            <a:r>
              <a:rPr lang="de-DE" sz="3600" dirty="0" err="1" smtClean="0">
                <a:solidFill>
                  <a:srgbClr val="FFAE0D"/>
                </a:solidFill>
                <a:latin typeface="Rockwell"/>
                <a:cs typeface="Rockwell"/>
              </a:rPr>
              <a:t>Thanks</a:t>
            </a:r>
            <a:r>
              <a:rPr lang="de-DE" sz="3600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sz="3600" dirty="0" err="1" smtClean="0">
                <a:latin typeface="Rockwell"/>
                <a:cs typeface="Rockwell"/>
              </a:rPr>
              <a:t>for</a:t>
            </a:r>
            <a:r>
              <a:rPr lang="de-DE" sz="3600" dirty="0" smtClean="0">
                <a:latin typeface="Rockwell"/>
                <a:cs typeface="Rockwell"/>
              </a:rPr>
              <a:t> </a:t>
            </a:r>
            <a:r>
              <a:rPr lang="de-DE" sz="3600" dirty="0" smtClean="0">
                <a:solidFill>
                  <a:srgbClr val="FFAE0D"/>
                </a:solidFill>
                <a:latin typeface="Rockwell"/>
                <a:cs typeface="Rockwell"/>
              </a:rPr>
              <a:t>Coming!</a:t>
            </a:r>
            <a:r>
              <a:rPr lang="de-DE" sz="3600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endParaRPr lang="de-DE" sz="3600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459926"/>
            <a:ext cx="3175000" cy="27051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676502" y="4757957"/>
            <a:ext cx="6179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>
                <a:latin typeface="Rockwell"/>
                <a:cs typeface="Rockwell"/>
              </a:rPr>
              <a:t>owasp-karlsruhe@lists.owasp.org</a:t>
            </a:r>
            <a:endParaRPr lang="de-DE" sz="2800" b="1" dirty="0">
              <a:latin typeface="Rockwell"/>
              <a:cs typeface="Rockwell"/>
            </a:endParaRPr>
          </a:p>
        </p:txBody>
      </p:sp>
      <p:grpSp>
        <p:nvGrpSpPr>
          <p:cNvPr id="11" name="Gruppierung 10"/>
          <p:cNvGrpSpPr/>
          <p:nvPr/>
        </p:nvGrpSpPr>
        <p:grpSpPr>
          <a:xfrm>
            <a:off x="3298271" y="5429134"/>
            <a:ext cx="2550618" cy="461665"/>
            <a:chOff x="3546442" y="5429134"/>
            <a:chExt cx="2550618" cy="461665"/>
          </a:xfrm>
        </p:grpSpPr>
        <p:sp>
          <p:nvSpPr>
            <p:cNvPr id="9" name="Textfeld 8"/>
            <p:cNvSpPr txBox="1"/>
            <p:nvPr/>
          </p:nvSpPr>
          <p:spPr>
            <a:xfrm>
              <a:off x="3883143" y="5429134"/>
              <a:ext cx="2213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>
                  <a:latin typeface="Rockwell"/>
                  <a:cs typeface="Rockwell"/>
                </a:rPr>
                <a:t>@OWASP_KA</a:t>
              </a:r>
              <a:endParaRPr lang="de-DE" sz="2400" b="1" dirty="0">
                <a:latin typeface="Rockwell"/>
                <a:cs typeface="Rockwell"/>
              </a:endParaRPr>
            </a:p>
          </p:txBody>
        </p:sp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6442" y="5524029"/>
              <a:ext cx="336701" cy="273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9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Screenshot at Jun 19 13-02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32648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-5257" b="-5257"/>
          <a:stretch>
            <a:fillRect/>
          </a:stretch>
        </p:blipFill>
        <p:spPr>
          <a:xfrm>
            <a:off x="6691489" y="0"/>
            <a:ext cx="2029178" cy="1053612"/>
          </a:xfrm>
        </p:spPr>
      </p:pic>
      <p:sp>
        <p:nvSpPr>
          <p:cNvPr id="7" name="Textfeld 6"/>
          <p:cNvSpPr txBox="1"/>
          <p:nvPr/>
        </p:nvSpPr>
        <p:spPr>
          <a:xfrm>
            <a:off x="733777" y="4318537"/>
            <a:ext cx="7986889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FFAE0D"/>
              </a:buClr>
              <a:buFont typeface="Lucida Grande"/>
              <a:buChar char="|"/>
            </a:pPr>
            <a:r>
              <a:rPr lang="de-DE" b="1" dirty="0" err="1" smtClean="0">
                <a:latin typeface="Rockwell"/>
                <a:cs typeface="Rockwell"/>
              </a:rPr>
              <a:t>Built</a:t>
            </a:r>
            <a:r>
              <a:rPr lang="de-DE" b="1" dirty="0" smtClean="0">
                <a:latin typeface="Rockwell"/>
                <a:cs typeface="Rockwell"/>
              </a:rPr>
              <a:t> upon </a:t>
            </a:r>
            <a:r>
              <a:rPr lang="de-DE" b="1" dirty="0" err="1" smtClean="0">
                <a:latin typeface="Rockwell"/>
                <a:cs typeface="Rockwell"/>
              </a:rPr>
              <a:t>the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latin typeface="Rockwell"/>
                <a:cs typeface="Rockwell"/>
              </a:rPr>
              <a:t>idea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latin typeface="Rockwell"/>
                <a:cs typeface="Rockwell"/>
              </a:rPr>
              <a:t>of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smtClean="0">
                <a:solidFill>
                  <a:srgbClr val="FFAE0D"/>
                </a:solidFill>
                <a:latin typeface="Rockwell"/>
                <a:cs typeface="Rockwell"/>
              </a:rPr>
              <a:t>CRIME </a:t>
            </a:r>
            <a:r>
              <a:rPr lang="de-DE" b="1" dirty="0" err="1" smtClean="0">
                <a:latin typeface="Rockwell"/>
                <a:cs typeface="Rockwell"/>
              </a:rPr>
              <a:t>by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it-IT" b="1" dirty="0" err="1">
                <a:solidFill>
                  <a:srgbClr val="FFAE0D"/>
                </a:solidFill>
                <a:latin typeface="Rockwell"/>
                <a:cs typeface="Rockwell"/>
              </a:rPr>
              <a:t>Juliano</a:t>
            </a:r>
            <a:r>
              <a:rPr lang="it-IT" b="1" dirty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it-IT" b="1" dirty="0" smtClean="0">
                <a:solidFill>
                  <a:srgbClr val="FFAE0D"/>
                </a:solidFill>
                <a:latin typeface="Rockwell"/>
                <a:cs typeface="Rockwell"/>
              </a:rPr>
              <a:t>Rizzo </a:t>
            </a:r>
            <a:r>
              <a:rPr lang="it-IT" b="1" dirty="0" smtClean="0">
                <a:latin typeface="Rockwell"/>
                <a:cs typeface="Rockwell"/>
              </a:rPr>
              <a:t>and </a:t>
            </a:r>
            <a:r>
              <a:rPr lang="it-IT" b="1" dirty="0">
                <a:solidFill>
                  <a:srgbClr val="FFAE0D"/>
                </a:solidFill>
                <a:latin typeface="Rockwell"/>
                <a:cs typeface="Rockwell"/>
              </a:rPr>
              <a:t>Thai </a:t>
            </a:r>
            <a:r>
              <a:rPr lang="it-IT" b="1" dirty="0" err="1" smtClean="0">
                <a:solidFill>
                  <a:srgbClr val="FFAE0D"/>
                </a:solidFill>
                <a:latin typeface="Rockwell"/>
                <a:cs typeface="Rockwell"/>
              </a:rPr>
              <a:t>Duong</a:t>
            </a:r>
            <a:endParaRPr lang="de-DE" b="1" dirty="0" smtClean="0">
              <a:latin typeface="Rockwell"/>
              <a:cs typeface="Rockwell"/>
            </a:endParaRPr>
          </a:p>
          <a:p>
            <a:pPr marL="285750" indent="-285750">
              <a:lnSpc>
                <a:spcPct val="130000"/>
              </a:lnSpc>
              <a:buClr>
                <a:srgbClr val="FFAE0D"/>
              </a:buClr>
              <a:buFont typeface="Lucida Grande"/>
              <a:buChar char="|"/>
            </a:pPr>
            <a:r>
              <a:rPr lang="de-DE" b="1" dirty="0" smtClean="0">
                <a:solidFill>
                  <a:srgbClr val="FFAE0D"/>
                </a:solidFill>
                <a:latin typeface="Rockwell"/>
                <a:cs typeface="Rockwell"/>
              </a:rPr>
              <a:t>CRIME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latin typeface="Rockwell"/>
                <a:cs typeface="Rockwell"/>
              </a:rPr>
              <a:t>attacked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latin typeface="Rockwell"/>
                <a:cs typeface="Rockwell"/>
              </a:rPr>
              <a:t>the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latin typeface="Rockwell"/>
                <a:cs typeface="Rockwell"/>
              </a:rPr>
              <a:t>request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latin typeface="Rockwell"/>
                <a:cs typeface="Rockwell"/>
              </a:rPr>
              <a:t>header</a:t>
            </a:r>
            <a:endParaRPr lang="de-DE" b="1" dirty="0" smtClean="0">
              <a:latin typeface="Rockwell"/>
              <a:cs typeface="Rockwell"/>
            </a:endParaRPr>
          </a:p>
          <a:p>
            <a:pPr marL="285750" indent="-285750">
              <a:lnSpc>
                <a:spcPct val="130000"/>
              </a:lnSpc>
              <a:buClr>
                <a:srgbClr val="FFAE0D"/>
              </a:buClr>
              <a:buFont typeface="Lucida Grande"/>
              <a:buChar char="|"/>
            </a:pPr>
            <a:r>
              <a:rPr lang="de-DE" b="1" dirty="0" smtClean="0">
                <a:latin typeface="Rockwell"/>
                <a:cs typeface="Rockwell"/>
              </a:rPr>
              <a:t>The original </a:t>
            </a:r>
            <a:r>
              <a:rPr lang="de-DE" b="1" dirty="0" smtClean="0">
                <a:solidFill>
                  <a:srgbClr val="FFAE0D"/>
                </a:solidFill>
                <a:latin typeface="Rockwell"/>
                <a:cs typeface="Rockwell"/>
              </a:rPr>
              <a:t>CRIME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latin typeface="Rockwell"/>
                <a:cs typeface="Rockwell"/>
              </a:rPr>
              <a:t>has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latin typeface="Rockwell"/>
                <a:cs typeface="Rockwell"/>
              </a:rPr>
              <a:t>been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latin typeface="Rockwell"/>
                <a:cs typeface="Rockwell"/>
              </a:rPr>
              <a:t>fixed</a:t>
            </a:r>
            <a:r>
              <a:rPr lang="de-DE" b="1" dirty="0" smtClean="0">
                <a:latin typeface="Rockwell"/>
                <a:cs typeface="Rockwell"/>
              </a:rPr>
              <a:t> in modern </a:t>
            </a:r>
            <a:r>
              <a:rPr lang="de-DE" b="1" dirty="0" err="1" smtClean="0">
                <a:latin typeface="Rockwell"/>
                <a:cs typeface="Rockwell"/>
              </a:rPr>
              <a:t>browsers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latin typeface="Rockwell"/>
                <a:cs typeface="Rockwell"/>
              </a:rPr>
              <a:t>by</a:t>
            </a:r>
            <a:r>
              <a:rPr lang="de-DE" b="1" dirty="0" smtClean="0">
                <a:latin typeface="Rockwell"/>
                <a:cs typeface="Rockwell"/>
              </a:rPr>
              <a:t> </a:t>
            </a:r>
            <a:r>
              <a:rPr lang="de-DE" b="1" dirty="0" err="1" smtClean="0">
                <a:latin typeface="Rockwell"/>
                <a:cs typeface="Rockwell"/>
              </a:rPr>
              <a:t>now</a:t>
            </a:r>
            <a:endParaRPr lang="de-DE" b="1" dirty="0" smtClean="0">
              <a:latin typeface="Rockwell"/>
              <a:cs typeface="Rockwel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1489" y="6163060"/>
            <a:ext cx="869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References:</a:t>
            </a:r>
            <a:r>
              <a:rPr lang="x-non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 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YOEL GLUCK, NEAL HARRIS, AND ANGELO (ANGEL) 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PRADO; </a:t>
            </a:r>
            <a:r>
              <a:rPr lang="de-DE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BREACH: REVIVING THE CRIME </a:t>
            </a:r>
            <a:r>
              <a:rPr lang="de-D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ATTACK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; BLACKHAT, USA, </a:t>
            </a: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July 12, 2013</a:t>
            </a:r>
            <a:endParaRPr lang="de-DE" sz="1400" dirty="0">
              <a:solidFill>
                <a:schemeClr val="tx1">
                  <a:lumMod val="50000"/>
                </a:schemeClr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0694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2222" y="274638"/>
            <a:ext cx="8734778" cy="628473"/>
          </a:xfrm>
        </p:spPr>
        <p:txBody>
          <a:bodyPr/>
          <a:lstStyle/>
          <a:p>
            <a:r>
              <a:rPr lang="de-DE" sz="3200" b="1" spc="80" dirty="0" err="1" smtClean="0">
                <a:solidFill>
                  <a:srgbClr val="FFAE0D"/>
                </a:solidFill>
                <a:latin typeface="Rockwell"/>
                <a:cs typeface="Rockwell"/>
              </a:rPr>
              <a:t>Excursion</a:t>
            </a:r>
            <a:r>
              <a:rPr lang="de-DE" sz="3200" b="1" dirty="0" smtClean="0">
                <a:latin typeface="Rockwell"/>
                <a:cs typeface="Rockwell"/>
              </a:rPr>
              <a:t>: </a:t>
            </a:r>
            <a:r>
              <a:rPr lang="de-DE" sz="3200" b="1" dirty="0" err="1" smtClean="0">
                <a:latin typeface="Rockwell"/>
                <a:cs typeface="Rockwell"/>
              </a:rPr>
              <a:t>ind-cpa</a:t>
            </a:r>
            <a:endParaRPr lang="de-DE" sz="3200" b="1" dirty="0">
              <a:latin typeface="Rockwell"/>
              <a:cs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241778"/>
            <a:ext cx="7924800" cy="4473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800" dirty="0" smtClean="0">
                <a:latin typeface="Rockwell"/>
                <a:cs typeface="Rockwell"/>
              </a:rPr>
              <a:t>Game-based Definition</a:t>
            </a:r>
          </a:p>
          <a:p>
            <a:pPr>
              <a:buFont typeface="Wingdings" charset="2"/>
              <a:buChar char="§"/>
            </a:pPr>
            <a:r>
              <a:rPr lang="ro-RO" sz="1800" dirty="0" smtClean="0">
                <a:latin typeface="Rockwell"/>
                <a:cs typeface="Rockwell"/>
              </a:rPr>
              <a:t>Draw a secret key </a:t>
            </a: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K</a:t>
            </a:r>
            <a:r>
              <a:rPr lang="ro-RO" sz="1800" dirty="0" smtClean="0">
                <a:latin typeface="Rockwell"/>
                <a:cs typeface="Rockwell"/>
              </a:rPr>
              <a:t> </a:t>
            </a:r>
            <a:r>
              <a:rPr lang="ro-RO" sz="1800" dirty="0">
                <a:latin typeface="Rockwell"/>
                <a:cs typeface="Rockwell"/>
              </a:rPr>
              <a:t>a</a:t>
            </a:r>
            <a:r>
              <a:rPr lang="ro-RO" sz="1800" dirty="0" smtClean="0">
                <a:latin typeface="Rockwell"/>
                <a:cs typeface="Rockwell"/>
              </a:rPr>
              <a:t>nd toss a (fair) coin </a:t>
            </a:r>
            <a:r>
              <a:rPr lang="ro-RO" sz="1800" dirty="0">
                <a:solidFill>
                  <a:srgbClr val="FFAE0D"/>
                </a:solidFill>
                <a:latin typeface="Rockwell"/>
                <a:cs typeface="Rockwell"/>
              </a:rPr>
              <a:t>b</a:t>
            </a:r>
            <a:r>
              <a:rPr lang="ro-RO" sz="1400" dirty="0" smtClean="0">
                <a:latin typeface="Rockwell"/>
                <a:cs typeface="Rockwell"/>
              </a:rPr>
              <a:t>∈ </a:t>
            </a:r>
            <a:r>
              <a:rPr lang="ro-RO" sz="1800" dirty="0" smtClean="0">
                <a:latin typeface="Rockwell"/>
                <a:cs typeface="Rockwell"/>
              </a:rPr>
              <a:t>{0,1}</a:t>
            </a:r>
          </a:p>
          <a:p>
            <a:pPr>
              <a:buFont typeface="Wingdings" charset="2"/>
              <a:buChar char="§"/>
            </a:pPr>
            <a:r>
              <a:rPr lang="ro-RO" sz="1800" b="1" dirty="0" smtClean="0">
                <a:solidFill>
                  <a:srgbClr val="FFAE0D"/>
                </a:solidFill>
                <a:latin typeface="Apple Chancery"/>
                <a:cs typeface="Apple Chancery"/>
              </a:rPr>
              <a:t>A</a:t>
            </a:r>
            <a:r>
              <a:rPr lang="ro-RO" sz="1800" dirty="0" smtClean="0">
                <a:latin typeface="Rockwell"/>
                <a:cs typeface="Rockwell"/>
              </a:rPr>
              <a:t> gets access to the oracle </a:t>
            </a: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Enc</a:t>
            </a:r>
            <a:r>
              <a:rPr lang="ro-RO" sz="1800" baseline="-25000" dirty="0" smtClean="0">
                <a:solidFill>
                  <a:srgbClr val="FFAE0D"/>
                </a:solidFill>
                <a:latin typeface="Rockwell"/>
                <a:cs typeface="Rockwell"/>
              </a:rPr>
              <a:t>K</a:t>
            </a:r>
            <a:r>
              <a:rPr lang="ro-RO" sz="1800" dirty="0" smtClean="0">
                <a:latin typeface="Rockwell"/>
                <a:cs typeface="Rockwell"/>
              </a:rPr>
              <a:t> for arbitrary messages</a:t>
            </a:r>
          </a:p>
          <a:p>
            <a:pPr>
              <a:buFont typeface="Wingdings" charset="2"/>
              <a:buChar char="§"/>
            </a:pPr>
            <a:r>
              <a:rPr lang="ro-RO" sz="1800" dirty="0" smtClean="0">
                <a:latin typeface="Rockwell"/>
                <a:cs typeface="Rockwell"/>
              </a:rPr>
              <a:t>Challenge: </a:t>
            </a:r>
            <a:r>
              <a:rPr lang="ro-RO" sz="1800" b="1" dirty="0">
                <a:solidFill>
                  <a:srgbClr val="FFAE0D"/>
                </a:solidFill>
                <a:latin typeface="Apple Chancery"/>
                <a:cs typeface="Apple Chancery"/>
              </a:rPr>
              <a:t>A</a:t>
            </a:r>
            <a:r>
              <a:rPr lang="ro-RO" sz="1800" dirty="0" smtClean="0">
                <a:latin typeface="Rockwell"/>
                <a:cs typeface="Rockwell"/>
              </a:rPr>
              <a:t> chooses two messages </a:t>
            </a: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m</a:t>
            </a:r>
            <a:r>
              <a:rPr lang="ro-RO" sz="1800" baseline="-25000" dirty="0" smtClean="0">
                <a:solidFill>
                  <a:srgbClr val="FFAE0D"/>
                </a:solidFill>
                <a:latin typeface="Rockwell"/>
                <a:cs typeface="Rockwell"/>
              </a:rPr>
              <a:t>1</a:t>
            </a:r>
            <a:r>
              <a:rPr lang="ro-RO" sz="1800" dirty="0" smtClean="0">
                <a:latin typeface="Rockwell"/>
                <a:cs typeface="Rockwell"/>
              </a:rPr>
              <a:t> and </a:t>
            </a: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m</a:t>
            </a:r>
            <a:r>
              <a:rPr lang="ro-RO" sz="1800" baseline="-25000" dirty="0" smtClean="0">
                <a:solidFill>
                  <a:srgbClr val="FFAE0D"/>
                </a:solidFill>
                <a:latin typeface="Rockwell"/>
                <a:cs typeface="Rockwell"/>
              </a:rPr>
              <a:t>2</a:t>
            </a:r>
            <a:r>
              <a:rPr lang="ro-RO" sz="1800" dirty="0" smtClean="0">
                <a:latin typeface="Rockwell"/>
                <a:cs typeface="Rockwell"/>
              </a:rPr>
              <a:t> with |</a:t>
            </a: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m</a:t>
            </a:r>
            <a:r>
              <a:rPr lang="ro-RO" sz="1800" baseline="-25000" dirty="0" smtClean="0">
                <a:solidFill>
                  <a:srgbClr val="FFAE0D"/>
                </a:solidFill>
                <a:latin typeface="Rockwell"/>
                <a:cs typeface="Rockwell"/>
              </a:rPr>
              <a:t>1</a:t>
            </a:r>
            <a:r>
              <a:rPr lang="ro-RO" sz="1800" dirty="0" smtClean="0">
                <a:latin typeface="Rockwell"/>
                <a:cs typeface="Rockwell"/>
              </a:rPr>
              <a:t>| = |</a:t>
            </a: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m</a:t>
            </a:r>
            <a:r>
              <a:rPr lang="ro-RO" sz="1800" baseline="-25000" dirty="0" smtClean="0">
                <a:solidFill>
                  <a:srgbClr val="FFAE0D"/>
                </a:solidFill>
                <a:latin typeface="Rockwell"/>
                <a:cs typeface="Rockwell"/>
              </a:rPr>
              <a:t>2</a:t>
            </a:r>
            <a:r>
              <a:rPr lang="ro-RO" sz="1800" dirty="0" smtClean="0">
                <a:latin typeface="Rockwell"/>
                <a:cs typeface="Rockwell"/>
              </a:rPr>
              <a:t>|</a:t>
            </a:r>
          </a:p>
          <a:p>
            <a:pPr>
              <a:buFont typeface="Wingdings" charset="2"/>
              <a:buChar char="§"/>
            </a:pPr>
            <a:r>
              <a:rPr lang="ro-RO" sz="1800" dirty="0" smtClean="0">
                <a:latin typeface="Rockwell"/>
                <a:cs typeface="Rockwell"/>
              </a:rPr>
              <a:t>Response: </a:t>
            </a:r>
            <a:r>
              <a:rPr lang="ro-RO" sz="1800" b="1" dirty="0">
                <a:solidFill>
                  <a:srgbClr val="FFAE0D"/>
                </a:solidFill>
                <a:latin typeface="Apple Chancery"/>
                <a:cs typeface="Apple Chancery"/>
              </a:rPr>
              <a:t>A</a:t>
            </a:r>
            <a:r>
              <a:rPr lang="ro-RO" sz="1800" dirty="0" smtClean="0">
                <a:latin typeface="Rockwell"/>
                <a:cs typeface="Rockwell"/>
              </a:rPr>
              <a:t> receives the cipher text </a:t>
            </a: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Enc</a:t>
            </a:r>
            <a:r>
              <a:rPr lang="ro-RO" sz="1800" baseline="-25000" dirty="0" smtClean="0">
                <a:solidFill>
                  <a:srgbClr val="FFAE0D"/>
                </a:solidFill>
                <a:latin typeface="Rockwell"/>
                <a:cs typeface="Rockwell"/>
              </a:rPr>
              <a:t>K</a:t>
            </a:r>
            <a:r>
              <a:rPr lang="ro-RO" sz="1800" dirty="0" smtClean="0">
                <a:latin typeface="Rockwell"/>
                <a:cs typeface="Rockwell"/>
              </a:rPr>
              <a:t>(</a:t>
            </a: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m</a:t>
            </a:r>
            <a:r>
              <a:rPr lang="ro-RO" sz="1800" baseline="-25000" dirty="0" smtClean="0">
                <a:solidFill>
                  <a:srgbClr val="FFAE0D"/>
                </a:solidFill>
                <a:latin typeface="Rockwell"/>
                <a:cs typeface="Rockwell"/>
              </a:rPr>
              <a:t>1</a:t>
            </a:r>
            <a:r>
              <a:rPr lang="ro-RO" sz="1800" dirty="0" smtClean="0">
                <a:latin typeface="Rockwell"/>
                <a:cs typeface="Rockwell"/>
              </a:rPr>
              <a:t>) and </a:t>
            </a: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Enc</a:t>
            </a:r>
            <a:r>
              <a:rPr lang="ro-RO" sz="1800" baseline="-25000" dirty="0" smtClean="0">
                <a:solidFill>
                  <a:srgbClr val="FFAE0D"/>
                </a:solidFill>
                <a:latin typeface="Rockwell"/>
                <a:cs typeface="Rockwell"/>
              </a:rPr>
              <a:t>K</a:t>
            </a:r>
            <a:r>
              <a:rPr lang="ro-RO" sz="1800" dirty="0" smtClean="0">
                <a:latin typeface="Rockwell"/>
                <a:cs typeface="Rockwell"/>
              </a:rPr>
              <a:t>(</a:t>
            </a: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m</a:t>
            </a:r>
            <a:r>
              <a:rPr lang="ro-RO" sz="1800" baseline="-25000" dirty="0" smtClean="0">
                <a:solidFill>
                  <a:srgbClr val="FFAE0D"/>
                </a:solidFill>
                <a:latin typeface="Rockwell"/>
                <a:cs typeface="Rockwell"/>
              </a:rPr>
              <a:t>2</a:t>
            </a:r>
            <a:r>
              <a:rPr lang="ro-RO" sz="1800" dirty="0" smtClean="0">
                <a:latin typeface="Rockwell"/>
                <a:cs typeface="Rockwell"/>
              </a:rPr>
              <a:t>)</a:t>
            </a:r>
          </a:p>
          <a:p>
            <a:pPr>
              <a:buFont typeface="Wingdings" charset="2"/>
              <a:buChar char="§"/>
            </a:pPr>
            <a:r>
              <a:rPr lang="ro-RO" sz="1800" b="1" dirty="0">
                <a:solidFill>
                  <a:srgbClr val="FFAE0D"/>
                </a:solidFill>
                <a:latin typeface="Apple Chancery"/>
                <a:cs typeface="Apple Chancery"/>
              </a:rPr>
              <a:t>A</a:t>
            </a: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ro-RO" sz="1800" dirty="0" smtClean="0">
                <a:latin typeface="Rockwell"/>
                <a:cs typeface="Rockwell"/>
              </a:rPr>
              <a:t>gives a guess for </a:t>
            </a:r>
            <a:r>
              <a:rPr lang="ro-RO" sz="1800" dirty="0">
                <a:solidFill>
                  <a:srgbClr val="FFAE0D"/>
                </a:solidFill>
                <a:latin typeface="Rockwell"/>
                <a:cs typeface="Rockwell"/>
              </a:rPr>
              <a:t>b</a:t>
            </a:r>
            <a:endParaRPr lang="ro-RO" sz="1800" dirty="0" smtClean="0">
              <a:solidFill>
                <a:srgbClr val="FFAE0D"/>
              </a:solidFill>
              <a:latin typeface="Rockwell"/>
              <a:cs typeface="Rockwell"/>
            </a:endParaRPr>
          </a:p>
          <a:p>
            <a:pPr marL="0" indent="0">
              <a:buNone/>
            </a:pPr>
            <a:endParaRPr lang="ro-RO" sz="1800" dirty="0" smtClean="0">
              <a:latin typeface="Rockwell"/>
              <a:cs typeface="Rockwell"/>
            </a:endParaRPr>
          </a:p>
          <a:p>
            <a:pPr marL="0" indent="0">
              <a:buNone/>
            </a:pPr>
            <a:r>
              <a:rPr lang="ro-RO" sz="1800" dirty="0" smtClean="0">
                <a:solidFill>
                  <a:srgbClr val="FFAE0D"/>
                </a:solidFill>
                <a:latin typeface="Rockwell"/>
                <a:cs typeface="Rockwell"/>
              </a:rPr>
              <a:t>Enc</a:t>
            </a:r>
            <a:r>
              <a:rPr lang="ro-RO" sz="1800" dirty="0" smtClean="0">
                <a:latin typeface="Rockwell"/>
                <a:cs typeface="Rockwell"/>
              </a:rPr>
              <a:t> is secure under IND-CPA if the following holds</a:t>
            </a:r>
            <a:endParaRPr lang="ro-RO" sz="1800" dirty="0">
              <a:latin typeface="Rockwell"/>
              <a:cs typeface="Rockwell"/>
            </a:endParaRPr>
          </a:p>
          <a:p>
            <a:pPr marL="0" indent="0" algn="ctr">
              <a:buNone/>
            </a:pPr>
            <a:r>
              <a:rPr lang="de-DE" sz="2000" dirty="0"/>
              <a:t>∀</a:t>
            </a:r>
            <a:r>
              <a:rPr lang="de-DE" sz="2000" dirty="0" smtClean="0"/>
              <a:t>PPT </a:t>
            </a:r>
            <a:r>
              <a:rPr lang="ro-RO" sz="2000" b="1" dirty="0" smtClean="0">
                <a:solidFill>
                  <a:srgbClr val="FFAE0D"/>
                </a:solidFill>
                <a:latin typeface="Apple Chancery"/>
                <a:cs typeface="Apple Chancery"/>
              </a:rPr>
              <a:t>A</a:t>
            </a:r>
            <a:r>
              <a:rPr lang="ro-RO" sz="2000" b="1" dirty="0" smtClean="0">
                <a:latin typeface="Apple Chancery"/>
                <a:cs typeface="Apple Chancery"/>
              </a:rPr>
              <a:t>, c</a:t>
            </a:r>
            <a:r>
              <a:rPr lang="ro-RO" sz="1800" b="1" dirty="0" smtClean="0">
                <a:latin typeface="Apple Chancery"/>
                <a:cs typeface="Apple Chancery"/>
              </a:rPr>
              <a:t> </a:t>
            </a:r>
            <a:r>
              <a:rPr lang="ro-RO" sz="1800" dirty="0" smtClean="0">
                <a:latin typeface="Rockwell"/>
                <a:cs typeface="Rockwell"/>
              </a:rPr>
              <a:t>∈ </a:t>
            </a:r>
            <a:r>
              <a:rPr lang="ro-RO" sz="2000" dirty="0" smtClean="0">
                <a:latin typeface="Rockwell"/>
                <a:cs typeface="Rockwell"/>
              </a:rPr>
              <a:t>N : Pr[ Priv</a:t>
            </a:r>
            <a:r>
              <a:rPr lang="ro-RO" sz="2000" b="1" baseline="-25000" dirty="0" smtClean="0">
                <a:solidFill>
                  <a:srgbClr val="FFAE0D"/>
                </a:solidFill>
                <a:latin typeface="Apple Chancery"/>
                <a:cs typeface="Apple Chancery"/>
              </a:rPr>
              <a:t>A</a:t>
            </a:r>
            <a:r>
              <a:rPr lang="ro-RO" sz="2000" baseline="-25000" dirty="0" smtClean="0">
                <a:solidFill>
                  <a:srgbClr val="FFAE0D"/>
                </a:solidFill>
                <a:latin typeface="Rockwell"/>
                <a:cs typeface="Rockwell"/>
              </a:rPr>
              <a:t>,Enc</a:t>
            </a:r>
            <a:r>
              <a:rPr lang="ro-RO" sz="2000" dirty="0" smtClean="0">
                <a:latin typeface="Rockwell"/>
                <a:cs typeface="Rockwell"/>
              </a:rPr>
              <a:t>(|</a:t>
            </a:r>
            <a:r>
              <a:rPr lang="ro-RO" sz="2000" dirty="0" smtClean="0">
                <a:solidFill>
                  <a:srgbClr val="FFAE0D"/>
                </a:solidFill>
                <a:latin typeface="Rockwell"/>
                <a:cs typeface="Rockwell"/>
              </a:rPr>
              <a:t>K</a:t>
            </a:r>
            <a:r>
              <a:rPr lang="ro-RO" sz="2000" dirty="0" smtClean="0">
                <a:latin typeface="Rockwell"/>
                <a:cs typeface="Rockwell"/>
              </a:rPr>
              <a:t>|) = 1 ] − 1</a:t>
            </a:r>
            <a:r>
              <a:rPr lang="ro-RO" sz="2000" dirty="0">
                <a:latin typeface="Rockwell"/>
                <a:cs typeface="Rockwell"/>
              </a:rPr>
              <a:t>/2 </a:t>
            </a:r>
            <a:r>
              <a:rPr lang="ro-RO" sz="2000" dirty="0" smtClean="0">
                <a:latin typeface="Rockwell"/>
                <a:cs typeface="Rockwell"/>
              </a:rPr>
              <a:t>≤ </a:t>
            </a:r>
            <a:r>
              <a:rPr lang="ro-RO" sz="2000" dirty="0">
                <a:latin typeface="Rockwell"/>
                <a:cs typeface="Rockwell"/>
              </a:rPr>
              <a:t>|</a:t>
            </a:r>
            <a:r>
              <a:rPr lang="ro-RO" sz="2000" dirty="0">
                <a:solidFill>
                  <a:srgbClr val="FFAE0D"/>
                </a:solidFill>
                <a:latin typeface="Rockwell"/>
                <a:cs typeface="Rockwell"/>
              </a:rPr>
              <a:t>K</a:t>
            </a:r>
            <a:r>
              <a:rPr lang="ro-RO" sz="2000" dirty="0">
                <a:latin typeface="Rockwell"/>
                <a:cs typeface="Rockwell"/>
              </a:rPr>
              <a:t>|</a:t>
            </a:r>
            <a:r>
              <a:rPr lang="ro-RO" sz="2000" baseline="30000" dirty="0" smtClean="0">
                <a:latin typeface="Rockwell"/>
                <a:cs typeface="Rockwell"/>
              </a:rPr>
              <a:t>−c</a:t>
            </a:r>
            <a:endParaRPr lang="ro-RO" sz="2000" dirty="0">
              <a:latin typeface="Rockwell"/>
              <a:cs typeface="Rockwell"/>
            </a:endParaRPr>
          </a:p>
          <a:p>
            <a:endParaRPr lang="de-DE" sz="1800" dirty="0">
              <a:latin typeface="Rockwell"/>
              <a:cs typeface="Rockwel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1489" y="5901450"/>
            <a:ext cx="869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References</a:t>
            </a:r>
            <a:r>
              <a:rPr lang="x-non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: Katz, Lindell; Introduction to modern cryptography; </a:t>
            </a:r>
            <a:r>
              <a:rPr lang="tr-TR" sz="1400" dirty="0" err="1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Chapman</a:t>
            </a:r>
            <a:r>
              <a:rPr lang="tr-TR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 &amp; </a:t>
            </a:r>
            <a:r>
              <a:rPr lang="tr-TR" sz="1400" dirty="0" err="1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Hall</a:t>
            </a:r>
            <a:r>
              <a:rPr lang="tr-TR" sz="1400" dirty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/CRC ©2007</a:t>
            </a:r>
            <a:r>
              <a:rPr lang="x-none" sz="1400" dirty="0" smtClean="0">
                <a:solidFill>
                  <a:schemeClr val="tx1">
                    <a:lumMod val="50000"/>
                  </a:schemeClr>
                </a:solidFill>
                <a:latin typeface="Rockwell"/>
                <a:cs typeface="Rockwell"/>
              </a:rPr>
              <a:t>  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78539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84918"/>
          </a:xfrm>
        </p:spPr>
        <p:txBody>
          <a:bodyPr/>
          <a:lstStyle/>
          <a:p>
            <a:r>
              <a:rPr lang="de-DE" sz="3200" b="1" dirty="0" err="1" smtClean="0">
                <a:solidFill>
                  <a:srgbClr val="FFAE0D"/>
                </a:solidFill>
                <a:latin typeface="Rockwell"/>
                <a:cs typeface="Rockwell"/>
              </a:rPr>
              <a:t>breach</a:t>
            </a:r>
            <a:endParaRPr lang="de-DE" sz="3200" b="1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439333"/>
            <a:ext cx="7924800" cy="4275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>
                <a:latin typeface="Rockwell"/>
                <a:cs typeface="Rockwell"/>
              </a:rPr>
              <a:t>Basic Facts</a:t>
            </a:r>
          </a:p>
          <a:p>
            <a:pPr>
              <a:buFont typeface="Wingdings" charset="2"/>
              <a:buChar char="§"/>
            </a:pPr>
            <a:r>
              <a:rPr lang="de-DE" sz="2400" dirty="0" smtClean="0">
                <a:solidFill>
                  <a:srgbClr val="FFAE0D"/>
                </a:solidFill>
                <a:latin typeface="Rockwell"/>
                <a:cs typeface="Rockwell"/>
              </a:rPr>
              <a:t>CRIME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and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smtClean="0">
                <a:solidFill>
                  <a:srgbClr val="FFAE0D"/>
                </a:solidFill>
                <a:latin typeface="Rockwell"/>
                <a:cs typeface="Rockwell"/>
              </a:rPr>
              <a:t>BREACH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attack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the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symmetric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encryption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of</a:t>
            </a:r>
            <a:r>
              <a:rPr lang="de-DE" sz="2400" dirty="0" smtClean="0">
                <a:latin typeface="Rockwell"/>
                <a:cs typeface="Rockwell"/>
              </a:rPr>
              <a:t> TLS</a:t>
            </a:r>
          </a:p>
          <a:p>
            <a:pPr>
              <a:buFont typeface="Wingdings" charset="2"/>
              <a:buChar char="§"/>
            </a:pPr>
            <a:r>
              <a:rPr lang="de-DE" sz="2400" dirty="0" err="1" smtClean="0">
                <a:latin typeface="Rockwell"/>
                <a:cs typeface="Rockwell"/>
              </a:rPr>
              <a:t>Therefore</a:t>
            </a:r>
            <a:r>
              <a:rPr lang="de-DE" sz="2400" dirty="0" smtClean="0">
                <a:latin typeface="Rockwell"/>
                <a:cs typeface="Rockwell"/>
              </a:rPr>
              <a:t>, all SSL/TLS </a:t>
            </a:r>
            <a:r>
              <a:rPr lang="de-DE" sz="2400" dirty="0" err="1" smtClean="0">
                <a:latin typeface="Rockwell"/>
                <a:cs typeface="Rockwell"/>
              </a:rPr>
              <a:t>versions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are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affected</a:t>
            </a:r>
            <a:endParaRPr lang="de-DE" sz="2400" dirty="0" smtClean="0">
              <a:latin typeface="Rockwell"/>
              <a:cs typeface="Rockwell"/>
            </a:endParaRPr>
          </a:p>
          <a:p>
            <a:pPr>
              <a:buFont typeface="Wingdings" charset="2"/>
              <a:buChar char="§"/>
            </a:pPr>
            <a:r>
              <a:rPr lang="de-DE" sz="2400" dirty="0" err="1" smtClean="0">
                <a:latin typeface="Rockwell"/>
                <a:cs typeface="Rockwell"/>
              </a:rPr>
              <a:t>Strictly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speaking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it‘s</a:t>
            </a:r>
            <a:r>
              <a:rPr lang="de-DE" sz="2400" dirty="0" smtClean="0">
                <a:latin typeface="Rockwell"/>
                <a:cs typeface="Rockwell"/>
              </a:rPr>
              <a:t> not a </a:t>
            </a:r>
            <a:r>
              <a:rPr lang="de-DE" sz="2400" dirty="0" err="1" smtClean="0">
                <a:latin typeface="Rockwell"/>
                <a:cs typeface="Rockwell"/>
              </a:rPr>
              <a:t>side-channel-attack</a:t>
            </a:r>
            <a:endParaRPr lang="de-DE" sz="2400" dirty="0" smtClean="0">
              <a:latin typeface="Rockwell"/>
              <a:cs typeface="Rockwell"/>
            </a:endParaRPr>
          </a:p>
          <a:p>
            <a:pPr>
              <a:buFont typeface="Wingdings" charset="2"/>
              <a:buChar char="§"/>
            </a:pPr>
            <a:r>
              <a:rPr lang="de-DE" sz="2400" dirty="0" err="1" smtClean="0">
                <a:latin typeface="Rockwell"/>
                <a:cs typeface="Rockwell"/>
              </a:rPr>
              <a:t>Technically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 smtClean="0">
                <a:latin typeface="Rockwell"/>
                <a:cs typeface="Rockwell"/>
              </a:rPr>
              <a:t>it‘s</a:t>
            </a:r>
            <a:r>
              <a:rPr lang="de-DE" sz="2400" dirty="0" smtClean="0">
                <a:latin typeface="Rockwell"/>
                <a:cs typeface="Rockwell"/>
              </a:rPr>
              <a:t> a </a:t>
            </a:r>
            <a:r>
              <a:rPr lang="de-DE" sz="2400" dirty="0">
                <a:latin typeface="Rockwell"/>
                <a:cs typeface="Rockwell"/>
              </a:rPr>
              <a:t>C</a:t>
            </a:r>
            <a:r>
              <a:rPr lang="de-DE" sz="2400" dirty="0" smtClean="0">
                <a:latin typeface="Rockwell"/>
                <a:cs typeface="Rockwell"/>
              </a:rPr>
              <a:t>hosen </a:t>
            </a:r>
            <a:r>
              <a:rPr lang="de-DE" sz="2400" dirty="0" err="1">
                <a:latin typeface="Rockwell"/>
                <a:cs typeface="Rockwell"/>
              </a:rPr>
              <a:t>P</a:t>
            </a:r>
            <a:r>
              <a:rPr lang="de-DE" sz="2400" dirty="0" err="1" smtClean="0">
                <a:latin typeface="Rockwell"/>
                <a:cs typeface="Rockwell"/>
              </a:rPr>
              <a:t>laintext</a:t>
            </a:r>
            <a:r>
              <a:rPr lang="de-DE" sz="2400" dirty="0" smtClean="0">
                <a:latin typeface="Rockwell"/>
                <a:cs typeface="Rockwell"/>
              </a:rPr>
              <a:t> </a:t>
            </a:r>
            <a:r>
              <a:rPr lang="de-DE" sz="2400" dirty="0" err="1">
                <a:latin typeface="Rockwell"/>
                <a:cs typeface="Rockwell"/>
              </a:rPr>
              <a:t>A</a:t>
            </a:r>
            <a:r>
              <a:rPr lang="de-DE" sz="2400" dirty="0" err="1" smtClean="0">
                <a:latin typeface="Rockwell"/>
                <a:cs typeface="Rockwell"/>
              </a:rPr>
              <a:t>ttack</a:t>
            </a:r>
            <a:endParaRPr lang="de-DE" sz="24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1120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41362"/>
          </a:xfrm>
        </p:spPr>
        <p:txBody>
          <a:bodyPr/>
          <a:lstStyle/>
          <a:p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T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he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encryption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oracle</a:t>
            </a:r>
            <a:endParaRPr lang="de-DE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5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41362"/>
          </a:xfrm>
        </p:spPr>
        <p:txBody>
          <a:bodyPr/>
          <a:lstStyle/>
          <a:p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T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he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encryption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oracle</a:t>
            </a:r>
            <a:endParaRPr lang="de-DE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pic>
        <p:nvPicPr>
          <p:cNvPr id="5" name="Bild 4" descr="Screenshot at Jun 30 21-27-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16000"/>
            <a:ext cx="8029222" cy="550390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09600" y="2328333"/>
            <a:ext cx="1803400" cy="169334"/>
          </a:xfrm>
          <a:prstGeom prst="rect">
            <a:avLst/>
          </a:prstGeom>
          <a:solidFill>
            <a:srgbClr val="FFAE0D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AE0D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09600" y="5288844"/>
            <a:ext cx="1803400" cy="169334"/>
          </a:xfrm>
          <a:prstGeom prst="rect">
            <a:avLst/>
          </a:prstGeom>
          <a:solidFill>
            <a:srgbClr val="FFAE0D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AE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2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543806"/>
          </a:xfrm>
        </p:spPr>
        <p:txBody>
          <a:bodyPr/>
          <a:lstStyle/>
          <a:p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using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the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oracle</a:t>
            </a:r>
            <a:endParaRPr lang="de-DE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pic>
        <p:nvPicPr>
          <p:cNvPr id="8" name="Bild 7" descr="po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26" y="2400416"/>
            <a:ext cx="7097889" cy="4457584"/>
          </a:xfrm>
          <a:prstGeom prst="rect">
            <a:avLst/>
          </a:prstGeom>
        </p:spPr>
      </p:pic>
      <p:pic>
        <p:nvPicPr>
          <p:cNvPr id="7" name="Bild 6" descr="poc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26" y="818445"/>
            <a:ext cx="7097889" cy="445817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342433" y="3654778"/>
            <a:ext cx="3887110" cy="169333"/>
          </a:xfrm>
          <a:prstGeom prst="rect">
            <a:avLst/>
          </a:prstGeom>
          <a:solidFill>
            <a:srgbClr val="FFAE0D">
              <a:alpha val="3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229543" y="5726290"/>
            <a:ext cx="1426248" cy="169333"/>
          </a:xfrm>
          <a:prstGeom prst="rect">
            <a:avLst/>
          </a:prstGeom>
          <a:solidFill>
            <a:srgbClr val="FFAE0D">
              <a:alpha val="3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437444" y="5276623"/>
            <a:ext cx="8396112" cy="0"/>
          </a:xfrm>
          <a:prstGeom prst="line">
            <a:avLst/>
          </a:prstGeom>
          <a:ln w="57150" cmpd="sng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3813721" y="846667"/>
            <a:ext cx="857057" cy="169333"/>
          </a:xfrm>
          <a:prstGeom prst="rect">
            <a:avLst/>
          </a:prstGeom>
          <a:solidFill>
            <a:srgbClr val="FFAE0D">
              <a:alpha val="3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35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543806"/>
          </a:xfrm>
        </p:spPr>
        <p:txBody>
          <a:bodyPr/>
          <a:lstStyle/>
          <a:p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using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the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oracle</a:t>
            </a:r>
            <a:endParaRPr lang="de-DE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pic>
        <p:nvPicPr>
          <p:cNvPr id="7" name="Bild 6" descr="compression_ora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5" y="958969"/>
            <a:ext cx="7165359" cy="5308736"/>
          </a:xfrm>
          <a:prstGeom prst="rect">
            <a:avLst/>
          </a:prstGeom>
        </p:spPr>
      </p:pic>
      <p:pic>
        <p:nvPicPr>
          <p:cNvPr id="8" name="Bild 7" descr="compression_oracle2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442" r="595" b="470"/>
          <a:stretch/>
        </p:blipFill>
        <p:spPr>
          <a:xfrm>
            <a:off x="740985" y="958969"/>
            <a:ext cx="7165359" cy="53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0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01473"/>
          </a:xfrm>
        </p:spPr>
        <p:txBody>
          <a:bodyPr/>
          <a:lstStyle/>
          <a:p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how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to</a:t>
            </a:r>
            <a:r>
              <a:rPr lang="de-DE" dirty="0" smtClean="0">
                <a:solidFill>
                  <a:srgbClr val="FFAE0D"/>
                </a:solidFill>
                <a:latin typeface="Rockwell"/>
                <a:cs typeface="Rockwell"/>
              </a:rPr>
              <a:t> </a:t>
            </a:r>
            <a:r>
              <a:rPr lang="de-DE" dirty="0" err="1" smtClean="0">
                <a:solidFill>
                  <a:srgbClr val="FFAE0D"/>
                </a:solidFill>
                <a:latin typeface="Rockwell"/>
                <a:cs typeface="Rockwell"/>
              </a:rPr>
              <a:t>attack</a:t>
            </a:r>
            <a:endParaRPr lang="de-DE" dirty="0">
              <a:solidFill>
                <a:srgbClr val="FFAE0D"/>
              </a:solidFill>
              <a:latin typeface="Rockwell"/>
              <a:cs typeface="Rockwell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11" y="1436511"/>
            <a:ext cx="1357489" cy="135748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78" y="1436511"/>
            <a:ext cx="1470378" cy="147037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1902" y="3667624"/>
            <a:ext cx="1357489" cy="1357489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220" y="3667624"/>
            <a:ext cx="3197691" cy="1334558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>
            <a:off x="6096000" y="1988840"/>
            <a:ext cx="0" cy="1678784"/>
          </a:xfrm>
          <a:prstGeom prst="straightConnector1">
            <a:avLst/>
          </a:prstGeom>
          <a:ln w="57150" cmpd="sng">
            <a:solidFill>
              <a:srgbClr val="FFAE0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1693333" y="4239768"/>
            <a:ext cx="2285887" cy="0"/>
          </a:xfrm>
          <a:prstGeom prst="straightConnector1">
            <a:avLst/>
          </a:prstGeom>
          <a:ln w="57150" cmpd="sng">
            <a:solidFill>
              <a:srgbClr val="FFAE0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1230647" y="2681112"/>
            <a:ext cx="0" cy="1058333"/>
          </a:xfrm>
          <a:prstGeom prst="straightConnector1">
            <a:avLst/>
          </a:prstGeom>
          <a:ln w="57150" cmpd="sng">
            <a:solidFill>
              <a:srgbClr val="FFAE0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909391" y="1988840"/>
            <a:ext cx="5267520" cy="0"/>
          </a:xfrm>
          <a:prstGeom prst="straightConnector1">
            <a:avLst/>
          </a:prstGeom>
          <a:ln w="57150" cmpd="sng">
            <a:solidFill>
              <a:srgbClr val="FFAE0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83462" y="5091668"/>
            <a:ext cx="152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Rockwell"/>
                <a:cs typeface="Rockwell"/>
              </a:rPr>
              <a:t>C&amp;C Server</a:t>
            </a:r>
            <a:endParaRPr lang="de-DE" b="1" dirty="0">
              <a:latin typeface="Rockwell"/>
              <a:cs typeface="Rockwell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333035" y="5091668"/>
            <a:ext cx="1932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Rockwell"/>
                <a:cs typeface="Rockwell"/>
              </a:rPr>
              <a:t>The </a:t>
            </a:r>
            <a:r>
              <a:rPr lang="de-DE" b="1" dirty="0" err="1" smtClean="0">
                <a:latin typeface="Rockwell"/>
                <a:cs typeface="Rockwell"/>
              </a:rPr>
              <a:t>One</a:t>
            </a:r>
            <a:r>
              <a:rPr lang="de-DE" b="1" dirty="0" smtClean="0">
                <a:latin typeface="Rockwell"/>
                <a:cs typeface="Rockwell"/>
              </a:rPr>
              <a:t/>
            </a:r>
            <a:br>
              <a:rPr lang="de-DE" b="1" dirty="0" smtClean="0">
                <a:latin typeface="Rockwell"/>
                <a:cs typeface="Rockwell"/>
              </a:rPr>
            </a:br>
            <a:r>
              <a:rPr lang="de-DE" dirty="0" err="1" smtClean="0">
                <a:latin typeface="Rockwell"/>
                <a:cs typeface="Rockwell"/>
              </a:rPr>
              <a:t>using</a:t>
            </a:r>
            <a:r>
              <a:rPr lang="de-DE" dirty="0" smtClean="0">
                <a:latin typeface="Rockwell"/>
                <a:cs typeface="Rockwell"/>
              </a:rPr>
              <a:t> </a:t>
            </a:r>
            <a:r>
              <a:rPr lang="de-DE" dirty="0" err="1" smtClean="0">
                <a:latin typeface="Rockwell"/>
                <a:cs typeface="Rockwell"/>
              </a:rPr>
              <a:t>the</a:t>
            </a:r>
            <a:r>
              <a:rPr lang="de-DE" dirty="0" smtClean="0">
                <a:latin typeface="Rockwell"/>
                <a:cs typeface="Rockwell"/>
              </a:rPr>
              <a:t> Oracle</a:t>
            </a:r>
            <a:endParaRPr lang="de-DE" dirty="0">
              <a:latin typeface="Rockwell"/>
              <a:cs typeface="Rockwell"/>
            </a:endParaRPr>
          </a:p>
        </p:txBody>
      </p:sp>
      <p:pic>
        <p:nvPicPr>
          <p:cNvPr id="28" name="Bild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7175" y="1436511"/>
            <a:ext cx="824089" cy="824089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3153713" y="1067179"/>
            <a:ext cx="165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Rockwell"/>
                <a:cs typeface="Rockwell"/>
              </a:rPr>
              <a:t>SSL Connection</a:t>
            </a:r>
            <a:endParaRPr lang="de-DE" sz="1600" dirty="0">
              <a:latin typeface="Rockwell"/>
              <a:cs typeface="Rockwell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58759" y="1073202"/>
            <a:ext cx="94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Rockwell"/>
                <a:cs typeface="Rockwell"/>
              </a:rPr>
              <a:t>Victim</a:t>
            </a:r>
            <a:endParaRPr lang="de-DE" b="1" dirty="0">
              <a:latin typeface="Rockwell"/>
              <a:cs typeface="Rockwell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307508" y="1067179"/>
            <a:ext cx="104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Rockwell"/>
                <a:cs typeface="Rockwell"/>
              </a:rPr>
              <a:t>$</a:t>
            </a:r>
            <a:r>
              <a:rPr lang="de-DE" b="1" dirty="0" err="1" smtClean="0">
                <a:latin typeface="Rockwell"/>
                <a:cs typeface="Rockwell"/>
              </a:rPr>
              <a:t>server</a:t>
            </a:r>
            <a:endParaRPr lang="de-DE" b="1" dirty="0">
              <a:latin typeface="Rockwell"/>
              <a:cs typeface="Rockwell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804726" y="2624723"/>
            <a:ext cx="12912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latin typeface="Rockwell"/>
                <a:cs typeface="Rockwell"/>
              </a:rPr>
              <a:t>Response Size</a:t>
            </a:r>
            <a:endParaRPr lang="de-DE" sz="1600" dirty="0">
              <a:latin typeface="Rockwell"/>
              <a:cs typeface="Rockwel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409969" y="4266112"/>
            <a:ext cx="770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Rockwell"/>
                <a:cs typeface="Rockwell"/>
              </a:rPr>
              <a:t>Guess</a:t>
            </a:r>
            <a:endParaRPr lang="de-DE" sz="1600" dirty="0">
              <a:latin typeface="Rockwell"/>
              <a:cs typeface="Rockwell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230647" y="2917111"/>
            <a:ext cx="17539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Rockwell"/>
                <a:cs typeface="Rockwell"/>
              </a:rPr>
              <a:t>Deliver</a:t>
            </a:r>
            <a:r>
              <a:rPr lang="de-DE" sz="1600" dirty="0" smtClean="0">
                <a:latin typeface="Rockwell"/>
                <a:cs typeface="Rockwell"/>
              </a:rPr>
              <a:t> Bot &amp;</a:t>
            </a:r>
          </a:p>
          <a:p>
            <a:r>
              <a:rPr lang="de-DE" sz="1600" dirty="0" smtClean="0">
                <a:latin typeface="Rockwell"/>
                <a:cs typeface="Rockwell"/>
              </a:rPr>
              <a:t>Trigger </a:t>
            </a:r>
            <a:r>
              <a:rPr lang="de-DE" sz="1600" dirty="0" err="1" smtClean="0">
                <a:latin typeface="Rockwell"/>
                <a:cs typeface="Rockwell"/>
              </a:rPr>
              <a:t>Guesses</a:t>
            </a:r>
            <a:endParaRPr lang="de-DE" sz="16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4878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Horizont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Horizont.thmx</Template>
  <TotalTime>0</TotalTime>
  <Words>924</Words>
  <Application>Microsoft Macintosh PowerPoint</Application>
  <PresentationFormat>Bildschirmpräsentation (4:3)</PresentationFormat>
  <Paragraphs>162</Paragraphs>
  <Slides>18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Horizont</vt:lpstr>
      <vt:lpstr>A BREACH beyond crime</vt:lpstr>
      <vt:lpstr>PowerPoint-Präsentation</vt:lpstr>
      <vt:lpstr>Excursion: ind-cpa</vt:lpstr>
      <vt:lpstr>breach</vt:lpstr>
      <vt:lpstr>The encryption oracle</vt:lpstr>
      <vt:lpstr>The encryption oracle</vt:lpstr>
      <vt:lpstr>using the oracle</vt:lpstr>
      <vt:lpstr>using the oracle</vt:lpstr>
      <vt:lpstr>how to attack</vt:lpstr>
      <vt:lpstr>preconditions</vt:lpstr>
      <vt:lpstr>a look at compression</vt:lpstr>
      <vt:lpstr>The problem WITH MR. huffman</vt:lpstr>
      <vt:lpstr>FIGHTING huffman CODING</vt:lpstr>
      <vt:lpstr>more road blocks</vt:lpstr>
      <vt:lpstr>yet more road blocks</vt:lpstr>
      <vt:lpstr>yet more road blocks</vt:lpstr>
      <vt:lpstr>Mitigations</vt:lpstr>
      <vt:lpstr>Thanks for Coming!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BREACH beyond crime</dc:title>
  <dc:creator>Test</dc:creator>
  <cp:lastModifiedBy>Test</cp:lastModifiedBy>
  <cp:revision>102</cp:revision>
  <dcterms:created xsi:type="dcterms:W3CDTF">2014-06-19T08:44:47Z</dcterms:created>
  <dcterms:modified xsi:type="dcterms:W3CDTF">2014-07-06T18:47:06Z</dcterms:modified>
</cp:coreProperties>
</file>