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73" r:id="rId8"/>
    <p:sldId id="261" r:id="rId9"/>
    <p:sldId id="263" r:id="rId10"/>
    <p:sldId id="264" r:id="rId11"/>
    <p:sldId id="274" r:id="rId12"/>
    <p:sldId id="265" r:id="rId13"/>
    <p:sldId id="269" r:id="rId14"/>
    <p:sldId id="268" r:id="rId15"/>
    <p:sldId id="267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685"/>
    <a:srgbClr val="D8A5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58" d="100"/>
          <a:sy n="58" d="100"/>
        </p:scale>
        <p:origin x="152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2620" y="2279035"/>
            <a:ext cx="6809780" cy="1470025"/>
          </a:xfrm>
        </p:spPr>
        <p:txBody>
          <a:bodyPr/>
          <a:lstStyle>
            <a:lvl1pPr algn="l">
              <a:defRPr>
                <a:solidFill>
                  <a:srgbClr val="D8A51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2620" y="4034810"/>
            <a:ext cx="612398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88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00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23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0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15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028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26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71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914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69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629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28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17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004685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2620" y="1651074"/>
            <a:ext cx="6809780" cy="1470025"/>
          </a:xfrm>
        </p:spPr>
        <p:txBody>
          <a:bodyPr/>
          <a:lstStyle/>
          <a:p>
            <a:r>
              <a:rPr lang="en-US" dirty="0" smtClean="0"/>
              <a:t>//ALPHA.1 OWASP Knoxville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2620" y="3272010"/>
            <a:ext cx="6123980" cy="2515400"/>
          </a:xfrm>
        </p:spPr>
        <p:txBody>
          <a:bodyPr>
            <a:normAutofit/>
          </a:bodyPr>
          <a:lstStyle/>
          <a:p>
            <a:r>
              <a:rPr lang="en-US" dirty="0" smtClean="0"/>
              <a:t>Application Security Then and Now.</a:t>
            </a:r>
          </a:p>
          <a:p>
            <a:r>
              <a:rPr lang="en-US" sz="2400" dirty="0" smtClean="0"/>
              <a:t>Make a Difference Now</a:t>
            </a:r>
          </a:p>
          <a:p>
            <a:endParaRPr lang="en-US" sz="2400" dirty="0"/>
          </a:p>
          <a:p>
            <a:r>
              <a:rPr lang="en-US" sz="2400" dirty="0" smtClean="0"/>
              <a:t>2015 June 11</a:t>
            </a:r>
          </a:p>
          <a:p>
            <a:r>
              <a:rPr lang="en-US" sz="2400" dirty="0" smtClean="0"/>
              <a:t>Phil Agcaoili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764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606" y="3878086"/>
            <a:ext cx="7772400" cy="1362075"/>
          </a:xfrm>
        </p:spPr>
        <p:txBody>
          <a:bodyPr>
            <a:normAutofit/>
          </a:bodyPr>
          <a:lstStyle/>
          <a:p>
            <a:r>
              <a:rPr lang="en-US" dirty="0"/>
              <a:t>Achieve buy-in </a:t>
            </a:r>
            <a:r>
              <a:rPr lang="en-US" dirty="0" smtClean="0"/>
              <a:t>from management </a:t>
            </a:r>
            <a:r>
              <a:rPr lang="en-US" dirty="0"/>
              <a:t>and employees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606" y="5100810"/>
            <a:ext cx="7772400" cy="87048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Provide </a:t>
            </a:r>
            <a:r>
              <a:rPr lang="en-US" sz="2400" dirty="0"/>
              <a:t>opportunities for teams and clear advantages for company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8194" name="Picture 2" descr="http://www.jonathancliff.com/wp-content/uploads/2011/10/consensus-accurac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978" y="747986"/>
            <a:ext cx="3800475" cy="29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ap.lanexdev.com/user_images/image/rr/2012/Evolution-is-the-Scientific-Consensus--JM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842352" cy="149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10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982159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540" y="1411161"/>
            <a:ext cx="8637336" cy="316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9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31935"/>
            <a:ext cx="7772400" cy="1362075"/>
          </a:xfrm>
        </p:spPr>
        <p:txBody>
          <a:bodyPr/>
          <a:lstStyle/>
          <a:p>
            <a:r>
              <a:rPr lang="en-US" dirty="0"/>
              <a:t>Take application security one step at a time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94010"/>
            <a:ext cx="7772400" cy="92715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Allow </a:t>
            </a:r>
            <a:r>
              <a:rPr lang="en-US" sz="2400" dirty="0"/>
              <a:t>the organization to grow into the process rather than dropping it on the teams all at once</a:t>
            </a:r>
          </a:p>
        </p:txBody>
      </p:sp>
      <p:pic>
        <p:nvPicPr>
          <p:cNvPr id="9218" name="Picture 2" descr="http://graphics8.nytimes.com/images/2009/08/19/education/college1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126" y="2429907"/>
            <a:ext cx="2753587" cy="362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eil.com/images/main/Bruce-Springsteen-One-Step-Uptwo-St-1214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155" y="2808429"/>
            <a:ext cx="3207246" cy="315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upload.wikimedia.org/wikipedia/en/thumb/3/39/OneStepUp.jpg/220px-OneStepU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21167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05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Educate your developers and get them writing secure </a:t>
            </a:r>
            <a:r>
              <a:rPr lang="en-US" dirty="0" smtClean="0"/>
              <a:t>code</a:t>
            </a:r>
            <a:endParaRPr lang="en-US" dirty="0"/>
          </a:p>
        </p:txBody>
      </p:sp>
      <p:pic>
        <p:nvPicPr>
          <p:cNvPr id="12294" name="Picture 6" descr="https://gigaom2.files.wordpress.com/2011/10/updated-gsma-infographic-f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168" y="54311"/>
            <a:ext cx="5929146" cy="418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www.industriallogic.com/wp-content/uploads/2013/05/Safe-Software-Development-2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61" y="273049"/>
            <a:ext cx="2381250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s3.amazonaws.com/digitaltrends-uploads-prod/2014/01/Internet-of-Thing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192" y="0"/>
            <a:ext cx="3086808" cy="205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info.gigya.com/rs/gigya/images/ConnectedHom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250" y="2057872"/>
            <a:ext cx="3185907" cy="218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://theenergycollective.com/sites/theenergycollective.com/files/internet%20of%20thing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9" y="3071092"/>
            <a:ext cx="1899166" cy="136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844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38264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en-US" dirty="0"/>
              <a:t>Recruit the smart </a:t>
            </a:r>
            <a:r>
              <a:rPr lang="en-US" dirty="0" smtClean="0"/>
              <a:t>people in the dev </a:t>
            </a:r>
            <a:r>
              <a:rPr lang="en-US" dirty="0"/>
              <a:t>teams to act as </a:t>
            </a:r>
            <a:r>
              <a:rPr lang="en-US" dirty="0" smtClean="0"/>
              <a:t>champions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307596"/>
            <a:ext cx="7772400" cy="132217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Senior developers with a need to learn something new or Junior developers with the </a:t>
            </a:r>
            <a:r>
              <a:rPr lang="en-US" sz="2400" dirty="0"/>
              <a:t>motivation to move ahead within the organization.</a:t>
            </a:r>
          </a:p>
        </p:txBody>
      </p:sp>
      <p:pic>
        <p:nvPicPr>
          <p:cNvPr id="11266" name="Picture 2" descr="http://myfaw.org/wp-content/uploads/2013/04/Mirror-mirror-on-the-w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332" y="266184"/>
            <a:ext cx="2866413" cy="311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cdn.meme.am/instances/400x/575140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611" y="348407"/>
            <a:ext cx="3957101" cy="292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650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839559"/>
            <a:ext cx="7772400" cy="1362075"/>
          </a:xfrm>
        </p:spPr>
        <p:txBody>
          <a:bodyPr>
            <a:normAutofit/>
          </a:bodyPr>
          <a:lstStyle/>
          <a:p>
            <a:r>
              <a:rPr lang="en-US" dirty="0" smtClean="0"/>
              <a:t>Get the </a:t>
            </a:r>
            <a:r>
              <a:rPr lang="en-US" dirty="0"/>
              <a:t>right </a:t>
            </a:r>
            <a:r>
              <a:rPr lang="en-US" dirty="0" smtClean="0"/>
              <a:t>partners</a:t>
            </a:r>
            <a:br>
              <a:rPr lang="en-US" dirty="0" smtClean="0"/>
            </a:br>
            <a:r>
              <a:rPr lang="en-US" dirty="0" smtClean="0"/>
              <a:t>to</a:t>
            </a:r>
            <a:r>
              <a:rPr lang="en-US" dirty="0"/>
              <a:t> </a:t>
            </a:r>
            <a:r>
              <a:rPr lang="en-US" dirty="0" smtClean="0"/>
              <a:t>help you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https://the2womancrusade.files.wordpress.com/2010/09/toy-story-3-alien1.jpg?w=6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12" y="2769981"/>
            <a:ext cx="2233741" cy="141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static.comicvine.com/uploads/original/11114/111146030/4530150-3733904398-Ter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017" y="2911167"/>
            <a:ext cx="3394051" cy="271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static.comicvine.com/uploads/original/11111/111117347/3554426-8054600695-halo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432" y="3344906"/>
            <a:ext cx="3044382" cy="212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53541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en-US" dirty="0"/>
              <a:t>Network security cannot prevent application breaches on its own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336" y="3426254"/>
            <a:ext cx="7772400" cy="212640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0046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Static analysis </a:t>
            </a:r>
            <a:r>
              <a:rPr lang="en-US" dirty="0" smtClean="0"/>
              <a:t>should</a:t>
            </a:r>
          </a:p>
          <a:p>
            <a:r>
              <a:rPr lang="en-US" dirty="0" smtClean="0"/>
              <a:t>be </a:t>
            </a:r>
            <a:r>
              <a:rPr lang="en-US" dirty="0"/>
              <a:t>performed at earlier development </a:t>
            </a:r>
            <a:r>
              <a:rPr lang="en-US" dirty="0" smtClean="0"/>
              <a:t>stages</a:t>
            </a:r>
          </a:p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83336" y="3336374"/>
            <a:ext cx="7772400" cy="2645788"/>
          </a:xfrm>
        </p:spPr>
        <p:txBody>
          <a:bodyPr>
            <a:normAutofit/>
          </a:bodyPr>
          <a:lstStyle/>
          <a:p>
            <a:r>
              <a:rPr lang="en-US" sz="2400" dirty="0"/>
              <a:t>Web application Firewalls (WAF) and/or RASP should be used </a:t>
            </a:r>
            <a:r>
              <a:rPr lang="en-US" sz="2400" dirty="0" smtClean="0"/>
              <a:t>as </a:t>
            </a:r>
            <a:r>
              <a:rPr lang="en-US" sz="2400" dirty="0"/>
              <a:t>temporary band </a:t>
            </a:r>
            <a:r>
              <a:rPr lang="en-US" sz="2400" dirty="0" smtClean="0"/>
              <a:t>aids </a:t>
            </a:r>
            <a:r>
              <a:rPr lang="en-US" sz="2400" dirty="0"/>
              <a:t>for non-remediated vulnerabilities</a:t>
            </a:r>
          </a:p>
        </p:txBody>
      </p:sp>
      <p:pic>
        <p:nvPicPr>
          <p:cNvPr id="13314" name="Picture 2" descr="http://www.testically.org/wp-content/uploads/2012/02/bug-fixing-costs1-300x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870" y="1404965"/>
            <a:ext cx="3591080" cy="269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437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://www.slate.com/content/dam/slate/blogs/future_tense/2015/06/08/robots_falling_over_at_the_darpa_robotics_challenge/robot.jpg.CROP.promovar-medium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512" y="3363271"/>
            <a:ext cx="2269475" cy="128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45593"/>
            <a:ext cx="7772400" cy="1362075"/>
          </a:xfrm>
        </p:spPr>
        <p:txBody>
          <a:bodyPr/>
          <a:lstStyle/>
          <a:p>
            <a:r>
              <a:rPr lang="en-US" dirty="0"/>
              <a:t>Caution with </a:t>
            </a:r>
            <a:r>
              <a:rPr lang="en-US" dirty="0" smtClean="0"/>
              <a:t>automation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857575"/>
            <a:ext cx="7772400" cy="1500187"/>
          </a:xfrm>
        </p:spPr>
        <p:txBody>
          <a:bodyPr>
            <a:normAutofit/>
          </a:bodyPr>
          <a:lstStyle/>
          <a:p>
            <a:pPr marL="0" lvl="1"/>
            <a:r>
              <a:rPr lang="en-US" sz="2400" dirty="0"/>
              <a:t>Tools make educated guesses that require validation by trained </a:t>
            </a:r>
            <a:r>
              <a:rPr lang="en-US" sz="2400" dirty="0" smtClean="0"/>
              <a:t>humans.</a:t>
            </a:r>
          </a:p>
          <a:p>
            <a:pPr marL="0" lvl="1"/>
            <a:r>
              <a:rPr lang="en-US" sz="2400" dirty="0" smtClean="0"/>
              <a:t>Peer code reviews with trained peers is still the best option.</a:t>
            </a:r>
            <a:endParaRPr lang="en-US" sz="2400" dirty="0"/>
          </a:p>
        </p:txBody>
      </p:sp>
      <p:pic>
        <p:nvPicPr>
          <p:cNvPr id="14338" name="Picture 2" descr="http://i.ytimg.com/vi/g0TaYhjpOfo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4" y="2509429"/>
            <a:ext cx="2393734" cy="134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2.wp.com/laughingsquid.com/wp-content/uploads/2015/06/wp-contentuploads201506Fallen-Robot.jpg?fit=750%2C4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4" y="4671151"/>
            <a:ext cx="2347151" cy="130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4353" y="2776711"/>
            <a:ext cx="4606900" cy="319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7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hank-you-word-cloud-1024x7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924" y="5149926"/>
            <a:ext cx="3165076" cy="1709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2400" y="55085"/>
            <a:ext cx="8482013" cy="618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541463" indent="-1487488" eaLnBrk="0" hangingPunct="0">
              <a:spcBef>
                <a:spcPct val="20000"/>
              </a:spcBef>
              <a:buChar char="•"/>
              <a:tabLst>
                <a:tab pos="2401888" algn="l"/>
              </a:tabLst>
              <a:defRPr sz="3200">
                <a:solidFill>
                  <a:schemeClr val="tx1"/>
                </a:solidFill>
                <a:latin typeface="Arial" charset="0"/>
                <a:ea typeface="Osaka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2401888" algn="l"/>
              </a:tabLst>
              <a:defRPr sz="2800">
                <a:solidFill>
                  <a:schemeClr val="tx1"/>
                </a:solidFill>
                <a:latin typeface="Arial" charset="0"/>
                <a:ea typeface="Osaka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2401888" algn="l"/>
              </a:tabLst>
              <a:defRPr sz="2400">
                <a:solidFill>
                  <a:schemeClr val="tx1"/>
                </a:solidFill>
                <a:latin typeface="Arial" charset="0"/>
                <a:ea typeface="Osaka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2401888" algn="l"/>
              </a:tabLst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2401888" algn="l"/>
              </a:tabLst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401888" algn="l"/>
              </a:tabLst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401888" algn="l"/>
              </a:tabLst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401888" algn="l"/>
              </a:tabLst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401888" algn="l"/>
              </a:tabLst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i="1" dirty="0" smtClean="0"/>
              <a:t>Phil </a:t>
            </a:r>
            <a:r>
              <a:rPr lang="en-US" altLang="en-US" b="1" i="1" dirty="0"/>
              <a:t>Agcaoili</a:t>
            </a:r>
          </a:p>
          <a:p>
            <a:pPr eaLnBrk="1" hangingPunct="1">
              <a:buFontTx/>
              <a:buNone/>
            </a:pPr>
            <a:r>
              <a:rPr lang="en-US" altLang="en-US" sz="1800" dirty="0" smtClean="0"/>
              <a:t>Distinguished </a:t>
            </a:r>
            <a:r>
              <a:rPr lang="en-US" altLang="en-US" sz="1800" dirty="0"/>
              <a:t>Fellow and </a:t>
            </a:r>
            <a:r>
              <a:rPr lang="en-US" altLang="en-US" sz="1800" dirty="0" smtClean="0"/>
              <a:t>Fellows </a:t>
            </a:r>
            <a:r>
              <a:rPr lang="en-US" altLang="en-US" sz="1800" dirty="0"/>
              <a:t>Chairman, </a:t>
            </a:r>
            <a:r>
              <a:rPr lang="en-US" altLang="en-US" sz="1800" dirty="0" err="1"/>
              <a:t>Ponemon</a:t>
            </a:r>
            <a:r>
              <a:rPr lang="en-US" altLang="en-US" sz="1800" dirty="0"/>
              <a:t> Institute </a:t>
            </a:r>
          </a:p>
          <a:p>
            <a:pPr eaLnBrk="1" hangingPunct="1">
              <a:buFontTx/>
              <a:buNone/>
            </a:pPr>
            <a:endParaRPr lang="en-US" altLang="en-US" sz="1800" dirty="0" smtClean="0"/>
          </a:p>
          <a:p>
            <a:pPr eaLnBrk="1" hangingPunct="1">
              <a:buFontTx/>
              <a:buNone/>
            </a:pPr>
            <a:r>
              <a:rPr lang="en-US" altLang="en-US" sz="1800" dirty="0" smtClean="0"/>
              <a:t>Board of Advisors, PCI Security Standards Council (SSC)</a:t>
            </a:r>
          </a:p>
          <a:p>
            <a:pPr eaLnBrk="1" hangingPunct="1">
              <a:buFontTx/>
              <a:buNone/>
            </a:pPr>
            <a:endParaRPr lang="en-US" altLang="en-US" sz="1800" dirty="0" smtClean="0"/>
          </a:p>
          <a:p>
            <a:pPr eaLnBrk="1" hangingPunct="1">
              <a:buFontTx/>
              <a:buNone/>
            </a:pPr>
            <a:r>
              <a:rPr lang="en-US" altLang="en-US" sz="1800" dirty="0" smtClean="0"/>
              <a:t>Contributor</a:t>
            </a:r>
            <a:r>
              <a:rPr lang="en-US" altLang="en-US" sz="1800" dirty="0"/>
              <a:t>, NIST Cybersecurity Framework version 1</a:t>
            </a:r>
          </a:p>
          <a:p>
            <a:pPr eaLnBrk="1" hangingPunct="1">
              <a:buFontTx/>
              <a:buNone/>
            </a:pPr>
            <a:endParaRPr lang="en-US" altLang="en-US" sz="1800" dirty="0"/>
          </a:p>
          <a:p>
            <a:pPr eaLnBrk="1" hangingPunct="1">
              <a:buFontTx/>
              <a:buNone/>
            </a:pPr>
            <a:r>
              <a:rPr lang="en-US" altLang="en-US" sz="1800" dirty="0"/>
              <a:t>Co-Founder &amp; Board Member, Southern CISO Security Council</a:t>
            </a:r>
          </a:p>
          <a:p>
            <a:pPr eaLnBrk="1" hangingPunct="1">
              <a:buFontTx/>
              <a:buNone/>
            </a:pPr>
            <a:endParaRPr lang="en-US" altLang="en-US" sz="1800" dirty="0"/>
          </a:p>
          <a:p>
            <a:pPr eaLnBrk="1" hangingPunct="1">
              <a:buFontTx/>
              <a:buNone/>
            </a:pPr>
            <a:r>
              <a:rPr lang="en-US" altLang="en-US" sz="1800" dirty="0"/>
              <a:t>Founding Member, Cloud Security Alliance (CSA)</a:t>
            </a:r>
          </a:p>
          <a:p>
            <a:pPr eaLnBrk="1" hangingPunct="1">
              <a:buFontTx/>
              <a:buNone/>
            </a:pPr>
            <a:r>
              <a:rPr lang="en-US" altLang="en-US" sz="1600" dirty="0"/>
              <a:t>                   Inventor &amp; Co-Author, CSA Cloud Controls Matrix, </a:t>
            </a:r>
          </a:p>
          <a:p>
            <a:pPr eaLnBrk="1" hangingPunct="1">
              <a:buFontTx/>
              <a:buNone/>
            </a:pPr>
            <a:r>
              <a:rPr lang="en-US" altLang="en-US" sz="1600" dirty="0"/>
              <a:t>                   GRC Stack,  Security, Trust and Assurance Registry (STAR), and </a:t>
            </a:r>
          </a:p>
          <a:p>
            <a:pPr eaLnBrk="1" hangingPunct="1">
              <a:buFontTx/>
              <a:buNone/>
            </a:pPr>
            <a:r>
              <a:rPr lang="en-US" altLang="en-US" sz="1600" dirty="0"/>
              <a:t>	CSA Open Certification Framework (OCF</a:t>
            </a:r>
            <a:r>
              <a:rPr lang="en-US" altLang="en-US" sz="1600" dirty="0" smtClean="0"/>
              <a:t>) – AICPA SOC</a:t>
            </a:r>
            <a:endParaRPr lang="en-US" altLang="en-US" sz="1600" dirty="0"/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1800" dirty="0"/>
              <a:t>                       </a:t>
            </a:r>
            <a:r>
              <a:rPr lang="en-US" altLang="en-US" sz="2000" b="1" i="1" dirty="0"/>
              <a:t>@</a:t>
            </a:r>
            <a:r>
              <a:rPr lang="en-US" altLang="en-US" sz="2000" b="1" i="1" dirty="0" err="1"/>
              <a:t>hacksec</a:t>
            </a:r>
            <a:endParaRPr lang="en-US" altLang="en-US" sz="2000" b="1" i="1" dirty="0"/>
          </a:p>
          <a:p>
            <a:pPr eaLnBrk="1" hangingPunct="1">
              <a:buFontTx/>
              <a:buNone/>
            </a:pPr>
            <a:r>
              <a:rPr lang="en-US" altLang="en-US" sz="2000" i="1" dirty="0"/>
              <a:t>                     </a:t>
            </a:r>
            <a:r>
              <a:rPr lang="en-US" altLang="en-US" sz="2000" b="1" i="1" dirty="0"/>
              <a:t>https://www.linkedin.com/in/philA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5633293"/>
            <a:ext cx="12160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00350"/>
            <a:ext cx="173196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584376"/>
            <a:ext cx="14478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530505"/>
            <a:ext cx="14859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5195143"/>
            <a:ext cx="1233487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038" y="4578814"/>
            <a:ext cx="1310587" cy="47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125817"/>
            <a:ext cx="1060450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855426"/>
            <a:ext cx="14446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PCI Security Standards Council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1163286"/>
            <a:ext cx="1631414" cy="48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5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298"/>
            <a:ext cx="851053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 Career Path…</a:t>
            </a:r>
            <a:r>
              <a:rPr lang="en-US" dirty="0" err="1" smtClean="0"/>
              <a:t>printf</a:t>
            </a:r>
            <a:r>
              <a:rPr lang="en-US" dirty="0" smtClean="0"/>
              <a:t>(“hello, world\n”);</a:t>
            </a:r>
            <a:endParaRPr lang="en-US" dirty="0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970" y="1354108"/>
            <a:ext cx="2606486" cy="4633754"/>
          </a:xfrm>
          <a:prstGeom prst="rect">
            <a:avLst/>
          </a:prstGeom>
        </p:spPr>
      </p:pic>
      <p:pic>
        <p:nvPicPr>
          <p:cNvPr id="6" name="Picture 6" descr="http://www.emsps.com/oldtools/photos/borland/pascal/tp2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93" y="3664214"/>
            <a:ext cx="1431786" cy="218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www.fortran.com/blog/wp-content/uploads/2013/03/ibm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158" y="3995408"/>
            <a:ext cx="1514926" cy="196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ecx.images-amazon.com/images/I/41H5pKrED0L._SY344_BO1,204,203,200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963" y="3957373"/>
            <a:ext cx="1492392" cy="206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http://images.contentreserve.com/ImageType-100/0018-1/%7B9E60640B-CB0B-40A5-8AC0-77089E20028C%7DImg1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302" y="3995408"/>
            <a:ext cx="1658811" cy="198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.uvlist.net/l/y2010/12/7939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809" y="1709131"/>
            <a:ext cx="2572990" cy="160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ecx.images-amazon.com/images/I/51VHAOut9yL._SX258_BO1,204,203,200_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370191"/>
            <a:ext cx="1679509" cy="220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ecx.images-amazon.com/images/I/41qX6YdIJ7L._SX258_BO1,204,203,200_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005" y="1156800"/>
            <a:ext cx="2153558" cy="28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407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OWASP is VERY Important!</a:t>
            </a:r>
            <a:endParaRPr lang="en-US" dirty="0"/>
          </a:p>
        </p:txBody>
      </p:sp>
      <p:pic>
        <p:nvPicPr>
          <p:cNvPr id="4" name="Picture 2" descr="https://www.checkmarx.com/wp-content/uploads/2015/04/Embracingras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80010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76421" y="5444159"/>
            <a:ext cx="196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ource: </a:t>
            </a:r>
            <a:r>
              <a:rPr lang="en-US" dirty="0" err="1" smtClean="0"/>
              <a:t>Checkmarx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850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OWASP 10 – Then and Now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373696"/>
            <a:ext cx="8229600" cy="135453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Not </a:t>
            </a:r>
            <a:r>
              <a:rPr lang="en-US" dirty="0"/>
              <a:t>S</a:t>
            </a:r>
            <a:r>
              <a:rPr lang="en-US" dirty="0" smtClean="0"/>
              <a:t>ubstantially Different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*Challenging for </a:t>
            </a:r>
            <a:r>
              <a:rPr lang="en-US" sz="2000" dirty="0">
                <a:solidFill>
                  <a:srgbClr val="FF0000"/>
                </a:solidFill>
              </a:rPr>
              <a:t>automation </a:t>
            </a:r>
            <a:r>
              <a:rPr lang="en-US" sz="2000" dirty="0" smtClean="0">
                <a:solidFill>
                  <a:srgbClr val="FF0000"/>
                </a:solidFill>
              </a:rPr>
              <a:t>tools</a:t>
            </a:r>
            <a:endParaRPr lang="en-US" sz="2000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013108"/>
              </p:ext>
            </p:extLst>
          </p:nvPr>
        </p:nvGraphicFramePr>
        <p:xfrm>
          <a:off x="457200" y="1397341"/>
          <a:ext cx="8229600" cy="2638564"/>
        </p:xfrm>
        <a:graphic>
          <a:graphicData uri="http://schemas.openxmlformats.org/drawingml/2006/table">
            <a:tbl>
              <a:tblPr/>
              <a:tblGrid>
                <a:gridCol w="4229739"/>
                <a:gridCol w="3999861"/>
              </a:tblGrid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OWASP Top 10 – 2001-2004  Edition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OWASP Top 10 – 2013 Edition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</a:tr>
              <a:tr h="241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 Unvalidated Input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 Injection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241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A2 Broken Access Control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A2 Broken Authentication and Session Management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A3 Broken Authentication and Session Management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A3 Cross-Site Scripting (XSS)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241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A4 Cross Site Scripting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A4 Insecure Direct Object References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A5 Buffer Overflow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A5 Security Misconfiguration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241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A6 Injection Flaws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A6 Sensitive Data Exposure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A7 Improper Error Handling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A7 Missing Function Level Access Control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241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A8 Insecure Storage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A8 Cross-Site Request Forgery (CSRF)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A9 Application Denial of Service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A9 Using Components with Known Vulnerabilities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24711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A10 Insecure Configuration Management</a:t>
                      </a:r>
                    </a:p>
                  </a:txBody>
                  <a:tcPr marL="5747" marR="5747" marT="57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A10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Unvalidated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Redirects and Forwards</a:t>
                      </a:r>
                    </a:p>
                  </a:txBody>
                  <a:tcPr marL="5747" marR="5747" marT="57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92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Intent of OWASP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Top 10 is about managing </a:t>
            </a:r>
            <a:r>
              <a:rPr lang="en-US" dirty="0" smtClean="0"/>
              <a:t>risk</a:t>
            </a:r>
          </a:p>
          <a:p>
            <a:pPr lvl="1"/>
            <a:r>
              <a:rPr lang="en-US" dirty="0" smtClean="0"/>
              <a:t>Not </a:t>
            </a:r>
            <a:r>
              <a:rPr lang="en-US" dirty="0"/>
              <a:t>just avoiding </a:t>
            </a:r>
            <a:r>
              <a:rPr lang="en-US" dirty="0" smtClean="0"/>
              <a:t>vulnerabilities</a:t>
            </a:r>
            <a:endParaRPr lang="en-US" dirty="0"/>
          </a:p>
          <a:p>
            <a:r>
              <a:rPr lang="en-US" dirty="0"/>
              <a:t>Take a big picture approach to application </a:t>
            </a:r>
            <a:r>
              <a:rPr lang="en-US" dirty="0" smtClean="0"/>
              <a:t>security.</a:t>
            </a:r>
            <a:endParaRPr lang="en-US" dirty="0"/>
          </a:p>
          <a:p>
            <a:pPr lvl="1"/>
            <a:r>
              <a:rPr lang="en-US" dirty="0"/>
              <a:t>OWASP Top 10 doesn't mean it's the most important problem facing your organization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8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11858" y="4800600"/>
            <a:ext cx="6775373" cy="829020"/>
          </a:xfrm>
        </p:spPr>
        <p:txBody>
          <a:bodyPr>
            <a:noAutofit/>
          </a:bodyPr>
          <a:lstStyle/>
          <a:p>
            <a:r>
              <a:rPr lang="en-US" sz="2400" dirty="0" smtClean="0"/>
              <a:t>Keep it simple…It’s not as difficult as you think it is.</a:t>
            </a:r>
            <a:endParaRPr lang="en-US" sz="2400" dirty="0"/>
          </a:p>
        </p:txBody>
      </p:sp>
      <p:pic>
        <p:nvPicPr>
          <p:cNvPr id="4098" name="Picture 2" descr="http://brandongroce.me/wp-content/uploads/2014/12/Be-the-change-you-wish-to-se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r="7143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29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pic>
        <p:nvPicPr>
          <p:cNvPr id="5122" name="Picture 2" descr="http://www.music-graffiti.com/thumbnails/img_forrest_gump_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2" y="365741"/>
            <a:ext cx="4406917" cy="193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2.la-img.com/930/30812/12084392_1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8" y="2336615"/>
            <a:ext cx="1659299" cy="3570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speakinggump.com/wp-content/uploads/2011/01/Forrest-Shows-Elvis-A-Dance-Mov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642" y="193463"/>
            <a:ext cx="2645167" cy="196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i.embed.ly/1/display/resize?key=1e6a1a1efdb011df84894040444cdc60&amp;url=http%3A%2F%2Fforestgumpapush.weebly.com%2Fuploads%2F3%2F4%2F5%2F8%2F3458251%2F13073459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01" y="2093625"/>
            <a:ext cx="2884695" cy="167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vignette3.wikia.nocookie.net/f__/images/d/db/Lennon-gump.jpg/revision/latest?cb=20120802023045&amp;path-prefix=forrestgu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775" y="3970239"/>
            <a:ext cx="2048640" cy="1587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upload.wikimedia.org/wikipedia/en/1/12/ForrestGumpJFKScreensho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636" y="4291696"/>
            <a:ext cx="2347477" cy="158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s://pmcmovieline.files.wordpress.com/2011/12/131222__forrest_l-thumb-400x300-2803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638" y="1275855"/>
            <a:ext cx="2157236" cy="161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://images.amcnetworks.com/blogs.amctv.com/wp-content/uploads/2010/02/forrest-gump-presidents-28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944" y="2958591"/>
            <a:ext cx="1963930" cy="129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40" name="Picture 20" descr="http://static1.squarespace.com/static/5148b660e4b030ab54aef81c/t/541b6ed0e4b025793872c05b/1411083985015/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948" y="4473698"/>
            <a:ext cx="2043688" cy="238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amosdelretro.com.ar/Productos/Forrest_Gump/Gorras/Roja_Replica_Forrest_02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2388798"/>
            <a:ext cx="1565964" cy="220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617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2" y="3899977"/>
            <a:ext cx="8421687" cy="2754217"/>
          </a:xfrm>
        </p:spPr>
        <p:txBody>
          <a:bodyPr>
            <a:normAutofit/>
          </a:bodyPr>
          <a:lstStyle/>
          <a:p>
            <a:r>
              <a:rPr lang="en-US" dirty="0" smtClean="0"/>
              <a:t>Start small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Build the momentum </a:t>
            </a:r>
            <a:r>
              <a:rPr lang="en-US" dirty="0" smtClean="0"/>
              <a:t>of success</a:t>
            </a:r>
            <a:endParaRPr lang="en-US" dirty="0"/>
          </a:p>
        </p:txBody>
      </p:sp>
      <p:pic>
        <p:nvPicPr>
          <p:cNvPr id="6146" name="Picture 2" descr="http://trennstrickmaschine.de/wp-content/uploads/sisyphus-bildreih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33" y="109886"/>
            <a:ext cx="5859099" cy="3116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hotrodguitarist.files.wordpress.com/2012/03/snowball-effec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746" y="2656682"/>
            <a:ext cx="4763331" cy="209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46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52643"/>
            <a:ext cx="7772400" cy="1362075"/>
          </a:xfrm>
        </p:spPr>
        <p:txBody>
          <a:bodyPr/>
          <a:lstStyle/>
          <a:p>
            <a:r>
              <a:rPr lang="en-US" dirty="0" smtClean="0"/>
              <a:t>Hope for serendipity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30456"/>
            <a:ext cx="7772400" cy="1500187"/>
          </a:xfrm>
        </p:spPr>
        <p:txBody>
          <a:bodyPr>
            <a:normAutofit/>
          </a:bodyPr>
          <a:lstStyle/>
          <a:p>
            <a:pPr marL="0" lvl="1"/>
            <a:r>
              <a:rPr lang="en-US" sz="2400" dirty="0" smtClean="0"/>
              <a:t>The </a:t>
            </a:r>
            <a:r>
              <a:rPr lang="en-US" sz="2400" dirty="0"/>
              <a:t>occurrence and development of events by chance in a happy or beneficial </a:t>
            </a:r>
            <a:r>
              <a:rPr lang="en-US" sz="2400" dirty="0" smtClean="0"/>
              <a:t>way</a:t>
            </a:r>
            <a:endParaRPr lang="en-US" sz="2400" b="1" i="1" dirty="0"/>
          </a:p>
        </p:txBody>
      </p:sp>
      <p:pic>
        <p:nvPicPr>
          <p:cNvPr id="7170" name="Picture 2" descr="http://www.serena.ac.uk/wp-content/uploads/2013/01/LawleyProce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771" y="1652830"/>
            <a:ext cx="56292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informationr.net/ir/16-3/p491fi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881" y="3499822"/>
            <a:ext cx="4136126" cy="252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21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</TotalTime>
  <Words>435</Words>
  <Application>Microsoft Office PowerPoint</Application>
  <PresentationFormat>On-screen Show (4:3)</PresentationFormat>
  <Paragraphs>76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Osaka</vt:lpstr>
      <vt:lpstr>Office Theme</vt:lpstr>
      <vt:lpstr>//ALPHA.1 OWASP Knoxville</vt:lpstr>
      <vt:lpstr>A Career Path…printf(“hello, world\n”);</vt:lpstr>
      <vt:lpstr>Why OWASP is VERY Important!</vt:lpstr>
      <vt:lpstr>OWASP 10 – Then and Now</vt:lpstr>
      <vt:lpstr>The Intent of OWASP</vt:lpstr>
      <vt:lpstr>Keep it simple…It’s not as difficult as you think it is.</vt:lpstr>
      <vt:lpstr>PowerPoint Presentation</vt:lpstr>
      <vt:lpstr>Start small  Build the momentum of success</vt:lpstr>
      <vt:lpstr>Hope for serendipity</vt:lpstr>
      <vt:lpstr>Achieve buy-in from management and employees</vt:lpstr>
      <vt:lpstr>PowerPoint Presentation</vt:lpstr>
      <vt:lpstr>Take application security one step at a time</vt:lpstr>
      <vt:lpstr>Educate your developers and get them writing secure code</vt:lpstr>
      <vt:lpstr>Recruit the smart people in the dev teams to act as champions  </vt:lpstr>
      <vt:lpstr>Get the right partners to help you</vt:lpstr>
      <vt:lpstr>Network security cannot prevent application breaches on its own</vt:lpstr>
      <vt:lpstr>Caution with automation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Calder</dc:creator>
  <cp:lastModifiedBy>Agcaoili, Philip</cp:lastModifiedBy>
  <cp:revision>17</cp:revision>
  <dcterms:created xsi:type="dcterms:W3CDTF">2013-10-03T18:23:08Z</dcterms:created>
  <dcterms:modified xsi:type="dcterms:W3CDTF">2015-06-11T21:31:01Z</dcterms:modified>
</cp:coreProperties>
</file>