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77" r:id="rId6"/>
    <p:sldId id="261" r:id="rId7"/>
    <p:sldId id="262" r:id="rId8"/>
    <p:sldId id="263" r:id="rId9"/>
    <p:sldId id="269" r:id="rId10"/>
    <p:sldId id="264" r:id="rId11"/>
    <p:sldId id="265" r:id="rId12"/>
    <p:sldId id="270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94" autoAdjust="0"/>
  </p:normalViewPr>
  <p:slideViewPr>
    <p:cSldViewPr>
      <p:cViewPr varScale="1">
        <p:scale>
          <a:sx n="124" d="100"/>
          <a:sy n="12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A684-778F-4C96-9122-13DFD9036EA5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4EE0F-1C57-404C-8D1A-E96E5F459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5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No Oracle</a:t>
            </a:r>
            <a:r>
              <a:rPr lang="ja-JP" altLang="en-US" dirty="0" smtClean="0"/>
              <a:t>、</a:t>
            </a:r>
            <a:r>
              <a:rPr lang="en-US" altLang="ja-JP" dirty="0" err="1" smtClean="0"/>
              <a:t>Postgres</a:t>
            </a:r>
            <a:r>
              <a:rPr lang="en-US" altLang="ja-JP" baseline="0" dirty="0" smtClean="0"/>
              <a:t>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0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valid address</a:t>
            </a:r>
          </a:p>
          <a:p>
            <a:r>
              <a:rPr lang="ja-JP" altLang="en-US" dirty="0" smtClean="0"/>
              <a:t>このアドレス</a:t>
            </a:r>
            <a:r>
              <a:rPr lang="ja-JP" altLang="en-US" dirty="0" smtClean="0"/>
              <a:t>は本物の</a:t>
            </a:r>
            <a:r>
              <a:rPr lang="ja-JP" altLang="en-US" dirty="0" smtClean="0"/>
              <a:t>アドレスです。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6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アプリケーションサーバーは</a:t>
            </a:r>
            <a:r>
              <a:rPr lang="en-US" altLang="ja-JP" dirty="0" smtClean="0"/>
              <a:t>DB</a:t>
            </a:r>
            <a:r>
              <a:rPr lang="ja-JP" altLang="en-US" dirty="0" smtClean="0"/>
              <a:t>につながらない。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コンテンツがなし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66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期限が切れてるということです</a:t>
            </a:r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5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MSSQL “type” but really MySQL</a:t>
            </a:r>
          </a:p>
          <a:p>
            <a:r>
              <a:rPr lang="en-US" dirty="0" smtClean="0"/>
              <a:t>MSSQL</a:t>
            </a:r>
            <a:r>
              <a:rPr lang="ja-JP" altLang="en-US" dirty="0" smtClean="0"/>
              <a:t>みたいだけど、本当は</a:t>
            </a:r>
            <a:r>
              <a:rPr lang="en-US" altLang="ja-JP" dirty="0" smtClean="0"/>
              <a:t>MySQL</a:t>
            </a:r>
            <a:r>
              <a:rPr lang="ja-JP" altLang="en-US" dirty="0" smtClean="0"/>
              <a:t>です。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08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boot.ini, that</a:t>
            </a:r>
            <a:r>
              <a:rPr lang="en-US" baseline="0" dirty="0" smtClean="0"/>
              <a:t> means windows system folders must exist.</a:t>
            </a:r>
          </a:p>
          <a:p>
            <a:r>
              <a:rPr lang="ja-JP" altLang="en-US" baseline="0" dirty="0" smtClean="0"/>
              <a:t>もし、</a:t>
            </a:r>
            <a:r>
              <a:rPr lang="en-US" altLang="ja-JP" baseline="0" dirty="0" smtClean="0"/>
              <a:t>boot.ini</a:t>
            </a:r>
            <a:r>
              <a:rPr lang="ja-JP" altLang="en-US" baseline="0" dirty="0" smtClean="0"/>
              <a:t>が存在する場合、</a:t>
            </a:r>
            <a:r>
              <a:rPr lang="en-US" altLang="ja-JP" baseline="0" dirty="0" smtClean="0"/>
              <a:t>Windows</a:t>
            </a:r>
            <a:r>
              <a:rPr lang="ja-JP" altLang="en-US" baseline="0" dirty="0" smtClean="0"/>
              <a:t>ディレクトリも存在するはずだ。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97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a static page, just showing a ColdFusion error but no error occurred.</a:t>
            </a:r>
          </a:p>
          <a:p>
            <a:r>
              <a:rPr lang="ja-JP" altLang="en-US" baseline="0" dirty="0" smtClean="0"/>
              <a:t>このページは固定コンテンツです。</a:t>
            </a:r>
            <a:r>
              <a:rPr lang="en-US" altLang="ja-JP" baseline="0" dirty="0" smtClean="0"/>
              <a:t>ColdFusion</a:t>
            </a:r>
            <a:r>
              <a:rPr lang="ja-JP" altLang="en-US" baseline="0" dirty="0" smtClean="0"/>
              <a:t>エラーを表示していますが、エラーは発生してない。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passwd</a:t>
            </a:r>
            <a:r>
              <a:rPr lang="en-US" baseline="0" dirty="0" smtClean="0"/>
              <a:t> file when entering root/test to main page form.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4EE0F-1C57-404C-8D1A-E96E5F459A5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5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D67F34A-6E5A-414B-9DD8-7A3EF6C86887}" type="datetimeFigureOut">
              <a:rPr lang="en-US" smtClean="0"/>
              <a:t>3/28/2012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1D15688-292F-452A-9138-6D19786ED51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ebscantest.com/jsmenu/gotoframeme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scantest.com/shutterdb/filter_by_name.php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mo.testfire.net/default.aspx?content=../web.config%00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ebscantest.com/" TargetMode="External"/><Relationship Id="rId2" Type="http://schemas.openxmlformats.org/officeDocument/2006/relationships/hyperlink" Target="http://demo.testfire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estphp.vulnweb.com/" TargetMode="External"/><Relationship Id="rId5" Type="http://schemas.openxmlformats.org/officeDocument/2006/relationships/hyperlink" Target="http://crackme.cenzic.com/" TargetMode="External"/><Relationship Id="rId4" Type="http://schemas.openxmlformats.org/officeDocument/2006/relationships/hyperlink" Target="http://zero.webappsecurity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ブロークンロジック：テストサイトの謬見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Broken Logic: The Test Site Fallacy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OWASP JAPAN CHAPTER MEETING MARCH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非現実的なフォームの検</a:t>
            </a:r>
            <a:r>
              <a:rPr lang="ja-JP" altLang="en-US" dirty="0" smtClean="0"/>
              <a:t>証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dirty="0"/>
              <a:t>Unrealistic form validation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2667000"/>
            <a:ext cx="4953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2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ja-JP" altLang="en-US" dirty="0"/>
              <a:t>ブロークンサイト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Broken </a:t>
            </a:r>
            <a:r>
              <a:rPr lang="en-US" dirty="0" smtClean="0"/>
              <a:t>Sites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33600" y="2770188"/>
            <a:ext cx="5090735" cy="40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9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ブロークンサイト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Broken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ほとんどのサイトでは少なくとも一つ</a:t>
            </a:r>
            <a:r>
              <a:rPr lang="ja-JP" altLang="en-US" dirty="0" smtClean="0"/>
              <a:t>の問</a:t>
            </a:r>
            <a:r>
              <a:rPr lang="ja-JP" altLang="en-US" dirty="0"/>
              <a:t>題が</a:t>
            </a:r>
            <a:r>
              <a:rPr lang="ja-JP" altLang="en-US" dirty="0" smtClean="0"/>
              <a:t>あ</a:t>
            </a:r>
            <a:r>
              <a:rPr lang="ja-JP" altLang="en-US" dirty="0"/>
              <a:t>りました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Most sites had at least one problem</a:t>
            </a:r>
          </a:p>
          <a:p>
            <a:r>
              <a:rPr lang="ja-JP" altLang="en-US" dirty="0" smtClean="0"/>
              <a:t>誰</a:t>
            </a:r>
            <a:r>
              <a:rPr lang="ja-JP" altLang="en-US" dirty="0"/>
              <a:t>で</a:t>
            </a:r>
            <a:r>
              <a:rPr lang="ja-JP" altLang="en-US" dirty="0" smtClean="0"/>
              <a:t>も同</a:t>
            </a:r>
            <a:r>
              <a:rPr lang="ja-JP" altLang="en-US" dirty="0"/>
              <a:t>時に、これらのサイトをスキャンすることができます</a:t>
            </a:r>
            <a:endParaRPr lang="en-US" altLang="ja-JP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Anyone can be scanning these sites at the same time</a:t>
            </a:r>
          </a:p>
          <a:p>
            <a:r>
              <a:rPr lang="ja-JP" altLang="en-US" dirty="0" smtClean="0"/>
              <a:t>アプリケーションが稼動しているかどうか信頼できない場合、スキャナーの結果も信頼できません。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you can’t trust application’s availability, you can’t trust the scanner results.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23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ブロークンサイト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Broken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NT OBJECTives’ had</a:t>
            </a:r>
            <a:r>
              <a:rPr lang="ja-JP" altLang="en-US" sz="1600" dirty="0"/>
              <a:t> </a:t>
            </a:r>
            <a:r>
              <a:rPr lang="en-US" sz="1600" dirty="0" smtClean="0"/>
              <a:t>pages returning content-length 0.</a:t>
            </a:r>
          </a:p>
          <a:p>
            <a:pPr lvl="1"/>
            <a:r>
              <a:rPr lang="en-US" sz="1400" u="sng" dirty="0">
                <a:hlinkClick r:id="rId3"/>
              </a:rPr>
              <a:t>http://webscantest.com/jsmenu/gotoframeme.php</a:t>
            </a:r>
            <a:endParaRPr lang="en-US" sz="1400" dirty="0"/>
          </a:p>
          <a:p>
            <a:pPr lvl="1"/>
            <a:r>
              <a:rPr lang="en-US" sz="1400" u="sng" dirty="0">
                <a:hlinkClick r:id="rId4"/>
              </a:rPr>
              <a:t>http://webscantest.com/shutterdb/filter_by_name.php</a:t>
            </a: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3919478"/>
            <a:ext cx="548640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dirty="0"/>
              <a:t>GET /</a:t>
            </a:r>
            <a:r>
              <a:rPr lang="en-US" sz="1000" dirty="0" err="1"/>
              <a:t>shutterdb</a:t>
            </a:r>
            <a:r>
              <a:rPr lang="en-US" sz="1000" dirty="0"/>
              <a:t>/</a:t>
            </a:r>
            <a:r>
              <a:rPr lang="en-US" sz="1000" dirty="0" err="1"/>
              <a:t>filter_by_name.php</a:t>
            </a:r>
            <a:r>
              <a:rPr lang="en-US" sz="1000" dirty="0"/>
              <a:t> HTTP/1.1</a:t>
            </a:r>
          </a:p>
          <a:p>
            <a:r>
              <a:rPr lang="en-US" sz="1000" dirty="0"/>
              <a:t>Host: webscantest.com</a:t>
            </a:r>
          </a:p>
          <a:p>
            <a:r>
              <a:rPr lang="en-US" sz="1000" dirty="0"/>
              <a:t>User-Agent: Mozilla/5.0 (Windows NT 6.1; WOW64; rv:10.0.1) Gecko/20100101 Firefox/10.0.1</a:t>
            </a:r>
          </a:p>
          <a:p>
            <a:r>
              <a:rPr lang="en-US" sz="1000" dirty="0"/>
              <a:t>Accept: text/</a:t>
            </a:r>
            <a:r>
              <a:rPr lang="en-US" sz="1000" dirty="0" err="1"/>
              <a:t>html,application</a:t>
            </a:r>
            <a:r>
              <a:rPr lang="en-US" sz="1000" dirty="0"/>
              <a:t>/</a:t>
            </a:r>
            <a:r>
              <a:rPr lang="en-US" sz="1000" dirty="0" err="1"/>
              <a:t>xhtml+xml,application</a:t>
            </a:r>
            <a:r>
              <a:rPr lang="en-US" sz="1000" dirty="0"/>
              <a:t>/</a:t>
            </a:r>
            <a:r>
              <a:rPr lang="en-US" sz="1000" dirty="0" err="1"/>
              <a:t>xml;q</a:t>
            </a:r>
            <a:r>
              <a:rPr lang="en-US" sz="1000" dirty="0"/>
              <a:t>=0.9,*/*;q=0.8</a:t>
            </a:r>
          </a:p>
          <a:p>
            <a:r>
              <a:rPr lang="en-US" sz="1000" dirty="0"/>
              <a:t>Accept-Language: </a:t>
            </a:r>
            <a:r>
              <a:rPr lang="en-US" sz="1000" dirty="0" err="1"/>
              <a:t>en-us,en;q</a:t>
            </a:r>
            <a:r>
              <a:rPr lang="en-US" sz="1000" dirty="0"/>
              <a:t>=0.5</a:t>
            </a:r>
          </a:p>
          <a:p>
            <a:r>
              <a:rPr lang="en-US" sz="1000" dirty="0"/>
              <a:t>Accept-Encoding: </a:t>
            </a:r>
            <a:r>
              <a:rPr lang="en-US" sz="1000" dirty="0" err="1"/>
              <a:t>gzip</a:t>
            </a:r>
            <a:r>
              <a:rPr lang="en-US" sz="1000" dirty="0"/>
              <a:t>, deflate</a:t>
            </a:r>
          </a:p>
          <a:p>
            <a:r>
              <a:rPr lang="en-US" sz="1000" dirty="0"/>
              <a:t>Proxy-Connection: keep-alive</a:t>
            </a:r>
          </a:p>
          <a:p>
            <a:r>
              <a:rPr lang="en-US" sz="1000" dirty="0" err="1"/>
              <a:t>Referer</a:t>
            </a:r>
            <a:r>
              <a:rPr lang="en-US" sz="1000" dirty="0"/>
              <a:t>: http://webscantest.com/shutterdb/</a:t>
            </a:r>
          </a:p>
          <a:p>
            <a:r>
              <a:rPr lang="en-US" sz="1000" dirty="0"/>
              <a:t>Cookie: SESSIONID_VULN_SITE=287lglocs1s4kl0tilkki6q8r3</a:t>
            </a:r>
          </a:p>
          <a:p>
            <a:r>
              <a:rPr lang="en-US" sz="1000" dirty="0"/>
              <a:t>Cache-Control: max-age=0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/>
              <a:t>HTTP/1.1 200 OK</a:t>
            </a:r>
          </a:p>
          <a:p>
            <a:r>
              <a:rPr lang="en-US" sz="1000" dirty="0"/>
              <a:t>Date: Mon, 13 Feb 2012 04:14:53 GMT</a:t>
            </a:r>
          </a:p>
          <a:p>
            <a:r>
              <a:rPr lang="en-US" sz="1000" dirty="0"/>
              <a:t>Server: Apache</a:t>
            </a:r>
          </a:p>
          <a:p>
            <a:r>
              <a:rPr lang="en-US" sz="1000" dirty="0"/>
              <a:t>X-Powered-By: PHP/5.3.5 </a:t>
            </a:r>
            <a:r>
              <a:rPr lang="en-US" sz="1000" dirty="0" err="1"/>
              <a:t>ZendServer</a:t>
            </a:r>
            <a:r>
              <a:rPr lang="en-US" sz="1000" dirty="0"/>
              <a:t>/5.0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Content-Length: 0</a:t>
            </a:r>
          </a:p>
          <a:p>
            <a:r>
              <a:rPr lang="en-US" sz="1000" dirty="0"/>
              <a:t>Connection: close</a:t>
            </a:r>
          </a:p>
          <a:p>
            <a:r>
              <a:rPr lang="en-US" sz="1000" dirty="0"/>
              <a:t>Content-Type: text/html</a:t>
            </a:r>
          </a:p>
        </p:txBody>
      </p:sp>
    </p:spTree>
    <p:extLst>
      <p:ext uri="{BB962C8B-B14F-4D97-AF65-F5344CB8AC3E}">
        <p14:creationId xmlns:p14="http://schemas.microsoft.com/office/powerpoint/2010/main" val="6373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ブロークンサイト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Broken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28" y="2743200"/>
            <a:ext cx="4936172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2514600" y="6172200"/>
            <a:ext cx="3733800" cy="338554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Expires=Thu, 01-Jan-10 00:00:01 GMT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7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ja-JP" altLang="en-US" dirty="0"/>
              <a:t>非現実的または 「偽」の欠陥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Unrealistic or ‘fake’ </a:t>
            </a:r>
            <a:r>
              <a:rPr lang="en-US" dirty="0" smtClean="0"/>
              <a:t>flaws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一</a:t>
            </a:r>
            <a:r>
              <a:rPr lang="ja-JP" altLang="en-US" dirty="0" smtClean="0"/>
              <a:t>番最悪の問題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 far the worst problem</a:t>
            </a:r>
          </a:p>
          <a:p>
            <a:r>
              <a:rPr lang="ja-JP" altLang="en-US" dirty="0"/>
              <a:t>まぎらわしい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Misleading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非現実的または 「偽」の欠陥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Unrealistic or ‘fake’ flaws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5164772" cy="419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3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非現実的または 「偽」の欠陥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Unrealistic or ‘fake’ flaws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IBM </a:t>
            </a:r>
            <a:r>
              <a:rPr lang="en-US" dirty="0" smtClean="0"/>
              <a:t>Rational</a:t>
            </a:r>
            <a:r>
              <a:rPr lang="ja-JP" altLang="en-US" dirty="0" smtClean="0"/>
              <a:t>社の</a:t>
            </a:r>
            <a:r>
              <a:rPr lang="en-US" dirty="0" err="1" smtClean="0"/>
              <a:t>AppScan</a:t>
            </a:r>
            <a:r>
              <a:rPr lang="ja-JP" altLang="en-US" dirty="0"/>
              <a:t>テスト</a:t>
            </a:r>
            <a:r>
              <a:rPr lang="ja-JP" altLang="en-US" dirty="0" smtClean="0"/>
              <a:t>サイトはディレクトリ</a:t>
            </a:r>
            <a:r>
              <a:rPr lang="ja-JP" altLang="en-US" dirty="0"/>
              <a:t>トラバーサル </a:t>
            </a:r>
            <a:r>
              <a:rPr lang="ja-JP" altLang="en-US" dirty="0" smtClean="0"/>
              <a:t>脆弱性で「</a:t>
            </a:r>
            <a:r>
              <a:rPr lang="en-US" altLang="ja-JP" dirty="0" smtClean="0"/>
              <a:t>D:\</a:t>
            </a:r>
            <a:r>
              <a:rPr lang="ja-JP" altLang="en-US" dirty="0" smtClean="0"/>
              <a:t>」ドライブの「</a:t>
            </a:r>
            <a:r>
              <a:rPr lang="en-US" altLang="ja-JP" dirty="0" smtClean="0"/>
              <a:t>boot.ini</a:t>
            </a:r>
            <a:r>
              <a:rPr lang="ja-JP" altLang="en-US" dirty="0" smtClean="0"/>
              <a:t>」をアクセスできるが、他の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システムディレクトリが存在しません。</a:t>
            </a:r>
            <a:endParaRPr lang="en-US" altLang="ja-JP" dirty="0"/>
          </a:p>
          <a:p>
            <a:pPr lvl="1"/>
            <a:r>
              <a:rPr lang="ja-JP" altLang="en-US" dirty="0" smtClean="0"/>
              <a:t>他のファイルを探すスキャナーが</a:t>
            </a:r>
            <a:r>
              <a:rPr lang="en-US" altLang="ja-JP" dirty="0" smtClean="0"/>
              <a:t>FP</a:t>
            </a:r>
            <a:r>
              <a:rPr lang="ja-JP" altLang="en-US" dirty="0" smtClean="0"/>
              <a:t>になります。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IBM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Rational’s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AppScan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flaw allows ‘boot.ini’ access from D:\ but not windows system directory or files.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Scanners looking for windows system files will FP.</a:t>
            </a:r>
          </a:p>
          <a:p>
            <a:r>
              <a:rPr lang="en-US" altLang="ja-JP" dirty="0" smtClean="0"/>
              <a:t>Microsoft</a:t>
            </a:r>
            <a:r>
              <a:rPr lang="ja-JP" altLang="en-US" dirty="0" smtClean="0"/>
              <a:t>は</a:t>
            </a:r>
            <a:r>
              <a:rPr lang="en-US" altLang="ja-JP" dirty="0" smtClean="0"/>
              <a:t>Windows</a:t>
            </a:r>
            <a:r>
              <a:rPr lang="ja-JP" altLang="en-US" dirty="0"/>
              <a:t>の</a:t>
            </a:r>
            <a:r>
              <a:rPr lang="en-US" altLang="ja-JP" dirty="0" smtClean="0"/>
              <a:t>Vista</a:t>
            </a:r>
            <a:r>
              <a:rPr lang="ja-JP" altLang="en-US" dirty="0" smtClean="0"/>
              <a:t>から「</a:t>
            </a:r>
            <a:r>
              <a:rPr lang="en-US" altLang="ja-JP" dirty="0" smtClean="0"/>
              <a:t>boot.ini</a:t>
            </a:r>
            <a:r>
              <a:rPr lang="ja-JP" altLang="en-US" dirty="0" smtClean="0"/>
              <a:t>」を消しました。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あなたの攻撃文字列を更新した？（</a:t>
            </a:r>
            <a:r>
              <a:rPr lang="en-US" altLang="ja-JP" dirty="0" smtClean="0"/>
              <a:t>´</a:t>
            </a:r>
            <a:r>
              <a:rPr lang="ja-JP" altLang="en-US" dirty="0" smtClean="0"/>
              <a:t>ｰ｀）</a:t>
            </a:r>
            <a:endParaRPr lang="en-US" dirty="0" smtClean="0"/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Boot.ini doesn’t even exist any more! </a:t>
            </a:r>
          </a:p>
          <a:p>
            <a:pPr lvl="1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Gone since Vista, are your attack strings updated?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:&gt;</a:t>
            </a:r>
          </a:p>
          <a:p>
            <a:r>
              <a:rPr lang="ja-JP" altLang="en-US" dirty="0" smtClean="0"/>
              <a:t>ディレクトリトラバーサルを検証する時にシステムファイルと</a:t>
            </a:r>
            <a:r>
              <a:rPr lang="ja-JP" altLang="en-US" b="1" u="sng" dirty="0" smtClean="0"/>
              <a:t>アプリケーション設定ファイル</a:t>
            </a:r>
            <a:r>
              <a:rPr lang="ja-JP" altLang="en-US" dirty="0"/>
              <a:t>も</a:t>
            </a:r>
            <a:r>
              <a:rPr lang="ja-JP" altLang="en-US" dirty="0" smtClean="0"/>
              <a:t>探せば良いです。</a:t>
            </a:r>
            <a:endParaRPr lang="en-US" dirty="0" smtClean="0"/>
          </a:p>
          <a:p>
            <a:r>
              <a:rPr lang="en-US" dirty="0"/>
              <a:t>Look for system files *and* application </a:t>
            </a:r>
            <a:r>
              <a:rPr lang="en-US" dirty="0" err="1"/>
              <a:t>config</a:t>
            </a:r>
            <a:r>
              <a:rPr lang="en-US" dirty="0"/>
              <a:t> files </a:t>
            </a:r>
            <a:r>
              <a:rPr lang="en-US" dirty="0" smtClean="0"/>
              <a:t>to </a:t>
            </a:r>
            <a:r>
              <a:rPr lang="en-US" dirty="0"/>
              <a:t>determine vulnerability:</a:t>
            </a:r>
          </a:p>
          <a:p>
            <a:pPr lvl="1"/>
            <a:r>
              <a:rPr lang="en-US" u="sng" dirty="0">
                <a:hlinkClick r:id="rId3"/>
              </a:rPr>
              <a:t>http://demo.testfire.net/</a:t>
            </a:r>
            <a:r>
              <a:rPr lang="en-US" u="sng" dirty="0" err="1">
                <a:hlinkClick r:id="rId3"/>
              </a:rPr>
              <a:t>default.aspx?content</a:t>
            </a:r>
            <a:r>
              <a:rPr lang="en-US" u="sng" dirty="0">
                <a:hlinkClick r:id="rId3"/>
              </a:rPr>
              <a:t>=../web.config%00.htm</a:t>
            </a:r>
            <a:r>
              <a:rPr lang="en-US" dirty="0" smtClean="0"/>
              <a:t>.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" y="6400800"/>
            <a:ext cx="2995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FP = </a:t>
            </a:r>
            <a:r>
              <a:rPr lang="ja-JP" altLang="en-US" dirty="0"/>
              <a:t>偽陽性 </a:t>
            </a:r>
            <a:r>
              <a:rPr lang="en-US" dirty="0" smtClean="0"/>
              <a:t>False Positive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非現実的または 「偽」の欠陥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Unrealistic or ‘fake’ flaws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5791200" cy="4034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84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非現実的または 「偽」の欠陥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Unrealistic or ‘fake’ flaws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何</a:t>
            </a:r>
            <a:r>
              <a:rPr lang="ja-JP" altLang="en-US" dirty="0"/>
              <a:t>じゃ</a:t>
            </a:r>
            <a:r>
              <a:rPr lang="ja-JP" altLang="en-US" dirty="0" smtClean="0"/>
              <a:t>こりゃ</a:t>
            </a:r>
            <a:endParaRPr lang="en-US" dirty="0" smtClean="0"/>
          </a:p>
          <a:p>
            <a:r>
              <a:rPr lang="en-US" dirty="0" err="1"/>
              <a:t>w</a:t>
            </a:r>
            <a:r>
              <a:rPr lang="en-US" dirty="0" err="1" smtClean="0"/>
              <a:t>at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227070" y="2133600"/>
            <a:ext cx="561213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私</a:t>
            </a:r>
            <a:r>
              <a:rPr lang="ja-JP" altLang="en-US" dirty="0"/>
              <a:t>は</a:t>
            </a:r>
            <a:r>
              <a:rPr lang="ja-JP" altLang="en-US" dirty="0" smtClean="0"/>
              <a:t>誰でしょう？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日本でただ一人のアイザック</a:t>
            </a:r>
            <a:r>
              <a:rPr lang="ja-JP" altLang="en-US" dirty="0"/>
              <a:t>・</a:t>
            </a:r>
            <a:r>
              <a:rPr lang="ja-JP" altLang="en-US" dirty="0" smtClean="0"/>
              <a:t>ドーソンです。</a:t>
            </a:r>
            <a:endParaRPr lang="en-US" altLang="ja-JP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Isaac Dawson, the only one in japan</a:t>
            </a:r>
          </a:p>
          <a:p>
            <a:r>
              <a:rPr lang="ja-JP" altLang="en-US" dirty="0"/>
              <a:t>セキュリティー研究者としてベラコード社で働いています。</a:t>
            </a:r>
            <a:endParaRPr lang="en-US" dirty="0"/>
          </a:p>
          <a:p>
            <a:r>
              <a:rPr lang="en-US" altLang="ja-JP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Currently employed at </a:t>
            </a:r>
            <a:r>
              <a:rPr lang="en-US" altLang="ja-JP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Veracode</a:t>
            </a:r>
            <a:r>
              <a:rPr lang="en-US" altLang="ja-JP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Inc.</a:t>
            </a:r>
            <a:r>
              <a:rPr lang="ja-JP" alt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ja-JP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 a security researcher</a:t>
            </a:r>
          </a:p>
          <a:p>
            <a:r>
              <a:rPr lang="ja-JP" altLang="en-US" dirty="0" smtClean="0"/>
              <a:t>セ</a:t>
            </a:r>
            <a:r>
              <a:rPr lang="ja-JP" altLang="en-US" dirty="0"/>
              <a:t>キュリティー</a:t>
            </a:r>
            <a:r>
              <a:rPr lang="ja-JP" altLang="en-US" dirty="0" smtClean="0"/>
              <a:t>コンサルタントとして１０年間、研究者として、</a:t>
            </a:r>
            <a:r>
              <a:rPr lang="en-US" altLang="ja-JP" dirty="0" smtClean="0"/>
              <a:t>1.5</a:t>
            </a:r>
            <a:r>
              <a:rPr lang="ja-JP" altLang="en-US" dirty="0" smtClean="0"/>
              <a:t>年間</a:t>
            </a:r>
            <a:endParaRPr lang="en-US" altLang="ja-JP" dirty="0"/>
          </a:p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Security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consultant for ten years, researcher for one point five</a:t>
            </a:r>
          </a:p>
          <a:p>
            <a:r>
              <a:rPr lang="ja-JP" altLang="en-US" dirty="0" smtClean="0"/>
              <a:t>今ベラコードのスキャナー</a:t>
            </a:r>
            <a:r>
              <a:rPr lang="ja-JP" altLang="en-US" dirty="0"/>
              <a:t>商品</a:t>
            </a:r>
            <a:r>
              <a:rPr lang="ja-JP" altLang="en-US" dirty="0" smtClean="0"/>
              <a:t>に対して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アプリケーションスキャナー方法を研究しています</a:t>
            </a:r>
            <a:endParaRPr lang="en-US" altLang="ja-JP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Currently researching web application scanner methodologies for Veracode’s web application scanner.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結論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Conclusion/Key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誰でも同時にスキャンできる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Anyone can scan these sites at the same time</a:t>
            </a:r>
          </a:p>
          <a:p>
            <a:r>
              <a:rPr lang="ja-JP" altLang="en-US" dirty="0"/>
              <a:t>不完全な技</a:t>
            </a:r>
            <a:r>
              <a:rPr lang="ja-JP" altLang="en-US" dirty="0" smtClean="0"/>
              <a:t>術か脆弱性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Missing technology or vulnerabilities</a:t>
            </a:r>
          </a:p>
          <a:p>
            <a:r>
              <a:rPr lang="ja-JP" altLang="en-US" dirty="0" smtClean="0"/>
              <a:t>サイトが稼</a:t>
            </a:r>
            <a:r>
              <a:rPr lang="ja-JP" altLang="en-US" dirty="0"/>
              <a:t>動しているかどうか信頼できない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Can’t trust availability</a:t>
            </a:r>
          </a:p>
          <a:p>
            <a:r>
              <a:rPr lang="ja-JP" altLang="en-US" dirty="0" smtClean="0"/>
              <a:t>偽の脆弱性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Fake flaws</a:t>
            </a:r>
          </a:p>
          <a:p>
            <a:r>
              <a:rPr lang="ja-JP" altLang="en-US" dirty="0" smtClean="0"/>
              <a:t>テストサイトでス</a:t>
            </a:r>
            <a:r>
              <a:rPr lang="ja-JP" altLang="en-US" dirty="0"/>
              <a:t>キャナ</a:t>
            </a:r>
            <a:r>
              <a:rPr lang="ja-JP" altLang="en-US" dirty="0" smtClean="0"/>
              <a:t>ーの実力を信頼できない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Can’t trust test sites for comparing scanners abilities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20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アプリケーションスキャナーを使ってる人いますか？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Who here uses web app scanners?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スキャナーをイ</a:t>
            </a:r>
            <a:r>
              <a:rPr lang="ja-JP" altLang="en-US" dirty="0"/>
              <a:t>ンストー</a:t>
            </a:r>
            <a:r>
              <a:rPr lang="ja-JP" altLang="en-US" dirty="0" smtClean="0"/>
              <a:t>ルした後に最初のスキャンするサイトは？</a:t>
            </a:r>
            <a:endParaRPr lang="en-US" altLang="ja-JP" dirty="0" smtClean="0"/>
          </a:p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After you install, what’s the first thing you scan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endParaRPr lang="en-US" altLang="ja-JP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0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テストサイトって何？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What are test 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スキャナ</a:t>
            </a:r>
            <a:r>
              <a:rPr lang="ja-JP" altLang="en-US" dirty="0" smtClean="0"/>
              <a:t>ーの制作会社での作られた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サイトです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Built by the scanner product companies</a:t>
            </a:r>
          </a:p>
          <a:p>
            <a:r>
              <a:rPr lang="ja-JP" altLang="en-US" dirty="0"/>
              <a:t>いろいろ</a:t>
            </a:r>
            <a:r>
              <a:rPr lang="ja-JP" altLang="en-US" dirty="0" smtClean="0"/>
              <a:t>な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アプリケーション脆弱性を示します</a:t>
            </a:r>
            <a:endParaRPr lang="en-US" altLang="ja-JP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Demonstrates various web application vulnerabilities</a:t>
            </a:r>
          </a:p>
          <a:p>
            <a:r>
              <a:rPr lang="ja-JP" altLang="en-US" dirty="0" smtClean="0"/>
              <a:t>世界中の人がスキャンできます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Open to the world to scan</a:t>
            </a:r>
          </a:p>
          <a:p>
            <a:r>
              <a:rPr lang="ja-JP" altLang="en-US" dirty="0" smtClean="0"/>
              <a:t>ス</a:t>
            </a:r>
            <a:r>
              <a:rPr lang="ja-JP" altLang="en-US" dirty="0"/>
              <a:t>キャナ</a:t>
            </a:r>
            <a:r>
              <a:rPr lang="ja-JP" altLang="en-US" dirty="0" smtClean="0"/>
              <a:t>ー商品の良い点を示すのために作られました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Built to make the scanner product look good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2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どちらのサイトをレビュー</a:t>
            </a:r>
            <a:r>
              <a:rPr lang="ja-JP" altLang="en-US" dirty="0" smtClean="0"/>
              <a:t>したのか？その理由は？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Which sites did I review and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顧客はサイトのスキャン結果でスキャナーの</a:t>
            </a:r>
            <a:r>
              <a:rPr lang="ja-JP" altLang="en-US" dirty="0"/>
              <a:t>実</a:t>
            </a:r>
            <a:r>
              <a:rPr lang="ja-JP" altLang="en-US" dirty="0" smtClean="0"/>
              <a:t>力を比べます</a:t>
            </a:r>
            <a:endParaRPr lang="en-US" dirty="0"/>
          </a:p>
          <a:p>
            <a:pPr lv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Some customers use scan results from these sites to compare scanner products</a:t>
            </a:r>
          </a:p>
          <a:p>
            <a:pPr lvl="0"/>
            <a:r>
              <a:rPr lang="ja-JP" altLang="en-US" dirty="0" smtClean="0"/>
              <a:t>ページと脆</a:t>
            </a:r>
            <a:r>
              <a:rPr lang="ja-JP" altLang="en-US" dirty="0"/>
              <a:t>弱</a:t>
            </a:r>
            <a:r>
              <a:rPr lang="ja-JP" altLang="en-US" dirty="0" smtClean="0"/>
              <a:t>性の</a:t>
            </a:r>
            <a:r>
              <a:rPr lang="ja-JP" altLang="en-US" dirty="0"/>
              <a:t>被覆率</a:t>
            </a:r>
            <a:r>
              <a:rPr lang="ja-JP" altLang="en-US" dirty="0" smtClean="0"/>
              <a:t>（カ</a:t>
            </a:r>
            <a:r>
              <a:rPr lang="ja-JP" altLang="en-US" dirty="0"/>
              <a:t>バレッ</a:t>
            </a:r>
            <a:r>
              <a:rPr lang="ja-JP" altLang="en-US" dirty="0" smtClean="0"/>
              <a:t>ジ）が必要で</a:t>
            </a:r>
            <a:r>
              <a:rPr lang="ja-JP" altLang="en-US" dirty="0"/>
              <a:t>す</a:t>
            </a:r>
            <a:endParaRPr lang="en-US" dirty="0"/>
          </a:p>
          <a:p>
            <a:pPr lv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Need to benchmark page coverage and vulnerabilities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588042"/>
              </p:ext>
            </p:extLst>
          </p:nvPr>
        </p:nvGraphicFramePr>
        <p:xfrm>
          <a:off x="990601" y="4648200"/>
          <a:ext cx="6781799" cy="20574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3135669"/>
                <a:gridCol w="2479367"/>
                <a:gridCol w="1166763"/>
              </a:tblGrid>
              <a:tr h="346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Site</a:t>
                      </a:r>
                      <a:endParaRPr lang="en-US" sz="1400" dirty="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Operated By</a:t>
                      </a:r>
                      <a:endParaRPr lang="en-US" sz="1400" dirty="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Language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  <a:hlinkClick r:id="rId2"/>
                        </a:rPr>
                        <a:t>http://demo.testfire.net/</a:t>
                      </a:r>
                      <a:endParaRPr lang="en-US" sz="1400" dirty="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IBM Rational’s AppScan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ASP.NET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hlinkClick r:id="rId3"/>
                        </a:rPr>
                        <a:t>http://webscantest.com/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NT OBJECTives’ NTOSpider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PHP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hlinkClick r:id="rId4"/>
                        </a:rPr>
                        <a:t>http://zero.webappsecurity.com/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HP’s WebInspect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ASP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3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hlinkClick r:id="rId5"/>
                        </a:rPr>
                        <a:t>http://crackme.cenzic.com/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Cenzic</a:t>
                      </a:r>
                      <a:endParaRPr lang="en-US" sz="1400" dirty="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PHP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6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  <a:hlinkClick r:id="rId6"/>
                        </a:rPr>
                        <a:t>http://testphp.vulnweb.com/</a:t>
                      </a:r>
                      <a:r>
                        <a:rPr lang="en-US" sz="1400">
                          <a:effectLst/>
                        </a:rPr>
                        <a:t> 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Acunetix</a:t>
                      </a:r>
                      <a:endParaRPr lang="en-US" sz="140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PHP</a:t>
                      </a:r>
                      <a:endParaRPr lang="en-US" sz="1400" dirty="0">
                        <a:solidFill>
                          <a:srgbClr val="42558C"/>
                        </a:solidFill>
                        <a:effectLst/>
                        <a:latin typeface="Calibri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81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問題とは？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ja-JP" altLang="en-US" dirty="0"/>
              <a:t>全</a:t>
            </a:r>
            <a:r>
              <a:rPr lang="ja-JP" altLang="en-US" dirty="0" smtClean="0"/>
              <a:t>部のサイトは</a:t>
            </a:r>
            <a:r>
              <a:rPr lang="ja-JP" altLang="en-US" dirty="0"/>
              <a:t>クローズドソー</a:t>
            </a:r>
            <a:r>
              <a:rPr lang="ja-JP" altLang="en-US" dirty="0" smtClean="0"/>
              <a:t>スです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All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tested sites are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closed-source</a:t>
            </a:r>
          </a:p>
          <a:p>
            <a:pPr lvl="0"/>
            <a:r>
              <a:rPr lang="ja-JP" altLang="en-US" dirty="0"/>
              <a:t>不完全な技術や脆弱性の範囲</a:t>
            </a:r>
            <a:endParaRPr lang="en-US" dirty="0"/>
          </a:p>
          <a:p>
            <a:pPr lv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Missing and incomplete technology or vulnerability coverage</a:t>
            </a:r>
          </a:p>
          <a:p>
            <a:pPr lvl="0"/>
            <a:r>
              <a:rPr lang="ja-JP" altLang="en-US" dirty="0" smtClean="0"/>
              <a:t>非</a:t>
            </a:r>
            <a:r>
              <a:rPr lang="ja-JP" altLang="en-US" dirty="0"/>
              <a:t>現実的なフォームの検証やチェック</a:t>
            </a:r>
            <a:endParaRPr lang="en-US" dirty="0" smtClean="0"/>
          </a:p>
          <a:p>
            <a:pPr lvl="0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Unrealistic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 validation 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checks</a:t>
            </a:r>
          </a:p>
          <a:p>
            <a:pPr lvl="0"/>
            <a:r>
              <a:rPr lang="ja-JP" altLang="en-US" dirty="0"/>
              <a:t>ブローク</a:t>
            </a:r>
            <a:r>
              <a:rPr lang="ja-JP" altLang="en-US" dirty="0" smtClean="0"/>
              <a:t>ン</a:t>
            </a:r>
            <a:r>
              <a:rPr lang="ja-JP" altLang="en-US" dirty="0"/>
              <a:t>サイト</a:t>
            </a:r>
            <a:endParaRPr lang="en-US" dirty="0"/>
          </a:p>
          <a:p>
            <a:pPr lvl="0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Broken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Sites</a:t>
            </a:r>
          </a:p>
          <a:p>
            <a:pPr lvl="0"/>
            <a:r>
              <a:rPr lang="ja-JP" altLang="en-US" dirty="0"/>
              <a:t>非現実的または </a:t>
            </a:r>
            <a:r>
              <a:rPr lang="ja-JP" altLang="en-US" dirty="0" smtClean="0"/>
              <a:t>「偽」の</a:t>
            </a:r>
            <a:r>
              <a:rPr lang="ja-JP" altLang="en-US" dirty="0"/>
              <a:t>欠陥</a:t>
            </a:r>
            <a:endParaRPr lang="en-US" dirty="0"/>
          </a:p>
          <a:p>
            <a:pPr lvl="0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Unrealistic or ‘fake’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flaws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クローズドソー</a:t>
            </a:r>
            <a:r>
              <a:rPr lang="ja-JP" altLang="en-US" dirty="0" smtClean="0"/>
              <a:t>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>Closed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サイトの脆</a:t>
            </a:r>
            <a:r>
              <a:rPr lang="ja-JP" altLang="en-US" dirty="0"/>
              <a:t>弱</a:t>
            </a:r>
            <a:r>
              <a:rPr lang="ja-JP" altLang="en-US" dirty="0" smtClean="0"/>
              <a:t>性を検証することはできません。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Can’t validate vulnerabilities</a:t>
            </a:r>
          </a:p>
          <a:p>
            <a:r>
              <a:rPr lang="ja-JP" altLang="en-US" dirty="0"/>
              <a:t>サイト</a:t>
            </a:r>
            <a:r>
              <a:rPr lang="ja-JP" altLang="en-US" dirty="0" smtClean="0"/>
              <a:t>の脆弱性のリストもありません。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 list of vulnerabilities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不完全な技</a:t>
            </a:r>
            <a:r>
              <a:rPr lang="ja-JP" altLang="en-US" dirty="0" smtClean="0"/>
              <a:t>術・脆弱性種類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>Missing </a:t>
            </a:r>
            <a:r>
              <a:rPr lang="en-US" altLang="ja-JP" dirty="0" smtClean="0"/>
              <a:t>Technology/Vulnerability</a:t>
            </a:r>
            <a:r>
              <a:rPr lang="ja-JP" altLang="en-US" dirty="0" smtClean="0"/>
              <a:t>　</a:t>
            </a:r>
            <a:r>
              <a:rPr lang="en-US" altLang="ja-JP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殆どのサイトは</a:t>
            </a:r>
            <a:r>
              <a:rPr lang="en-US" altLang="ja-JP" dirty="0" smtClean="0"/>
              <a:t>PHP</a:t>
            </a:r>
            <a:r>
              <a:rPr lang="ja-JP" altLang="en-US" dirty="0" smtClean="0"/>
              <a:t>か</a:t>
            </a:r>
            <a:r>
              <a:rPr lang="en-US" altLang="ja-JP" dirty="0" smtClean="0"/>
              <a:t>ASP</a:t>
            </a:r>
            <a:r>
              <a:rPr lang="ja-JP" altLang="en-US" dirty="0" smtClean="0"/>
              <a:t>か</a:t>
            </a:r>
            <a:r>
              <a:rPr lang="en-US" altLang="ja-JP" dirty="0" smtClean="0"/>
              <a:t>ASP.NET</a:t>
            </a:r>
            <a:r>
              <a:rPr lang="ja-JP" altLang="en-US" dirty="0" smtClean="0"/>
              <a:t>です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Most sites are either PHP, ASP or ASP.NET</a:t>
            </a:r>
          </a:p>
          <a:p>
            <a:r>
              <a:rPr lang="ja-JP" altLang="en-US" dirty="0"/>
              <a:t>殆</a:t>
            </a:r>
            <a:r>
              <a:rPr lang="ja-JP" altLang="en-US" dirty="0" smtClean="0"/>
              <a:t>どのサイトは</a:t>
            </a:r>
            <a:r>
              <a:rPr lang="en-US" altLang="ja-JP" dirty="0" smtClean="0"/>
              <a:t>MySQL</a:t>
            </a:r>
            <a:r>
              <a:rPr lang="ja-JP" altLang="en-US" dirty="0" smtClean="0"/>
              <a:t>か</a:t>
            </a:r>
            <a:r>
              <a:rPr lang="en-US" altLang="ja-JP" dirty="0" smtClean="0"/>
              <a:t>MS-Access</a:t>
            </a:r>
            <a:r>
              <a:rPr lang="ja-JP" altLang="en-US" dirty="0" smtClean="0"/>
              <a:t>データベースを使っています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Most databases are either MySQL or MS Access</a:t>
            </a:r>
          </a:p>
          <a:p>
            <a:r>
              <a:rPr lang="ja-JP" altLang="en-US" dirty="0"/>
              <a:t>殆</a:t>
            </a:r>
            <a:r>
              <a:rPr lang="ja-JP" altLang="en-US" dirty="0" smtClean="0"/>
              <a:t>どのサイトは簡単な脆弱性種類（ベーシックな</a:t>
            </a:r>
            <a:r>
              <a:rPr lang="en-US" altLang="ja-JP" dirty="0" smtClean="0"/>
              <a:t>XSS</a:t>
            </a:r>
            <a:r>
              <a:rPr lang="ja-JP" altLang="en-US" dirty="0"/>
              <a:t>など</a:t>
            </a:r>
            <a:r>
              <a:rPr lang="ja-JP" altLang="en-US" dirty="0" smtClean="0"/>
              <a:t>）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Most sites only have simple examples of vulnerabilities (reflected XSS)</a:t>
            </a:r>
          </a:p>
          <a:p>
            <a:r>
              <a:rPr lang="en-US" altLang="ja-JP" dirty="0" smtClean="0"/>
              <a:t>HP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WebInspect</a:t>
            </a:r>
            <a:r>
              <a:rPr lang="ja-JP" altLang="en-US" dirty="0" smtClean="0"/>
              <a:t>社は最悪で、殆ど全ての</a:t>
            </a:r>
            <a:r>
              <a:rPr lang="en-US" altLang="ja-JP" dirty="0" smtClean="0"/>
              <a:t>XSS</a:t>
            </a:r>
            <a:r>
              <a:rPr lang="ja-JP" altLang="en-US" dirty="0" smtClean="0"/>
              <a:t>は同じ種類です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HP WebInspect’s site the worst, almost all XSS 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 the same type (~50 of &lt;script&gt;alert(1)&lt;/script&gt;)</a:t>
            </a:r>
          </a:p>
          <a:p>
            <a:r>
              <a:rPr lang="en-US" altLang="ja-JP" dirty="0" smtClean="0"/>
              <a:t>NT</a:t>
            </a:r>
            <a:r>
              <a:rPr lang="ja-JP" altLang="en-US" dirty="0" smtClean="0"/>
              <a:t>　</a:t>
            </a:r>
            <a:r>
              <a:rPr lang="en-US" altLang="ja-JP" dirty="0" err="1" smtClean="0"/>
              <a:t>OBJECTives</a:t>
            </a:r>
            <a:r>
              <a:rPr lang="ja-JP" altLang="en-US" dirty="0" smtClean="0"/>
              <a:t>の方が種類が豊富です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NT OBJECTives’ ha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the most variants</a:t>
            </a:r>
          </a:p>
        </p:txBody>
      </p:sp>
    </p:spTree>
    <p:extLst>
      <p:ext uri="{BB962C8B-B14F-4D97-AF65-F5344CB8AC3E}">
        <p14:creationId xmlns:p14="http://schemas.microsoft.com/office/powerpoint/2010/main" val="31485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非現実的なフォームの検証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dirty="0"/>
              <a:t>Unrealistic form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NT </a:t>
            </a:r>
            <a:r>
              <a:rPr lang="en-US" dirty="0" err="1" smtClean="0"/>
              <a:t>OBJECTives</a:t>
            </a:r>
            <a:r>
              <a:rPr lang="ja-JP" altLang="en-US" dirty="0" smtClean="0"/>
              <a:t>のサイトだけこの問題があります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Only NT OBJECTives’ site ha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this problem.</a:t>
            </a:r>
          </a:p>
          <a:p>
            <a:r>
              <a:rPr lang="ja-JP" altLang="en-US" dirty="0" smtClean="0"/>
              <a:t>このフォームをきちんと処理で</a:t>
            </a:r>
            <a:r>
              <a:rPr lang="ja-JP" altLang="en-US" dirty="0"/>
              <a:t>きない場合は、</a:t>
            </a:r>
            <a:r>
              <a:rPr lang="en-US" altLang="ja-JP" dirty="0"/>
              <a:t>SQL</a:t>
            </a:r>
            <a:r>
              <a:rPr lang="ja-JP" altLang="en-US" dirty="0"/>
              <a:t>インジェクションのテストケースを見つけることができません</a:t>
            </a:r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 you don’t fill out the form properly, you can’t find SQL Injection test cases on the following pages</a:t>
            </a:r>
          </a:p>
        </p:txBody>
      </p:sp>
    </p:spTree>
    <p:extLst>
      <p:ext uri="{BB962C8B-B14F-4D97-AF65-F5344CB8AC3E}">
        <p14:creationId xmlns:p14="http://schemas.microsoft.com/office/powerpoint/2010/main" val="39760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4518</TotalTime>
  <Words>1775</Words>
  <Application>Microsoft Office PowerPoint</Application>
  <PresentationFormat>On-screen Show (4:3)</PresentationFormat>
  <Paragraphs>168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Perspective</vt:lpstr>
      <vt:lpstr>ブロークンロジック：テストサイトの謬見 Broken Logic: The Test Site Fallacy</vt:lpstr>
      <vt:lpstr>私は誰でしょう？ Who am I?</vt:lpstr>
      <vt:lpstr>Webアプリケーションスキャナーを使ってる人いますか？ Who here uses web app scanners?</vt:lpstr>
      <vt:lpstr>テストサイトって何？ What are test sites?</vt:lpstr>
      <vt:lpstr>どちらのサイトをレビューしたのか？その理由は？ Which sites did I review and why?</vt:lpstr>
      <vt:lpstr>問題とは？ What’s the problem?</vt:lpstr>
      <vt:lpstr>クローズドソース Closed Source</vt:lpstr>
      <vt:lpstr>不完全な技術・脆弱性種類 Missing Technology/Vulnerability　Classes</vt:lpstr>
      <vt:lpstr>非現実的なフォームの検証 Unrealistic form validation</vt:lpstr>
      <vt:lpstr>非現実的なフォームの検証 Unrealistic form validation</vt:lpstr>
      <vt:lpstr>ブロークンサイト Broken Sites</vt:lpstr>
      <vt:lpstr>ブロークンサイト Broken Sites</vt:lpstr>
      <vt:lpstr>ブロークンサイト Broken Sites</vt:lpstr>
      <vt:lpstr>ブロークンサイト Broken Sites</vt:lpstr>
      <vt:lpstr>非現実的または 「偽」の欠陥 Unrealistic or ‘fake’ flaws</vt:lpstr>
      <vt:lpstr>非現実的または 「偽」の欠陥 Unrealistic or ‘fake’ flaws</vt:lpstr>
      <vt:lpstr>非現実的または 「偽」の欠陥 Unrealistic or ‘fake’ flaws</vt:lpstr>
      <vt:lpstr>非現実的または 「偽」の欠陥 Unrealistic or ‘fake’ flaws</vt:lpstr>
      <vt:lpstr>非現実的または 「偽」の欠陥 Unrealistic or ‘fake’ flaws</vt:lpstr>
      <vt:lpstr>結論 Conclusion/Key Points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ブロークンロジック：テストサイトの謬見 </dc:title>
  <dc:creator>idawson</dc:creator>
  <cp:lastModifiedBy>idawson</cp:lastModifiedBy>
  <cp:revision>64</cp:revision>
  <dcterms:created xsi:type="dcterms:W3CDTF">2012-03-18T03:24:42Z</dcterms:created>
  <dcterms:modified xsi:type="dcterms:W3CDTF">2012-03-28T04:47:27Z</dcterms:modified>
</cp:coreProperties>
</file>