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22.png" ContentType="image/png"/>
  <Override PartName="/ppt/media/image20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23.jpeg" ContentType="image/jpeg"/>
  <Override PartName="/ppt/media/image21.jpeg" ContentType="image/jpeg"/>
  <Override PartName="/ppt/media/image13.png" ContentType="image/png"/>
  <Override PartName="/ppt/media/image12.png" ContentType="image/png"/>
  <Override PartName="/ppt/media/image10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04280"/>
            <a:ext cx="82296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400428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400428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87680" y="1599840"/>
            <a:ext cx="5768640" cy="46026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687680" y="1599840"/>
            <a:ext cx="5768640" cy="4602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60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602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602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267080" y="-39240"/>
            <a:ext cx="4724640" cy="439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400428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602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6026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00428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267080" y="-86040"/>
            <a:ext cx="4724640" cy="1041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04280"/>
            <a:ext cx="8229600" cy="21952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de-DE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de-DE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de-DE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de-DE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de-DE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de-DE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2920"/>
            <a:ext cx="2133720" cy="37296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en-US">
                <a:latin typeface="Calibri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5080"/>
            <a:ext cx="2895840" cy="36828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2920"/>
            <a:ext cx="2133720" cy="37296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48742867-5BF8-4A78-B264-8E8941B1A08B}" type="slidenum">
              <a:rPr lang="en-US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85800" y="2130120"/>
            <a:ext cx="7772400" cy="1470240"/>
          </a:xfrm>
          <a:prstGeom prst="rect">
            <a:avLst/>
          </a:prstGeom>
        </p:spPr>
        <p:txBody>
          <a:bodyPr anchor="ctr"/>
          <a:p>
            <a:pPr algn="ctr"/>
            <a:r>
              <a:rPr b="1" lang="de-DE" sz="2800">
                <a:latin typeface="Calibri"/>
              </a:rPr>
              <a:t>Bots inteligentes y profile crawler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371600" y="3886200"/>
            <a:ext cx="6400800" cy="1752840"/>
          </a:xfrm>
          <a:prstGeom prst="rect">
            <a:avLst/>
          </a:prstGeom>
        </p:spPr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3200">
                <a:latin typeface="Calibri"/>
              </a:rPr>
              <a:t>DEMO</a:t>
            </a:r>
            <a:endParaRPr/>
          </a:p>
        </p:txBody>
      </p:sp>
      <p:pic>
        <p:nvPicPr>
          <p:cNvPr id="8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84000" y="4608000"/>
            <a:ext cx="2304000" cy="19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ROADMAP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Red autonoma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Informes de profiling de usuarios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Informes de tiempos de respuesta frente a sucesos controlados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Info Proyecto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Github: </a:t>
            </a:r>
            <a:r>
              <a:rPr lang="de-DE" sz="3200">
                <a:latin typeface="Calibri"/>
              </a:rPr>
              <a:t>https://github.com/lquenta/oyarikuna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Wordpress: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https://lquenta.wordpress.com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lquenta@gmail.com</a:t>
            </a:r>
            <a:endParaRPr/>
          </a:p>
        </p:txBody>
      </p:sp>
      <p:pic>
        <p:nvPicPr>
          <p:cNvPr id="8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52000" y="4536000"/>
            <a:ext cx="2736000" cy="20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3200">
                <a:latin typeface="Calibri"/>
              </a:rPr>
              <a:t>Preguntas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pic>
        <p:nvPicPr>
          <p:cNvPr id="9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70520" y="1599840"/>
            <a:ext cx="4602600" cy="460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anchor="ctr"/>
          <a:p>
            <a:pPr algn="ctr"/>
            <a:r>
              <a:rPr lang="de-DE" sz="2800">
                <a:latin typeface="Calibri"/>
              </a:rPr>
              <a:t>About Me</a:t>
            </a:r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457200" y="1600200"/>
            <a:ext cx="8229600" cy="4966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Ubuntu"/>
              </a:rPr>
              <a:t>Leonardo Camilo Quenta Alarcon</a:t>
            </a:r>
            <a:endParaRPr/>
          </a:p>
          <a:p>
            <a:pPr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Ubuntu"/>
              </a:rPr>
              <a:t>Ingeniero Sistemas profesion</a:t>
            </a:r>
            <a:endParaRPr/>
          </a:p>
          <a:p>
            <a:pPr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Ubuntu"/>
              </a:rPr>
              <a:t>Programador de vocacion</a:t>
            </a:r>
            <a:endParaRPr/>
          </a:p>
          <a:p>
            <a:pPr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Ubuntu"/>
              </a:rPr>
              <a:t>Independiente </a:t>
            </a:r>
            <a:endParaRPr/>
          </a:p>
          <a:p>
            <a:pPr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Ubuntu"/>
              </a:rPr>
              <a:t>8 años de experiencia, en entidades bancarias y freelancer en compañias financieras americanas</a:t>
            </a:r>
            <a:endParaRPr/>
          </a:p>
          <a:p>
            <a:pPr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Ubuntu"/>
              </a:rPr>
              <a:t>Tecnologias propietarias .net y abiertas como php</a:t>
            </a:r>
            <a:endParaRPr/>
          </a:p>
          <a:p>
            <a:pPr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Ubuntu"/>
              </a:rPr>
              <a:t>Entusiasta seguridad de aplicaciones y buenas practicas de programacion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Estado del arte</a:t>
            </a:r>
            <a:endParaRPr/>
          </a:p>
        </p:txBody>
      </p:sp>
      <p:sp>
        <p:nvSpPr>
          <p:cNvPr id="45" name="TextShape 3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Modelos de seguridad informatica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En la organizacion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de-DE" sz="3200">
                <a:latin typeface="Calibri"/>
              </a:rPr>
              <a:t>En casa </a:t>
            </a:r>
            <a:endParaRPr/>
          </a:p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48000" y="3312000"/>
            <a:ext cx="1224000" cy="8704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00" y="3384000"/>
            <a:ext cx="1224000" cy="115200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2000" y="4824000"/>
            <a:ext cx="1025640" cy="102564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736440" y="4608000"/>
            <a:ext cx="1015560" cy="101556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2304000" y="5925600"/>
            <a:ext cx="899640" cy="77040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4704120" y="4708080"/>
            <a:ext cx="1919880" cy="91548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5328000" y="3816000"/>
            <a:ext cx="854640" cy="97380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7200000" y="3600000"/>
            <a:ext cx="1224000" cy="5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Usuario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Cultura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Motivacion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Conocimiento</a:t>
            </a:r>
            <a:endParaRPr/>
          </a:p>
        </p:txBody>
      </p:sp>
      <p:pic>
        <p:nvPicPr>
          <p:cNvPr id="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24000" y="4104000"/>
            <a:ext cx="2436840" cy="164916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67080" y="4267080"/>
            <a:ext cx="1996920" cy="142092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98760" y="4183200"/>
            <a:ext cx="2037240" cy="150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Patrones de comportamiento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Ingenieria social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Usuario ocasional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Phising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Keyloggers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Backdoor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Apatia del usuario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Profile Crawler</a:t>
            </a:r>
            <a:endParaRPr/>
          </a:p>
        </p:txBody>
      </p:sp>
      <p:sp>
        <p:nvSpPr>
          <p:cNvPr id="62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Patrones de comportamiento organizacional de la informacion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Informacion de la empresa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Informacion personal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Comportamiento frente a sucesos controlados y no controlados.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Red de espias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Componentes parchados del sistema</a:t>
            </a:r>
            <a:endParaRPr/>
          </a:p>
        </p:txBody>
      </p:sp>
      <p:pic>
        <p:nvPicPr>
          <p:cNvPr id="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44000" y="2304000"/>
            <a:ext cx="2052000" cy="199116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2"/>
          <a:stretch>
            <a:fillRect/>
          </a:stretch>
        </p:blipFill>
        <p:spPr>
          <a:xfrm rot="5375400">
            <a:off x="3726000" y="2061360"/>
            <a:ext cx="2635920" cy="272556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64000" y="2400840"/>
            <a:ext cx="2880000" cy="2063160"/>
          </a:xfrm>
          <a:prstGeom prst="rect">
            <a:avLst/>
          </a:prstGeom>
          <a:ln>
            <a:noFill/>
          </a:ln>
        </p:spPr>
      </p:pic>
      <p:sp>
        <p:nvSpPr>
          <p:cNvPr id="68" name="TextShape 3"/>
          <p:cNvSpPr txBox="1"/>
          <p:nvPr/>
        </p:nvSpPr>
        <p:spPr>
          <a:xfrm>
            <a:off x="1296000" y="4608000"/>
            <a:ext cx="1911960" cy="364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DLL y procesos</a:t>
            </a:r>
            <a:endParaRPr/>
          </a:p>
        </p:txBody>
      </p:sp>
      <p:sp>
        <p:nvSpPr>
          <p:cNvPr id="69" name="TextShape 4"/>
          <p:cNvSpPr txBox="1"/>
          <p:nvPr/>
        </p:nvSpPr>
        <p:spPr>
          <a:xfrm>
            <a:off x="6624000" y="4824000"/>
            <a:ext cx="2370600" cy="6390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Red de inteligencia</a:t>
            </a:r>
            <a:endParaRPr/>
          </a:p>
          <a:p>
            <a:r>
              <a:rPr lang="de-DE">
                <a:latin typeface="Calibri"/>
              </a:rPr>
              <a:t>organizacional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Bots ''Inteligentes''</a:t>
            </a:r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60260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La inteligencia como resultado del analisis de la informacion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Entender como fluye la informacion en la organizacion</a:t>
            </a:r>
            <a:endParaRPr/>
          </a:p>
          <a:p>
            <a:pPr>
              <a:buFont typeface="Arial"/>
              <a:buChar char="•"/>
            </a:pPr>
            <a:r>
              <a:rPr lang="de-DE" sz="3200">
                <a:latin typeface="Calibri"/>
              </a:rPr>
              <a:t>Flujos de trabajo, burocracia, tiempos de respuesta</a:t>
            </a:r>
            <a:endParaRPr/>
          </a:p>
        </p:txBody>
      </p:sp>
      <p:pic>
        <p:nvPicPr>
          <p:cNvPr id="7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80800" y="5472000"/>
            <a:ext cx="4111200" cy="117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267080" y="-39240"/>
            <a:ext cx="4724640" cy="9471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de-DE" sz="2800">
                <a:latin typeface="Calibri"/>
              </a:rPr>
              <a:t>Modelo de seguridad en base a experiencias</a:t>
            </a:r>
            <a:endParaRPr/>
          </a:p>
        </p:txBody>
      </p:sp>
      <p:pic>
        <p:nvPicPr>
          <p:cNvPr id="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13960" y="1224000"/>
            <a:ext cx="6494040" cy="4968000"/>
          </a:xfrm>
          <a:prstGeom prst="rect">
            <a:avLst/>
          </a:prstGeom>
          <a:ln>
            <a:noFill/>
          </a:ln>
        </p:spPr>
      </p:pic>
      <p:sp>
        <p:nvSpPr>
          <p:cNvPr id="75" name="TextShape 2"/>
          <p:cNvSpPr txBox="1"/>
          <p:nvPr/>
        </p:nvSpPr>
        <p:spPr>
          <a:xfrm>
            <a:off x="2232000" y="4324680"/>
            <a:ext cx="1158840" cy="364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Keylog</a:t>
            </a:r>
            <a:endParaRPr/>
          </a:p>
        </p:txBody>
      </p:sp>
      <p:sp>
        <p:nvSpPr>
          <p:cNvPr id="76" name="TextShape 3"/>
          <p:cNvSpPr txBox="1"/>
          <p:nvPr/>
        </p:nvSpPr>
        <p:spPr>
          <a:xfrm>
            <a:off x="6192000" y="4320000"/>
            <a:ext cx="826920" cy="364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Crawl</a:t>
            </a:r>
            <a:endParaRPr/>
          </a:p>
        </p:txBody>
      </p:sp>
      <p:sp>
        <p:nvSpPr>
          <p:cNvPr id="77" name="TextShape 4"/>
          <p:cNvSpPr txBox="1"/>
          <p:nvPr/>
        </p:nvSpPr>
        <p:spPr>
          <a:xfrm>
            <a:off x="3862800" y="5179320"/>
            <a:ext cx="1537200" cy="364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Emergencia</a:t>
            </a:r>
            <a:endParaRPr/>
          </a:p>
        </p:txBody>
      </p:sp>
      <p:sp>
        <p:nvSpPr>
          <p:cNvPr id="78" name="TextShape 5"/>
          <p:cNvSpPr txBox="1"/>
          <p:nvPr/>
        </p:nvSpPr>
        <p:spPr>
          <a:xfrm>
            <a:off x="2254320" y="2736000"/>
            <a:ext cx="1201680" cy="364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Info ORG</a:t>
            </a:r>
            <a:endParaRPr/>
          </a:p>
        </p:txBody>
      </p:sp>
      <p:sp>
        <p:nvSpPr>
          <p:cNvPr id="79" name="TextShape 6"/>
          <p:cNvSpPr txBox="1"/>
          <p:nvPr/>
        </p:nvSpPr>
        <p:spPr>
          <a:xfrm>
            <a:off x="4159800" y="1944000"/>
            <a:ext cx="1168200" cy="364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Info Pers</a:t>
            </a:r>
            <a:endParaRPr/>
          </a:p>
        </p:txBody>
      </p:sp>
      <p:sp>
        <p:nvSpPr>
          <p:cNvPr id="80" name="TextShape 7"/>
          <p:cNvSpPr txBox="1"/>
          <p:nvPr/>
        </p:nvSpPr>
        <p:spPr>
          <a:xfrm>
            <a:off x="4104000" y="6192000"/>
            <a:ext cx="1488240" cy="364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de-DE">
                <a:latin typeface="Calibri"/>
              </a:rPr>
              <a:t>OYARIKUNA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